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doc" ContentType="application/msword"/>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863" r:id="rId2"/>
    <p:sldId id="1002" r:id="rId3"/>
    <p:sldId id="921" r:id="rId4"/>
    <p:sldId id="1001" r:id="rId5"/>
    <p:sldId id="904" r:id="rId6"/>
    <p:sldId id="931" r:id="rId7"/>
    <p:sldId id="907" r:id="rId8"/>
    <p:sldId id="938" r:id="rId9"/>
    <p:sldId id="935" r:id="rId10"/>
    <p:sldId id="942" r:id="rId11"/>
    <p:sldId id="943" r:id="rId12"/>
    <p:sldId id="947" r:id="rId13"/>
    <p:sldId id="946" r:id="rId14"/>
    <p:sldId id="948" r:id="rId15"/>
    <p:sldId id="949" r:id="rId16"/>
    <p:sldId id="809" r:id="rId17"/>
    <p:sldId id="987" r:id="rId18"/>
    <p:sldId id="990" r:id="rId19"/>
    <p:sldId id="989" r:id="rId20"/>
    <p:sldId id="988" r:id="rId21"/>
    <p:sldId id="993" r:id="rId22"/>
    <p:sldId id="1000" r:id="rId23"/>
    <p:sldId id="995" r:id="rId24"/>
    <p:sldId id="954" r:id="rId25"/>
    <p:sldId id="996" r:id="rId26"/>
    <p:sldId id="999" r:id="rId27"/>
    <p:sldId id="917" r:id="rId28"/>
    <p:sldId id="883" r:id="rId29"/>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2CD"/>
    <a:srgbClr val="ED181E"/>
    <a:srgbClr val="FF1CA8"/>
    <a:srgbClr val="333333"/>
    <a:srgbClr val="5F5F5F"/>
    <a:srgbClr val="808080"/>
    <a:srgbClr val="F5EE1B"/>
    <a:srgbClr val="F5EE6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500" autoAdjust="0"/>
    <p:restoredTop sz="94660" autoAdjust="0"/>
  </p:normalViewPr>
  <p:slideViewPr>
    <p:cSldViewPr snapToObjects="1">
      <p:cViewPr>
        <p:scale>
          <a:sx n="60" d="100"/>
          <a:sy n="60" d="100"/>
        </p:scale>
        <p:origin x="-978" y="-318"/>
      </p:cViewPr>
      <p:guideLst>
        <p:guide orient="horz" pos="4176"/>
        <p:guide pos="5759"/>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50" d="100"/>
        <a:sy n="50" d="100"/>
      </p:scale>
      <p:origin x="0" y="0"/>
    </p:cViewPr>
  </p:sorterViewPr>
  <p:notesViewPr>
    <p:cSldViewPr snapToObjects="1">
      <p:cViewPr>
        <p:scale>
          <a:sx n="150" d="100"/>
          <a:sy n="150" d="100"/>
        </p:scale>
        <p:origin x="-384"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lvl1pPr>
          </a:lstStyle>
          <a:p>
            <a:endParaRPr lang="en-US"/>
          </a:p>
        </p:txBody>
      </p:sp>
      <p:sp>
        <p:nvSpPr>
          <p:cNvPr id="20787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lvl1pPr>
          </a:lstStyle>
          <a:p>
            <a:endParaRPr lang="en-US"/>
          </a:p>
        </p:txBody>
      </p:sp>
      <p:sp>
        <p:nvSpPr>
          <p:cNvPr id="20787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a:lvl1pPr>
          </a:lstStyle>
          <a:p>
            <a:endParaRPr lang="en-US"/>
          </a:p>
        </p:txBody>
      </p:sp>
      <p:sp>
        <p:nvSpPr>
          <p:cNvPr id="20787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a:lvl1pPr>
          </a:lstStyle>
          <a:p>
            <a:fld id="{784EB845-6B6E-45C1-AD25-733FEF52AD1B}" type="slidenum">
              <a:rPr lang="en-US"/>
              <a:pPr/>
              <a:t>‹#›</a:t>
            </a:fld>
            <a:endParaRPr lang="en-US"/>
          </a:p>
        </p:txBody>
      </p:sp>
    </p:spTree>
    <p:extLst>
      <p:ext uri="{BB962C8B-B14F-4D97-AF65-F5344CB8AC3E}">
        <p14:creationId xmlns:p14="http://schemas.microsoft.com/office/powerpoint/2010/main" xmlns="" val="731961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lvl1pPr>
          </a:lstStyle>
          <a:p>
            <a:endParaRPr lang="en-US"/>
          </a:p>
        </p:txBody>
      </p:sp>
      <p:sp>
        <p:nvSpPr>
          <p:cNvPr id="2549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lvl1pPr>
          </a:lstStyle>
          <a:p>
            <a:endParaRPr lang="en-US"/>
          </a:p>
        </p:txBody>
      </p:sp>
      <p:sp>
        <p:nvSpPr>
          <p:cNvPr id="2549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549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49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a:lvl1pPr>
          </a:lstStyle>
          <a:p>
            <a:endParaRPr lang="en-US"/>
          </a:p>
        </p:txBody>
      </p:sp>
      <p:sp>
        <p:nvSpPr>
          <p:cNvPr id="2549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a:lvl1pPr>
          </a:lstStyle>
          <a:p>
            <a:fld id="{433AEDC6-9513-42D7-8D6F-30CBD23E18C4}" type="slidenum">
              <a:rPr lang="en-US"/>
              <a:pPr/>
              <a:t>‹#›</a:t>
            </a:fld>
            <a:endParaRPr lang="en-US"/>
          </a:p>
        </p:txBody>
      </p:sp>
    </p:spTree>
    <p:extLst>
      <p:ext uri="{BB962C8B-B14F-4D97-AF65-F5344CB8AC3E}">
        <p14:creationId xmlns:p14="http://schemas.microsoft.com/office/powerpoint/2010/main" xmlns="" val="383619444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B20B603C-6370-4213-93CC-08E3D64C6D11}" type="slidenum">
              <a:rPr lang="en-US" smtClean="0"/>
              <a:pPr/>
              <a:t>12</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0313D71C-724C-4892-B5D4-7C64D6A720B3}" type="slidenum">
              <a:rPr lang="en-US" smtClean="0"/>
              <a:pPr/>
              <a:t>13</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10AC0C5A-941E-40C1-B653-E35434F361B8}" type="slidenum">
              <a:rPr lang="en-US" smtClean="0"/>
              <a:pPr/>
              <a:t>14</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808208FB-7DE6-4C12-A81D-D91EBB7C8AB0}" type="slidenum">
              <a:rPr lang="en-US" smtClean="0"/>
              <a:pPr/>
              <a:t>15</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AEDC6-9513-42D7-8D6F-30CBD23E18C4}"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7C735B-7B6F-4562-8508-E3565D17A74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D70C00-E173-4E53-B83E-BF0A1FEADB5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53D7E78-31A4-4B0E-A91C-EF2343194BD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355C05-B2ED-4A27-9C5E-22F09AE484A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906F32-EAC0-4411-AD3D-00B36CE469A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FAE908-F5A2-43C7-AAF2-FF644C832DB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6C0D89A-6857-45A0-85D0-B7E855BCA5A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06678E1-EF09-49C0-8061-40901FA38AF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661EC6D-FCFE-4112-A36E-24A6781909C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9ADF085-6955-445E-8D90-3E60D9AB3B8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C1DF49C-3FA3-47CD-8A6A-FC1111E3A39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EA47A9F-031B-41C8-98A0-36FA1A2D874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1822CD"/>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4FA409E6-C1EB-49DB-8066-C46E06B6C3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4.wmf"/><Relationship Id="rId5" Type="http://schemas.openxmlformats.org/officeDocument/2006/relationships/oleObject" Target="../embeddings/Microsoft_Office_Word_97_-_2003_Document2.doc"/><Relationship Id="rId4" Type="http://schemas.openxmlformats.org/officeDocument/2006/relationships/oleObject" Target="../embeddings/Microsoft_Office_Word_97_-_2003_Document1.doc"/></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1.bin"/><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3.v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shadeToTitle="1">
        <a:solidFill>
          <a:schemeClr val="bg1"/>
        </a:solidFill>
        <a:effectLst/>
      </p:bgPr>
    </p:bg>
    <p:spTree>
      <p:nvGrpSpPr>
        <p:cNvPr id="1" name=""/>
        <p:cNvGrpSpPr/>
        <p:nvPr/>
      </p:nvGrpSpPr>
      <p:grpSpPr>
        <a:xfrm>
          <a:off x="0" y="0"/>
          <a:ext cx="0" cy="0"/>
          <a:chOff x="0" y="0"/>
          <a:chExt cx="0" cy="0"/>
        </a:xfrm>
      </p:grpSpPr>
      <p:pic>
        <p:nvPicPr>
          <p:cNvPr id="617474" name="Picture 2" descr="drilogomed"/>
          <p:cNvPicPr>
            <a:picLocks noChangeAspect="1" noChangeArrowheads="1"/>
          </p:cNvPicPr>
          <p:nvPr/>
        </p:nvPicPr>
        <p:blipFill>
          <a:blip r:embed="rId2" cstate="print"/>
          <a:srcRect/>
          <a:stretch>
            <a:fillRect/>
          </a:stretch>
        </p:blipFill>
        <p:spPr bwMode="auto">
          <a:xfrm>
            <a:off x="7604125" y="5916613"/>
            <a:ext cx="1311275" cy="788987"/>
          </a:xfrm>
          <a:prstGeom prst="rect">
            <a:avLst/>
          </a:prstGeom>
          <a:noFill/>
        </p:spPr>
      </p:pic>
      <p:pic>
        <p:nvPicPr>
          <p:cNvPr id="617475" name="Picture 3"/>
          <p:cNvPicPr>
            <a:picLocks noChangeAspect="1" noChangeArrowheads="1"/>
          </p:cNvPicPr>
          <p:nvPr/>
        </p:nvPicPr>
        <p:blipFill>
          <a:blip r:embed="rId3" cstate="print"/>
          <a:srcRect/>
          <a:stretch>
            <a:fillRect/>
          </a:stretch>
        </p:blipFill>
        <p:spPr bwMode="auto">
          <a:xfrm>
            <a:off x="76200" y="6316663"/>
            <a:ext cx="1143000" cy="388937"/>
          </a:xfrm>
          <a:prstGeom prst="rect">
            <a:avLst/>
          </a:prstGeom>
          <a:noFill/>
        </p:spPr>
      </p:pic>
      <p:sp>
        <p:nvSpPr>
          <p:cNvPr id="617476" name="Text Box 4"/>
          <p:cNvSpPr txBox="1">
            <a:spLocks noChangeArrowheads="1"/>
          </p:cNvSpPr>
          <p:nvPr/>
        </p:nvSpPr>
        <p:spPr bwMode="auto">
          <a:xfrm>
            <a:off x="0" y="1828800"/>
            <a:ext cx="9067800" cy="1920875"/>
          </a:xfrm>
          <a:prstGeom prst="rect">
            <a:avLst/>
          </a:prstGeom>
          <a:noFill/>
          <a:ln w="9525">
            <a:noFill/>
            <a:miter lim="800000"/>
            <a:headEnd/>
            <a:tailEnd/>
          </a:ln>
          <a:effectLst/>
        </p:spPr>
        <p:txBody>
          <a:bodyPr>
            <a:spAutoFit/>
          </a:bodyPr>
          <a:lstStyle/>
          <a:p>
            <a:pPr algn="ctr"/>
            <a:endParaRPr lang="en-US" b="1" dirty="0">
              <a:effectLst>
                <a:outerShdw blurRad="38100" dist="38100" dir="2700000" algn="tl">
                  <a:srgbClr val="C0C0C0"/>
                </a:outerShdw>
              </a:effectLst>
              <a:latin typeface="Century Gothic" pitchFamily="34" charset="0"/>
            </a:endParaRPr>
          </a:p>
          <a:p>
            <a:pPr algn="ctr"/>
            <a:r>
              <a:rPr lang="en-US" b="1" dirty="0">
                <a:effectLst>
                  <a:outerShdw blurRad="38100" dist="38100" dir="2700000" algn="tl">
                    <a:srgbClr val="C0C0C0"/>
                  </a:outerShdw>
                </a:effectLst>
                <a:latin typeface="Century Gothic" pitchFamily="34" charset="0"/>
              </a:rPr>
              <a:t>Duane P. Moser</a:t>
            </a:r>
          </a:p>
          <a:p>
            <a:pPr algn="ctr"/>
            <a:endParaRPr lang="en-US" b="1" dirty="0">
              <a:effectLst>
                <a:outerShdw blurRad="38100" dist="38100" dir="2700000" algn="tl">
                  <a:srgbClr val="C0C0C0"/>
                </a:outerShdw>
              </a:effectLst>
              <a:latin typeface="Century Gothic" pitchFamily="34" charset="0"/>
            </a:endParaRPr>
          </a:p>
          <a:p>
            <a:pPr algn="ctr"/>
            <a:r>
              <a:rPr lang="en-US" b="1" i="1" dirty="0">
                <a:effectLst>
                  <a:outerShdw blurRad="38100" dist="38100" dir="2700000" algn="tl">
                    <a:srgbClr val="C0C0C0"/>
                  </a:outerShdw>
                </a:effectLst>
                <a:latin typeface="Century Gothic" pitchFamily="34" charset="0"/>
              </a:rPr>
              <a:t>Desert Research Institute</a:t>
            </a:r>
          </a:p>
          <a:p>
            <a:pPr algn="ctr"/>
            <a:endParaRPr lang="en-US" b="1" i="1" dirty="0">
              <a:effectLst>
                <a:outerShdw blurRad="38100" dist="38100" dir="2700000" algn="tl">
                  <a:srgbClr val="C0C0C0"/>
                </a:outerShdw>
              </a:effectLst>
              <a:latin typeface="Century Gothic" pitchFamily="34" charset="0"/>
            </a:endParaRPr>
          </a:p>
          <a:p>
            <a:pPr algn="ctr"/>
            <a:r>
              <a:rPr lang="en-US" b="1" i="1" dirty="0" smtClean="0">
                <a:effectLst>
                  <a:outerShdw blurRad="38100" dist="38100" dir="2700000" algn="tl">
                    <a:srgbClr val="C0C0C0"/>
                  </a:outerShdw>
                </a:effectLst>
                <a:latin typeface="Century Gothic" pitchFamily="34" charset="0"/>
              </a:rPr>
              <a:t>07/26/2011</a:t>
            </a:r>
            <a:endParaRPr lang="en-US" b="1" i="1" dirty="0">
              <a:effectLst>
                <a:outerShdw blurRad="38100" dist="38100" dir="2700000" algn="tl">
                  <a:srgbClr val="C0C0C0"/>
                </a:outerShdw>
              </a:effectLst>
              <a:latin typeface="Century Gothic" pitchFamily="34" charset="0"/>
            </a:endParaRPr>
          </a:p>
        </p:txBody>
      </p:sp>
      <p:sp>
        <p:nvSpPr>
          <p:cNvPr id="617477" name="Text Box 5"/>
          <p:cNvSpPr txBox="1">
            <a:spLocks noChangeArrowheads="1"/>
          </p:cNvSpPr>
          <p:nvPr/>
        </p:nvSpPr>
        <p:spPr bwMode="auto">
          <a:xfrm>
            <a:off x="152400" y="381000"/>
            <a:ext cx="8763000" cy="1200329"/>
          </a:xfrm>
          <a:prstGeom prst="rect">
            <a:avLst/>
          </a:prstGeom>
          <a:noFill/>
          <a:ln w="9525">
            <a:noFill/>
            <a:miter lim="800000"/>
            <a:headEnd/>
            <a:tailEnd/>
          </a:ln>
          <a:effectLst/>
        </p:spPr>
        <p:txBody>
          <a:bodyPr wrap="square">
            <a:spAutoFit/>
          </a:bodyPr>
          <a:lstStyle/>
          <a:p>
            <a:pPr algn="ctr"/>
            <a:r>
              <a:rPr lang="en-US" sz="3600" b="1" dirty="0" smtClean="0"/>
              <a:t>An Update on Deep-Earth Life at the NNSS</a:t>
            </a:r>
            <a:endParaRPr lang="en-US" sz="3600" b="1" dirty="0"/>
          </a:p>
        </p:txBody>
      </p:sp>
      <p:pic>
        <p:nvPicPr>
          <p:cNvPr id="617478" name="Picture 6"/>
          <p:cNvPicPr>
            <a:picLocks noChangeAspect="1" noChangeArrowheads="1"/>
          </p:cNvPicPr>
          <p:nvPr/>
        </p:nvPicPr>
        <p:blipFill>
          <a:blip r:embed="rId4" cstate="print"/>
          <a:srcRect/>
          <a:stretch>
            <a:fillRect/>
          </a:stretch>
        </p:blipFill>
        <p:spPr bwMode="auto">
          <a:xfrm>
            <a:off x="6465030" y="5743575"/>
            <a:ext cx="765175" cy="962025"/>
          </a:xfrm>
          <a:prstGeom prst="rect">
            <a:avLst/>
          </a:prstGeom>
          <a:noFill/>
          <a:ln w="9525">
            <a:noFill/>
            <a:miter lim="800000"/>
            <a:headEnd/>
            <a:tailEnd/>
          </a:ln>
          <a:effectLst/>
        </p:spPr>
      </p:pic>
      <p:pic>
        <p:nvPicPr>
          <p:cNvPr id="617479" name="Picture 7"/>
          <p:cNvPicPr>
            <a:picLocks noChangeAspect="1" noChangeArrowheads="1"/>
          </p:cNvPicPr>
          <p:nvPr/>
        </p:nvPicPr>
        <p:blipFill>
          <a:blip r:embed="rId5" cstate="print"/>
          <a:srcRect/>
          <a:stretch>
            <a:fillRect/>
          </a:stretch>
        </p:blipFill>
        <p:spPr bwMode="auto">
          <a:xfrm>
            <a:off x="5328612" y="5802313"/>
            <a:ext cx="762496" cy="903287"/>
          </a:xfrm>
          <a:prstGeom prst="rect">
            <a:avLst/>
          </a:prstGeom>
          <a:noFill/>
          <a:ln w="9525">
            <a:noFill/>
            <a:miter lim="800000"/>
            <a:headEnd/>
            <a:tailEnd/>
          </a:ln>
          <a:effectLst/>
        </p:spPr>
      </p:pic>
      <p:pic>
        <p:nvPicPr>
          <p:cNvPr id="617480" name="Picture 8"/>
          <p:cNvPicPr>
            <a:picLocks noChangeAspect="1" noChangeArrowheads="1"/>
          </p:cNvPicPr>
          <p:nvPr/>
        </p:nvPicPr>
        <p:blipFill>
          <a:blip r:embed="rId6" cstate="print"/>
          <a:srcRect/>
          <a:stretch>
            <a:fillRect/>
          </a:stretch>
        </p:blipFill>
        <p:spPr bwMode="auto">
          <a:xfrm>
            <a:off x="4004118" y="5743575"/>
            <a:ext cx="950572" cy="962025"/>
          </a:xfrm>
          <a:prstGeom prst="rect">
            <a:avLst/>
          </a:prstGeom>
          <a:noFill/>
          <a:ln w="9525">
            <a:noFill/>
            <a:miter lim="800000"/>
            <a:headEnd/>
            <a:tailEnd/>
          </a:ln>
          <a:effectLst/>
        </p:spPr>
      </p:pic>
      <p:pic>
        <p:nvPicPr>
          <p:cNvPr id="617481" name="Picture 9"/>
          <p:cNvPicPr>
            <a:picLocks noChangeAspect="1" noChangeArrowheads="1"/>
          </p:cNvPicPr>
          <p:nvPr/>
        </p:nvPicPr>
        <p:blipFill>
          <a:blip r:embed="rId7" cstate="print"/>
          <a:srcRect/>
          <a:stretch>
            <a:fillRect/>
          </a:stretch>
        </p:blipFill>
        <p:spPr bwMode="auto">
          <a:xfrm>
            <a:off x="1593122" y="5802312"/>
            <a:ext cx="901834" cy="903288"/>
          </a:xfrm>
          <a:prstGeom prst="rect">
            <a:avLst/>
          </a:prstGeom>
          <a:noFill/>
          <a:ln w="9525">
            <a:noFill/>
            <a:miter lim="800000"/>
            <a:headEnd/>
            <a:tailEnd/>
          </a:ln>
          <a:effectLst/>
        </p:spPr>
      </p:pic>
      <p:sp>
        <p:nvSpPr>
          <p:cNvPr id="617483" name="Text Box 11"/>
          <p:cNvSpPr txBox="1">
            <a:spLocks noChangeArrowheads="1"/>
          </p:cNvSpPr>
          <p:nvPr/>
        </p:nvSpPr>
        <p:spPr bwMode="auto">
          <a:xfrm>
            <a:off x="152400" y="3886200"/>
            <a:ext cx="9067800" cy="1323439"/>
          </a:xfrm>
          <a:prstGeom prst="rect">
            <a:avLst/>
          </a:prstGeom>
          <a:noFill/>
          <a:ln w="9525">
            <a:noFill/>
            <a:miter lim="800000"/>
            <a:headEnd/>
            <a:tailEnd/>
          </a:ln>
          <a:effectLst/>
        </p:spPr>
        <p:txBody>
          <a:bodyPr>
            <a:spAutoFit/>
          </a:bodyPr>
          <a:lstStyle/>
          <a:p>
            <a:pPr algn="ctr"/>
            <a:endParaRPr lang="en-US" b="1" dirty="0">
              <a:effectLst>
                <a:outerShdw blurRad="38100" dist="38100" dir="2700000" algn="tl">
                  <a:srgbClr val="C0C0C0"/>
                </a:outerShdw>
              </a:effectLst>
              <a:latin typeface="Century Gothic" pitchFamily="34" charset="0"/>
            </a:endParaRPr>
          </a:p>
          <a:p>
            <a:pPr algn="ctr"/>
            <a:r>
              <a:rPr lang="en-US" b="1" dirty="0" smtClean="0">
                <a:effectLst>
                  <a:outerShdw blurRad="38100" dist="38100" dir="2700000" algn="tl">
                    <a:srgbClr val="C0C0C0"/>
                  </a:outerShdw>
                </a:effectLst>
                <a:latin typeface="Century Gothic" pitchFamily="34" charset="0"/>
              </a:rPr>
              <a:t>2011 CEMP Workshop</a:t>
            </a:r>
          </a:p>
          <a:p>
            <a:pPr algn="ctr"/>
            <a:endParaRPr lang="en-US" b="1" i="1" dirty="0" smtClean="0">
              <a:effectLst>
                <a:outerShdw blurRad="38100" dist="38100" dir="2700000" algn="tl">
                  <a:srgbClr val="C0C0C0"/>
                </a:outerShdw>
              </a:effectLst>
              <a:latin typeface="Century Gothic" pitchFamily="34" charset="0"/>
            </a:endParaRPr>
          </a:p>
          <a:p>
            <a:pPr algn="ctr"/>
            <a:r>
              <a:rPr lang="en-US" b="1" dirty="0" smtClean="0">
                <a:effectLst>
                  <a:outerShdw blurRad="38100" dist="38100" dir="2700000" algn="tl">
                    <a:srgbClr val="C0C0C0"/>
                  </a:outerShdw>
                </a:effectLst>
                <a:latin typeface="Century Gothic" pitchFamily="34" charset="0"/>
              </a:rPr>
              <a:t> Brian Head, UT</a:t>
            </a:r>
            <a:endParaRPr lang="en-US" b="1" dirty="0">
              <a:effectLst>
                <a:outerShdw blurRad="38100" dist="38100" dir="2700000" algn="tl">
                  <a:srgbClr val="C0C0C0"/>
                </a:outerShdw>
              </a:effectLst>
              <a:latin typeface="Century Gothic" pitchFamily="34" charset="0"/>
            </a:endParaRPr>
          </a:p>
        </p:txBody>
      </p:sp>
      <p:pic>
        <p:nvPicPr>
          <p:cNvPr id="739330" name="Picture 2"/>
          <p:cNvPicPr>
            <a:picLocks noChangeAspect="1" noChangeArrowheads="1"/>
          </p:cNvPicPr>
          <p:nvPr/>
        </p:nvPicPr>
        <p:blipFill>
          <a:blip r:embed="rId8" cstate="print">
            <a:duotone>
              <a:prstClr val="black"/>
              <a:schemeClr val="accent3">
                <a:tint val="45000"/>
                <a:satMod val="400000"/>
              </a:schemeClr>
            </a:duotone>
          </a:blip>
          <a:srcRect/>
          <a:stretch>
            <a:fillRect/>
          </a:stretch>
        </p:blipFill>
        <p:spPr bwMode="auto">
          <a:xfrm>
            <a:off x="2868878" y="5908872"/>
            <a:ext cx="761318" cy="7967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49154" name="Picture 2" descr="100-4414"/>
          <p:cNvPicPr>
            <a:picLocks noChangeAspect="1" noChangeArrowheads="1"/>
          </p:cNvPicPr>
          <p:nvPr/>
        </p:nvPicPr>
        <p:blipFill>
          <a:blip r:embed="rId2" cstate="print"/>
          <a:srcRect/>
          <a:stretch>
            <a:fillRect/>
          </a:stretch>
        </p:blipFill>
        <p:spPr bwMode="auto">
          <a:xfrm>
            <a:off x="152400" y="863600"/>
            <a:ext cx="4349750" cy="5981700"/>
          </a:xfrm>
          <a:prstGeom prst="rect">
            <a:avLst/>
          </a:prstGeom>
          <a:noFill/>
          <a:ln w="9525">
            <a:noFill/>
            <a:miter lim="800000"/>
            <a:headEnd/>
            <a:tailEnd/>
          </a:ln>
        </p:spPr>
      </p:pic>
      <p:sp>
        <p:nvSpPr>
          <p:cNvPr id="49155" name="Rectangle 6"/>
          <p:cNvSpPr>
            <a:spLocks noChangeArrowheads="1"/>
          </p:cNvSpPr>
          <p:nvPr/>
        </p:nvSpPr>
        <p:spPr bwMode="auto">
          <a:xfrm>
            <a:off x="152400" y="6400800"/>
            <a:ext cx="4648200" cy="336550"/>
          </a:xfrm>
          <a:prstGeom prst="rect">
            <a:avLst/>
          </a:prstGeom>
          <a:noFill/>
          <a:ln w="9525">
            <a:noFill/>
            <a:miter lim="800000"/>
            <a:headEnd/>
            <a:tailEnd/>
          </a:ln>
        </p:spPr>
        <p:txBody>
          <a:bodyPr>
            <a:spAutoFit/>
          </a:bodyPr>
          <a:lstStyle/>
          <a:p>
            <a:r>
              <a:rPr lang="en-US" sz="1600" b="1">
                <a:solidFill>
                  <a:schemeClr val="bg1"/>
                </a:solidFill>
              </a:rPr>
              <a:t>Evander Mine 8 Shaft 18 Level, 2.1 kmbls</a:t>
            </a:r>
          </a:p>
        </p:txBody>
      </p:sp>
      <p:pic>
        <p:nvPicPr>
          <p:cNvPr id="49156" name="Picture 3" descr="controls"/>
          <p:cNvPicPr>
            <a:picLocks noChangeAspect="1" noChangeArrowheads="1"/>
          </p:cNvPicPr>
          <p:nvPr/>
        </p:nvPicPr>
        <p:blipFill>
          <a:blip r:embed="rId3" cstate="print"/>
          <a:srcRect/>
          <a:stretch>
            <a:fillRect/>
          </a:stretch>
        </p:blipFill>
        <p:spPr bwMode="auto">
          <a:xfrm>
            <a:off x="4546600" y="3881438"/>
            <a:ext cx="4521200" cy="2963862"/>
          </a:xfrm>
          <a:prstGeom prst="rect">
            <a:avLst/>
          </a:prstGeom>
          <a:noFill/>
          <a:ln w="9525">
            <a:noFill/>
            <a:miter lim="800000"/>
            <a:headEnd/>
            <a:tailEnd/>
          </a:ln>
        </p:spPr>
      </p:pic>
      <p:pic>
        <p:nvPicPr>
          <p:cNvPr id="49157" name="Picture 7" descr="100-4506"/>
          <p:cNvPicPr>
            <a:picLocks noChangeAspect="1" noChangeArrowheads="1"/>
          </p:cNvPicPr>
          <p:nvPr/>
        </p:nvPicPr>
        <p:blipFill>
          <a:blip r:embed="rId4" cstate="print"/>
          <a:srcRect/>
          <a:stretch>
            <a:fillRect/>
          </a:stretch>
        </p:blipFill>
        <p:spPr bwMode="auto">
          <a:xfrm>
            <a:off x="4546600" y="863600"/>
            <a:ext cx="4508500" cy="2965450"/>
          </a:xfrm>
          <a:prstGeom prst="rect">
            <a:avLst/>
          </a:prstGeom>
          <a:noFill/>
          <a:ln w="9525">
            <a:solidFill>
              <a:schemeClr val="tx1"/>
            </a:solidFill>
            <a:miter lim="800000"/>
            <a:headEnd/>
            <a:tailEnd/>
          </a:ln>
        </p:spPr>
      </p:pic>
      <p:sp>
        <p:nvSpPr>
          <p:cNvPr id="49158" name="Rectangle 11"/>
          <p:cNvSpPr>
            <a:spLocks noChangeArrowheads="1"/>
          </p:cNvSpPr>
          <p:nvPr/>
        </p:nvSpPr>
        <p:spPr bwMode="auto">
          <a:xfrm>
            <a:off x="292100" y="182563"/>
            <a:ext cx="8596313" cy="579437"/>
          </a:xfrm>
          <a:prstGeom prst="rect">
            <a:avLst/>
          </a:prstGeom>
          <a:noFill/>
          <a:ln w="9525">
            <a:noFill/>
            <a:miter lim="800000"/>
            <a:headEnd/>
            <a:tailEnd/>
          </a:ln>
        </p:spPr>
        <p:txBody>
          <a:bodyPr>
            <a:spAutoFit/>
          </a:bodyPr>
          <a:lstStyle/>
          <a:p>
            <a:pPr algn="ctr">
              <a:spcBef>
                <a:spcPct val="50000"/>
              </a:spcBef>
            </a:pPr>
            <a:r>
              <a:rPr lang="en-US" sz="3200" b="1" dirty="0">
                <a:solidFill>
                  <a:schemeClr val="bg1"/>
                </a:solidFill>
              </a:rPr>
              <a:t> </a:t>
            </a:r>
            <a:r>
              <a:rPr lang="en-US" sz="3200" b="1" dirty="0" smtClean="0">
                <a:solidFill>
                  <a:schemeClr val="bg1"/>
                </a:solidFill>
              </a:rPr>
              <a:t>Deep Drilling in Mines</a:t>
            </a:r>
            <a:endParaRPr lang="en-US" sz="1400" b="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50178" name="Picture 2" descr="39-83eba05"/>
          <p:cNvPicPr>
            <a:picLocks noChangeAspect="1" noChangeArrowheads="1"/>
          </p:cNvPicPr>
          <p:nvPr/>
        </p:nvPicPr>
        <p:blipFill>
          <a:blip r:embed="rId2" cstate="print"/>
          <a:srcRect l="1433" b="4636"/>
          <a:stretch>
            <a:fillRect/>
          </a:stretch>
        </p:blipFill>
        <p:spPr bwMode="auto">
          <a:xfrm>
            <a:off x="0" y="0"/>
            <a:ext cx="9178925" cy="6891338"/>
          </a:xfrm>
          <a:prstGeom prst="rect">
            <a:avLst/>
          </a:prstGeom>
          <a:noFill/>
          <a:ln w="9525">
            <a:noFill/>
            <a:miter lim="800000"/>
            <a:headEnd/>
            <a:tailEnd/>
          </a:ln>
        </p:spPr>
      </p:pic>
      <p:sp>
        <p:nvSpPr>
          <p:cNvPr id="50179" name="Rectangle 3"/>
          <p:cNvSpPr>
            <a:spLocks noChangeArrowheads="1"/>
          </p:cNvSpPr>
          <p:nvPr/>
        </p:nvSpPr>
        <p:spPr bwMode="auto">
          <a:xfrm>
            <a:off x="152400" y="6489700"/>
            <a:ext cx="5626100" cy="465138"/>
          </a:xfrm>
          <a:prstGeom prst="rect">
            <a:avLst/>
          </a:prstGeom>
          <a:noFill/>
          <a:ln w="9525">
            <a:noFill/>
            <a:miter lim="800000"/>
            <a:headEnd/>
            <a:tailEnd/>
          </a:ln>
        </p:spPr>
        <p:txBody>
          <a:bodyPr>
            <a:spAutoFit/>
          </a:bodyPr>
          <a:lstStyle/>
          <a:p>
            <a:r>
              <a:rPr lang="en-US" sz="1200" b="1" i="1"/>
              <a:t>Kloof Mine , 3.3 kmbls, Photo by </a:t>
            </a:r>
            <a:r>
              <a:rPr lang="en-US" sz="1200" b="1">
                <a:latin typeface="TimesNewRomanPSMT" charset="0"/>
              </a:rPr>
              <a:t>Arnand vanHeerden</a:t>
            </a:r>
            <a:endParaRPr lang="en-US" sz="2400" b="1">
              <a:latin typeface="TimesNewRomanPSMT" charset="0"/>
            </a:endParaRPr>
          </a:p>
          <a:p>
            <a:endParaRPr lang="en-US" sz="1200" b="1" i="1"/>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053" name="Rectangle 3"/>
          <p:cNvSpPr>
            <a:spLocks noChangeArrowheads="1"/>
          </p:cNvSpPr>
          <p:nvPr/>
        </p:nvSpPr>
        <p:spPr bwMode="auto">
          <a:xfrm>
            <a:off x="347663" y="6230938"/>
            <a:ext cx="7894637" cy="336550"/>
          </a:xfrm>
          <a:prstGeom prst="rect">
            <a:avLst/>
          </a:prstGeom>
          <a:noFill/>
          <a:ln w="9525">
            <a:noFill/>
            <a:miter lim="800000"/>
            <a:headEnd/>
            <a:tailEnd/>
          </a:ln>
        </p:spPr>
        <p:txBody>
          <a:bodyPr>
            <a:spAutoFit/>
          </a:bodyPr>
          <a:lstStyle/>
          <a:p>
            <a:r>
              <a:rPr lang="en-US" sz="1600">
                <a:solidFill>
                  <a:schemeClr val="bg1"/>
                </a:solidFill>
              </a:rPr>
              <a:t>From Chivian, D., et al. In preparation…</a:t>
            </a:r>
          </a:p>
        </p:txBody>
      </p:sp>
      <p:sp>
        <p:nvSpPr>
          <p:cNvPr id="2054" name="Rectangle 4"/>
          <p:cNvSpPr>
            <a:spLocks noChangeArrowheads="1"/>
          </p:cNvSpPr>
          <p:nvPr/>
        </p:nvSpPr>
        <p:spPr bwMode="auto">
          <a:xfrm>
            <a:off x="179388" y="6415088"/>
            <a:ext cx="8372475" cy="274637"/>
          </a:xfrm>
          <a:prstGeom prst="rect">
            <a:avLst/>
          </a:prstGeom>
          <a:noFill/>
          <a:ln w="9525">
            <a:noFill/>
            <a:miter lim="800000"/>
            <a:headEnd/>
            <a:tailEnd/>
          </a:ln>
        </p:spPr>
        <p:txBody>
          <a:bodyPr>
            <a:spAutoFit/>
          </a:bodyPr>
          <a:lstStyle/>
          <a:p>
            <a:r>
              <a:rPr lang="en-US" sz="1200" b="1">
                <a:solidFill>
                  <a:srgbClr val="000000"/>
                </a:solidFill>
              </a:rPr>
              <a:t>Chivian, D., E.J. Alm, E.L. Brodie, et al., Science, 2008. </a:t>
            </a:r>
            <a:endParaRPr lang="en-US" sz="1200" b="1">
              <a:solidFill>
                <a:srgbClr val="000000"/>
              </a:solidFill>
              <a:latin typeface="Charcoal" charset="0"/>
            </a:endParaRPr>
          </a:p>
        </p:txBody>
      </p:sp>
      <p:sp>
        <p:nvSpPr>
          <p:cNvPr id="2055" name="Text Box 5"/>
          <p:cNvSpPr txBox="1">
            <a:spLocks noChangeArrowheads="1"/>
          </p:cNvSpPr>
          <p:nvPr/>
        </p:nvSpPr>
        <p:spPr bwMode="auto">
          <a:xfrm>
            <a:off x="1304925" y="3656013"/>
            <a:ext cx="184150" cy="396875"/>
          </a:xfrm>
          <a:prstGeom prst="rect">
            <a:avLst/>
          </a:prstGeom>
          <a:noFill/>
          <a:ln w="9525">
            <a:noFill/>
            <a:miter lim="800000"/>
            <a:headEnd/>
            <a:tailEnd/>
          </a:ln>
        </p:spPr>
        <p:txBody>
          <a:bodyPr wrap="none">
            <a:spAutoFit/>
          </a:bodyPr>
          <a:lstStyle/>
          <a:p>
            <a:endParaRPr lang="en-US"/>
          </a:p>
        </p:txBody>
      </p:sp>
      <p:graphicFrame>
        <p:nvGraphicFramePr>
          <p:cNvPr id="2050" name="Object 3"/>
          <p:cNvGraphicFramePr>
            <a:graphicFrameLocks noChangeAspect="1"/>
          </p:cNvGraphicFramePr>
          <p:nvPr/>
        </p:nvGraphicFramePr>
        <p:xfrm>
          <a:off x="1827213" y="4833938"/>
          <a:ext cx="5487987" cy="174625"/>
        </p:xfrm>
        <a:graphic>
          <a:graphicData uri="http://schemas.openxmlformats.org/presentationml/2006/ole">
            <p:oleObj spid="_x0000_s836658" name="Document" r:id="rId4" imgW="5486400" imgH="175260" progId="Word.Document.8">
              <p:embed/>
            </p:oleObj>
          </a:graphicData>
        </a:graphic>
      </p:graphicFrame>
      <p:sp>
        <p:nvSpPr>
          <p:cNvPr id="2056" name="Text Box 7"/>
          <p:cNvSpPr txBox="1">
            <a:spLocks noChangeArrowheads="1"/>
          </p:cNvSpPr>
          <p:nvPr/>
        </p:nvSpPr>
        <p:spPr bwMode="auto">
          <a:xfrm>
            <a:off x="838200" y="4191000"/>
            <a:ext cx="7404100" cy="2133600"/>
          </a:xfrm>
          <a:prstGeom prst="rect">
            <a:avLst/>
          </a:prstGeom>
          <a:noFill/>
          <a:ln w="9525">
            <a:noFill/>
            <a:miter lim="800000"/>
            <a:headEnd/>
            <a:tailEnd/>
          </a:ln>
        </p:spPr>
        <p:txBody>
          <a:bodyPr>
            <a:spAutoFit/>
          </a:bodyPr>
          <a:lstStyle/>
          <a:p>
            <a:endParaRPr lang="en-US" sz="1400">
              <a:latin typeface="Times New Roman" pitchFamily="18" charset="0"/>
            </a:endParaRPr>
          </a:p>
          <a:p>
            <a:r>
              <a:rPr lang="en-US"/>
              <a:t>“Based on its rod-like morphology, its apparent use of the dissimilatory sulfate reduction pathway for energy production, and because of the journey this "audax viator" (bold traveler) undertook to live in the extreme depths of the Earth, we have named this organism Candidatus </a:t>
            </a:r>
            <a:r>
              <a:rPr lang="en-US" i="1"/>
              <a:t>Desulforudis audaxviator</a:t>
            </a:r>
            <a:r>
              <a:rPr lang="en-US"/>
              <a:t>".</a:t>
            </a:r>
          </a:p>
          <a:p>
            <a:endParaRPr lang="en-US"/>
          </a:p>
        </p:txBody>
      </p:sp>
      <p:sp>
        <p:nvSpPr>
          <p:cNvPr id="2057" name="Rectangle 8"/>
          <p:cNvSpPr>
            <a:spLocks noChangeArrowheads="1"/>
          </p:cNvSpPr>
          <p:nvPr/>
        </p:nvSpPr>
        <p:spPr bwMode="auto">
          <a:xfrm>
            <a:off x="2273300" y="241300"/>
            <a:ext cx="5101076" cy="584775"/>
          </a:xfrm>
          <a:prstGeom prst="rect">
            <a:avLst/>
          </a:prstGeom>
          <a:noFill/>
          <a:ln w="9525">
            <a:noFill/>
            <a:miter lim="800000"/>
            <a:headEnd/>
            <a:tailEnd/>
          </a:ln>
        </p:spPr>
        <p:txBody>
          <a:bodyPr wrap="none">
            <a:spAutoFit/>
          </a:bodyPr>
          <a:lstStyle/>
          <a:p>
            <a:r>
              <a:rPr lang="en-US" sz="3200" b="1" i="1" dirty="0" err="1">
                <a:solidFill>
                  <a:srgbClr val="1822CD"/>
                </a:solidFill>
              </a:rPr>
              <a:t>Desulforudis</a:t>
            </a:r>
            <a:r>
              <a:rPr lang="en-US" sz="3200" i="1" dirty="0">
                <a:solidFill>
                  <a:srgbClr val="1822CD"/>
                </a:solidFill>
              </a:rPr>
              <a:t> </a:t>
            </a:r>
            <a:r>
              <a:rPr lang="en-US" sz="3200" b="1" i="1" dirty="0" err="1">
                <a:solidFill>
                  <a:srgbClr val="1822CD"/>
                </a:solidFill>
              </a:rPr>
              <a:t>audaxviator</a:t>
            </a:r>
            <a:endParaRPr lang="en-US" sz="3200" b="1" i="1" dirty="0">
              <a:solidFill>
                <a:srgbClr val="1822CD"/>
              </a:solidFill>
            </a:endParaRPr>
          </a:p>
        </p:txBody>
      </p:sp>
      <p:graphicFrame>
        <p:nvGraphicFramePr>
          <p:cNvPr id="2051" name="Object 2"/>
          <p:cNvGraphicFramePr>
            <a:graphicFrameLocks noChangeAspect="1"/>
          </p:cNvGraphicFramePr>
          <p:nvPr/>
        </p:nvGraphicFramePr>
        <p:xfrm>
          <a:off x="2913063" y="1317625"/>
          <a:ext cx="4173537" cy="2752725"/>
        </p:xfrm>
        <a:graphic>
          <a:graphicData uri="http://schemas.openxmlformats.org/presentationml/2006/ole">
            <p:oleObj spid="_x0000_s836659" name="Document" r:id="rId5" imgW="20824557" imgH="8240275" progId="Word.Document.8">
              <p:embed/>
            </p:oleObj>
          </a:graphicData>
        </a:graphic>
      </p:graphicFrame>
      <p:pic>
        <p:nvPicPr>
          <p:cNvPr id="2058" name="Picture 2"/>
          <p:cNvPicPr>
            <a:picLocks noChangeAspect="1" noChangeArrowheads="1"/>
          </p:cNvPicPr>
          <p:nvPr/>
        </p:nvPicPr>
        <p:blipFill>
          <a:blip r:embed="rId6" cstate="print"/>
          <a:srcRect/>
          <a:stretch>
            <a:fillRect/>
          </a:stretch>
        </p:blipFill>
        <p:spPr bwMode="auto">
          <a:xfrm>
            <a:off x="1181100" y="1030288"/>
            <a:ext cx="1835150" cy="311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536578" name="Text Box 2"/>
          <p:cNvSpPr txBox="1">
            <a:spLocks noChangeArrowheads="1"/>
          </p:cNvSpPr>
          <p:nvPr/>
        </p:nvSpPr>
        <p:spPr bwMode="auto">
          <a:xfrm>
            <a:off x="179388" y="277813"/>
            <a:ext cx="8848725" cy="579437"/>
          </a:xfrm>
          <a:prstGeom prst="rect">
            <a:avLst/>
          </a:prstGeom>
          <a:noFill/>
          <a:ln w="9525">
            <a:noFill/>
            <a:miter lim="800000"/>
            <a:headEnd/>
            <a:tailEnd/>
          </a:ln>
          <a:effectLst/>
        </p:spPr>
        <p:txBody>
          <a:bodyPr>
            <a:spAutoFit/>
          </a:bodyPr>
          <a:lstStyle/>
          <a:p>
            <a:pPr algn="ctr">
              <a:spcBef>
                <a:spcPct val="50000"/>
              </a:spcBef>
              <a:defRPr/>
            </a:pPr>
            <a:r>
              <a:rPr lang="en-US" sz="3200">
                <a:effectLst>
                  <a:outerShdw blurRad="38100" dist="38100" dir="2700000" algn="tl">
                    <a:srgbClr val="C0C0C0"/>
                  </a:outerShdw>
                </a:effectLst>
              </a:rPr>
              <a:t>Population assessments of MP104E46X</a:t>
            </a:r>
          </a:p>
        </p:txBody>
      </p:sp>
      <p:pic>
        <p:nvPicPr>
          <p:cNvPr id="53251" name="Picture 5"/>
          <p:cNvPicPr>
            <a:picLocks noChangeAspect="1" noChangeArrowheads="1"/>
          </p:cNvPicPr>
          <p:nvPr/>
        </p:nvPicPr>
        <p:blipFill>
          <a:blip r:embed="rId3" cstate="print"/>
          <a:srcRect/>
          <a:stretch>
            <a:fillRect/>
          </a:stretch>
        </p:blipFill>
        <p:spPr bwMode="auto">
          <a:xfrm>
            <a:off x="1738313" y="919163"/>
            <a:ext cx="5792787" cy="5132387"/>
          </a:xfrm>
          <a:prstGeom prst="rect">
            <a:avLst/>
          </a:prstGeom>
          <a:noFill/>
          <a:ln w="9525">
            <a:noFill/>
            <a:miter lim="800000"/>
            <a:headEnd/>
            <a:tailEnd/>
          </a:ln>
        </p:spPr>
      </p:pic>
      <p:sp>
        <p:nvSpPr>
          <p:cNvPr id="53252" name="Rectangle 6"/>
          <p:cNvSpPr>
            <a:spLocks noChangeArrowheads="1"/>
          </p:cNvSpPr>
          <p:nvPr/>
        </p:nvSpPr>
        <p:spPr bwMode="auto">
          <a:xfrm>
            <a:off x="3754438" y="4348163"/>
            <a:ext cx="5389562" cy="396875"/>
          </a:xfrm>
          <a:prstGeom prst="rect">
            <a:avLst/>
          </a:prstGeom>
          <a:noFill/>
          <a:ln w="9525">
            <a:noFill/>
            <a:miter lim="800000"/>
            <a:headEnd/>
            <a:tailEnd/>
          </a:ln>
        </p:spPr>
        <p:txBody>
          <a:bodyPr>
            <a:spAutoFit/>
          </a:bodyPr>
          <a:lstStyle/>
          <a:p>
            <a:endParaRPr lang="en-US"/>
          </a:p>
        </p:txBody>
      </p:sp>
      <p:sp>
        <p:nvSpPr>
          <p:cNvPr id="53253" name="Rectangle 7"/>
          <p:cNvSpPr>
            <a:spLocks noChangeArrowheads="1"/>
          </p:cNvSpPr>
          <p:nvPr/>
        </p:nvSpPr>
        <p:spPr bwMode="auto">
          <a:xfrm>
            <a:off x="2008188" y="6324600"/>
            <a:ext cx="4545012" cy="304800"/>
          </a:xfrm>
          <a:prstGeom prst="rect">
            <a:avLst/>
          </a:prstGeom>
          <a:noFill/>
          <a:ln w="9525">
            <a:noFill/>
            <a:miter lim="800000"/>
            <a:headEnd/>
            <a:tailEnd/>
          </a:ln>
        </p:spPr>
        <p:txBody>
          <a:bodyPr>
            <a:spAutoFit/>
          </a:bodyPr>
          <a:lstStyle/>
          <a:p>
            <a:r>
              <a:rPr lang="en-US" sz="1400" b="1">
                <a:solidFill>
                  <a:srgbClr val="000000"/>
                </a:solidFill>
              </a:rPr>
              <a:t>Chivian, D., E.J. Alm, E.L. Brodie, Science, 2008. </a:t>
            </a:r>
            <a:endParaRPr lang="en-US" sz="1400" b="1">
              <a:solidFill>
                <a:srgbClr val="000000"/>
              </a:solidFill>
              <a:latin typeface="Charco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3" cstate="print"/>
          <a:srcRect/>
          <a:stretch>
            <a:fillRect/>
          </a:stretch>
        </p:blipFill>
        <p:spPr bwMode="auto">
          <a:xfrm>
            <a:off x="179388" y="404813"/>
            <a:ext cx="8736012" cy="5543550"/>
          </a:xfrm>
          <a:prstGeom prst="rect">
            <a:avLst/>
          </a:prstGeom>
          <a:noFill/>
          <a:ln w="9525">
            <a:noFill/>
            <a:miter lim="800000"/>
            <a:headEnd/>
            <a:tailEnd/>
          </a:ln>
        </p:spPr>
      </p:pic>
      <p:sp>
        <p:nvSpPr>
          <p:cNvPr id="54275" name="Rectangle 6"/>
          <p:cNvSpPr>
            <a:spLocks noChangeArrowheads="1"/>
          </p:cNvSpPr>
          <p:nvPr/>
        </p:nvSpPr>
        <p:spPr bwMode="auto">
          <a:xfrm>
            <a:off x="228600" y="6507163"/>
            <a:ext cx="8372475" cy="274637"/>
          </a:xfrm>
          <a:prstGeom prst="rect">
            <a:avLst/>
          </a:prstGeom>
          <a:noFill/>
          <a:ln w="9525">
            <a:noFill/>
            <a:miter lim="800000"/>
            <a:headEnd/>
            <a:tailEnd/>
          </a:ln>
        </p:spPr>
        <p:txBody>
          <a:bodyPr>
            <a:spAutoFit/>
          </a:bodyPr>
          <a:lstStyle/>
          <a:p>
            <a:r>
              <a:rPr lang="en-US" sz="1200" b="1">
                <a:solidFill>
                  <a:srgbClr val="000000"/>
                </a:solidFill>
              </a:rPr>
              <a:t>Chivian, D., E.J. Alm, E.L. Brodie, Science, 2008. </a:t>
            </a:r>
            <a:endParaRPr lang="en-US" sz="1200" b="1">
              <a:solidFill>
                <a:srgbClr val="000000"/>
              </a:solidFill>
              <a:latin typeface="Charco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55298" name="Picture 3"/>
          <p:cNvPicPr>
            <a:picLocks noChangeAspect="1" noChangeArrowheads="1"/>
          </p:cNvPicPr>
          <p:nvPr/>
        </p:nvPicPr>
        <p:blipFill>
          <a:blip r:embed="rId3" cstate="print"/>
          <a:srcRect/>
          <a:stretch>
            <a:fillRect/>
          </a:stretch>
        </p:blipFill>
        <p:spPr bwMode="auto">
          <a:xfrm>
            <a:off x="1160463" y="538163"/>
            <a:ext cx="6764337" cy="5529262"/>
          </a:xfrm>
          <a:prstGeom prst="rect">
            <a:avLst/>
          </a:prstGeom>
          <a:noFill/>
          <a:ln w="9525">
            <a:noFill/>
            <a:miter lim="800000"/>
            <a:headEnd/>
            <a:tailEnd/>
          </a:ln>
        </p:spPr>
      </p:pic>
      <p:sp>
        <p:nvSpPr>
          <p:cNvPr id="55299" name="Rectangle 5"/>
          <p:cNvSpPr>
            <a:spLocks noChangeArrowheads="1"/>
          </p:cNvSpPr>
          <p:nvPr/>
        </p:nvSpPr>
        <p:spPr bwMode="auto">
          <a:xfrm>
            <a:off x="179388" y="6415088"/>
            <a:ext cx="8372475" cy="304800"/>
          </a:xfrm>
          <a:prstGeom prst="rect">
            <a:avLst/>
          </a:prstGeom>
          <a:noFill/>
          <a:ln w="9525">
            <a:noFill/>
            <a:miter lim="800000"/>
            <a:headEnd/>
            <a:tailEnd/>
          </a:ln>
        </p:spPr>
        <p:txBody>
          <a:bodyPr>
            <a:spAutoFit/>
          </a:bodyPr>
          <a:lstStyle/>
          <a:p>
            <a:r>
              <a:rPr lang="en-US" sz="1400" b="1">
                <a:solidFill>
                  <a:srgbClr val="000000"/>
                </a:solidFill>
              </a:rPr>
              <a:t>Chivian, D., E.J. Alm, E.L. Brodie, Science, 2008. </a:t>
            </a:r>
            <a:endParaRPr lang="en-US" sz="1400" b="1">
              <a:solidFill>
                <a:srgbClr val="000000"/>
              </a:solidFill>
              <a:latin typeface="Charcoal" charset="0"/>
            </a:endParaRPr>
          </a:p>
        </p:txBody>
      </p:sp>
      <p:grpSp>
        <p:nvGrpSpPr>
          <p:cNvPr id="2" name="Group 12"/>
          <p:cNvGrpSpPr>
            <a:grpSpLocks/>
          </p:cNvGrpSpPr>
          <p:nvPr/>
        </p:nvGrpSpPr>
        <p:grpSpPr bwMode="auto">
          <a:xfrm>
            <a:off x="2133600" y="2743200"/>
            <a:ext cx="3903663" cy="2362200"/>
            <a:chOff x="1344" y="1728"/>
            <a:chExt cx="2459" cy="1488"/>
          </a:xfrm>
        </p:grpSpPr>
        <p:sp>
          <p:nvSpPr>
            <p:cNvPr id="55301" name="Oval 6"/>
            <p:cNvSpPr>
              <a:spLocks noChangeArrowheads="1"/>
            </p:cNvSpPr>
            <p:nvPr/>
          </p:nvSpPr>
          <p:spPr bwMode="auto">
            <a:xfrm>
              <a:off x="3312" y="2784"/>
              <a:ext cx="491" cy="432"/>
            </a:xfrm>
            <a:prstGeom prst="ellipse">
              <a:avLst/>
            </a:prstGeom>
            <a:solidFill>
              <a:srgbClr val="FC2514">
                <a:alpha val="18039"/>
              </a:srgbClr>
            </a:solidFill>
            <a:ln w="9525">
              <a:noFill/>
              <a:round/>
              <a:headEnd/>
              <a:tailEnd/>
            </a:ln>
          </p:spPr>
          <p:txBody>
            <a:bodyPr wrap="none" anchor="ctr"/>
            <a:lstStyle/>
            <a:p>
              <a:endParaRPr lang="en-US"/>
            </a:p>
          </p:txBody>
        </p:sp>
        <p:sp>
          <p:nvSpPr>
            <p:cNvPr id="55302" name="Oval 8"/>
            <p:cNvSpPr>
              <a:spLocks noChangeArrowheads="1"/>
            </p:cNvSpPr>
            <p:nvPr/>
          </p:nvSpPr>
          <p:spPr bwMode="auto">
            <a:xfrm>
              <a:off x="1344" y="1728"/>
              <a:ext cx="491" cy="432"/>
            </a:xfrm>
            <a:prstGeom prst="ellipse">
              <a:avLst/>
            </a:prstGeom>
            <a:solidFill>
              <a:srgbClr val="FC2514">
                <a:alpha val="18039"/>
              </a:srgbClr>
            </a:solidFill>
            <a:ln w="9525">
              <a:no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4" name="Picture 2" descr="crater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78915" name="Text Box 3"/>
          <p:cNvSpPr txBox="1">
            <a:spLocks noChangeArrowheads="1"/>
          </p:cNvSpPr>
          <p:nvPr/>
        </p:nvSpPr>
        <p:spPr bwMode="auto">
          <a:xfrm>
            <a:off x="6781800" y="6553200"/>
            <a:ext cx="2321213" cy="307777"/>
          </a:xfrm>
          <a:prstGeom prst="rect">
            <a:avLst/>
          </a:prstGeom>
          <a:noFill/>
          <a:ln w="9525">
            <a:noFill/>
            <a:miter lim="800000"/>
            <a:headEnd/>
            <a:tailEnd/>
          </a:ln>
          <a:effectLst/>
        </p:spPr>
        <p:txBody>
          <a:bodyPr wrap="none">
            <a:spAutoFit/>
          </a:bodyPr>
          <a:lstStyle/>
          <a:p>
            <a:r>
              <a:rPr lang="en-US" sz="1400" b="1" dirty="0" smtClean="0">
                <a:solidFill>
                  <a:schemeClr val="bg1"/>
                </a:solidFill>
              </a:rPr>
              <a:t>NNSS USA Photo Library</a:t>
            </a:r>
            <a:endParaRPr lang="en-US" sz="1400" b="1" dirty="0">
              <a:solidFill>
                <a:schemeClr val="bg1"/>
              </a:solidFill>
            </a:endParaRPr>
          </a:p>
        </p:txBody>
      </p:sp>
      <p:sp>
        <p:nvSpPr>
          <p:cNvPr id="678916" name="Text Box 4"/>
          <p:cNvSpPr txBox="1">
            <a:spLocks noChangeArrowheads="1"/>
          </p:cNvSpPr>
          <p:nvPr/>
        </p:nvSpPr>
        <p:spPr bwMode="auto">
          <a:xfrm>
            <a:off x="710518" y="381000"/>
            <a:ext cx="7495963" cy="584775"/>
          </a:xfrm>
          <a:prstGeom prst="rect">
            <a:avLst/>
          </a:prstGeom>
          <a:noFill/>
          <a:ln w="9525">
            <a:noFill/>
            <a:miter lim="800000"/>
            <a:headEnd/>
            <a:tailEnd/>
          </a:ln>
          <a:effectLst/>
        </p:spPr>
        <p:txBody>
          <a:bodyPr wrap="none">
            <a:spAutoFit/>
          </a:bodyPr>
          <a:lstStyle/>
          <a:p>
            <a:pPr algn="ctr"/>
            <a:r>
              <a:rPr lang="en-US" sz="3200" b="1" dirty="0"/>
              <a:t>Nevada </a:t>
            </a:r>
            <a:r>
              <a:rPr lang="en-US" sz="3200" b="1" dirty="0" smtClean="0"/>
              <a:t>National Security Site (NNSS)</a:t>
            </a:r>
            <a:endParaRPr lang="en-US" sz="32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673350" y="504825"/>
            <a:ext cx="3554413" cy="584200"/>
          </a:xfrm>
          <a:prstGeom prst="rect">
            <a:avLst/>
          </a:prstGeom>
          <a:noFill/>
          <a:ln w="9525">
            <a:noFill/>
            <a:miter lim="800000"/>
            <a:headEnd/>
            <a:tailEnd/>
          </a:ln>
        </p:spPr>
        <p:txBody>
          <a:bodyPr wrap="none">
            <a:spAutoFit/>
          </a:bodyPr>
          <a:lstStyle/>
          <a:p>
            <a:pPr algn="ctr"/>
            <a:r>
              <a:rPr lang="en-US" sz="3200" b="1">
                <a:solidFill>
                  <a:schemeClr val="bg1"/>
                </a:solidFill>
              </a:rPr>
              <a:t>Tale of Two Wells</a:t>
            </a:r>
          </a:p>
        </p:txBody>
      </p:sp>
      <p:sp>
        <p:nvSpPr>
          <p:cNvPr id="63491" name="Rectangle 3"/>
          <p:cNvSpPr>
            <a:spLocks noChangeArrowheads="1"/>
          </p:cNvSpPr>
          <p:nvPr/>
        </p:nvSpPr>
        <p:spPr bwMode="auto">
          <a:xfrm>
            <a:off x="2209800" y="5791200"/>
            <a:ext cx="990600" cy="338138"/>
          </a:xfrm>
          <a:prstGeom prst="rect">
            <a:avLst/>
          </a:prstGeom>
          <a:noFill/>
          <a:ln w="9525">
            <a:noFill/>
            <a:miter lim="800000"/>
            <a:headEnd/>
            <a:tailEnd/>
          </a:ln>
        </p:spPr>
        <p:txBody>
          <a:bodyPr>
            <a:spAutoFit/>
          </a:bodyPr>
          <a:lstStyle/>
          <a:p>
            <a:r>
              <a:rPr lang="en-US" sz="1600" b="1">
                <a:solidFill>
                  <a:schemeClr val="bg1"/>
                </a:solidFill>
              </a:rPr>
              <a:t>BLM 1</a:t>
            </a:r>
            <a:endParaRPr lang="en-US" sz="1600" b="1">
              <a:solidFill>
                <a:schemeClr val="bg1"/>
              </a:solidFill>
              <a:latin typeface="Charcoal" charset="0"/>
            </a:endParaRPr>
          </a:p>
        </p:txBody>
      </p:sp>
      <p:sp>
        <p:nvSpPr>
          <p:cNvPr id="63492" name="Rectangle 5"/>
          <p:cNvSpPr>
            <a:spLocks noChangeArrowheads="1"/>
          </p:cNvSpPr>
          <p:nvPr/>
        </p:nvSpPr>
        <p:spPr bwMode="auto">
          <a:xfrm>
            <a:off x="5638800" y="5792788"/>
            <a:ext cx="2641600" cy="339725"/>
          </a:xfrm>
          <a:prstGeom prst="rect">
            <a:avLst/>
          </a:prstGeom>
          <a:noFill/>
          <a:ln w="9525">
            <a:noFill/>
            <a:miter lim="800000"/>
            <a:headEnd/>
            <a:tailEnd/>
          </a:ln>
        </p:spPr>
        <p:txBody>
          <a:bodyPr>
            <a:spAutoFit/>
          </a:bodyPr>
          <a:lstStyle/>
          <a:p>
            <a:r>
              <a:rPr lang="en-US" sz="1600" b="1">
                <a:solidFill>
                  <a:schemeClr val="bg1"/>
                </a:solidFill>
              </a:rPr>
              <a:t>Nevares Deep Well 2</a:t>
            </a:r>
            <a:endParaRPr lang="en-US" sz="1600" b="1">
              <a:solidFill>
                <a:schemeClr val="bg1"/>
              </a:solidFill>
              <a:latin typeface="Charcoal" charset="0"/>
            </a:endParaRPr>
          </a:p>
        </p:txBody>
      </p:sp>
      <p:pic>
        <p:nvPicPr>
          <p:cNvPr id="8" name="Picture 7" descr="U_19ad_PS1A_19.JPG"/>
          <p:cNvPicPr>
            <a:picLocks noChangeAspect="1"/>
          </p:cNvPicPr>
          <p:nvPr/>
        </p:nvPicPr>
        <p:blipFill>
          <a:blip r:embed="rId2" cstate="print"/>
          <a:stretch>
            <a:fillRect/>
          </a:stretch>
        </p:blipFill>
        <p:spPr>
          <a:xfrm>
            <a:off x="0" y="0"/>
            <a:ext cx="9144000" cy="6858000"/>
          </a:xfrm>
          <a:prstGeom prst="rect">
            <a:avLst/>
          </a:prstGeom>
        </p:spPr>
      </p:pic>
      <p:sp>
        <p:nvSpPr>
          <p:cNvPr id="9" name="Rectangle 3"/>
          <p:cNvSpPr>
            <a:spLocks noChangeArrowheads="1"/>
          </p:cNvSpPr>
          <p:nvPr/>
        </p:nvSpPr>
        <p:spPr bwMode="auto">
          <a:xfrm>
            <a:off x="6629400" y="6445250"/>
            <a:ext cx="2228850" cy="336550"/>
          </a:xfrm>
          <a:prstGeom prst="rect">
            <a:avLst/>
          </a:prstGeom>
          <a:gradFill rotWithShape="1">
            <a:gsLst>
              <a:gs pos="0">
                <a:srgbClr val="1822CD">
                  <a:alpha val="37000"/>
                </a:srgbClr>
              </a:gs>
              <a:gs pos="100000">
                <a:srgbClr val="0B105F">
                  <a:alpha val="60001"/>
                </a:srgbClr>
              </a:gs>
            </a:gsLst>
            <a:lin ang="5400000" scaled="1"/>
          </a:gradFill>
          <a:ln w="9525">
            <a:noFill/>
            <a:miter lim="800000"/>
            <a:headEnd/>
            <a:tailEnd/>
          </a:ln>
        </p:spPr>
        <p:txBody>
          <a:bodyPr wrap="square">
            <a:spAutoFit/>
          </a:bodyPr>
          <a:lstStyle/>
          <a:p>
            <a:pPr algn="ctr"/>
            <a:r>
              <a:rPr lang="en-US" sz="1600" b="1" dirty="0" smtClean="0">
                <a:solidFill>
                  <a:schemeClr val="bg1"/>
                </a:solidFill>
              </a:rPr>
              <a:t>NNSA-cleared photo</a:t>
            </a:r>
            <a:endParaRPr lang="en-US" sz="1600" b="1" dirty="0">
              <a:solidFill>
                <a:schemeClr val="bg1"/>
              </a:solidFill>
              <a:latin typeface="Charcoal" charset="0"/>
            </a:endParaRPr>
          </a:p>
        </p:txBody>
      </p:sp>
      <p:sp>
        <p:nvSpPr>
          <p:cNvPr id="10" name="Text Box 2"/>
          <p:cNvSpPr txBox="1">
            <a:spLocks noChangeArrowheads="1"/>
          </p:cNvSpPr>
          <p:nvPr/>
        </p:nvSpPr>
        <p:spPr bwMode="auto">
          <a:xfrm>
            <a:off x="2953030" y="533400"/>
            <a:ext cx="3299878" cy="584775"/>
          </a:xfrm>
          <a:prstGeom prst="rect">
            <a:avLst/>
          </a:prstGeom>
          <a:noFill/>
          <a:ln w="9525">
            <a:noFill/>
            <a:miter lim="800000"/>
            <a:headEnd/>
            <a:tailEnd/>
          </a:ln>
        </p:spPr>
        <p:txBody>
          <a:bodyPr wrap="none">
            <a:spAutoFit/>
          </a:bodyPr>
          <a:lstStyle/>
          <a:p>
            <a:pPr algn="ctr"/>
            <a:r>
              <a:rPr lang="en-US" sz="3200" b="1" dirty="0" smtClean="0">
                <a:solidFill>
                  <a:schemeClr val="bg1"/>
                </a:solidFill>
              </a:rPr>
              <a:t>NNSS Hot Wells</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grpSp>
        <p:nvGrpSpPr>
          <p:cNvPr id="2" name="Group 529"/>
          <p:cNvGrpSpPr/>
          <p:nvPr/>
        </p:nvGrpSpPr>
        <p:grpSpPr>
          <a:xfrm>
            <a:off x="5200442" y="7152989"/>
            <a:ext cx="3653852" cy="4443378"/>
            <a:chOff x="5981700" y="9328150"/>
            <a:chExt cx="3429000" cy="4010025"/>
          </a:xfrm>
        </p:grpSpPr>
        <p:sp>
          <p:nvSpPr>
            <p:cNvPr id="12" name="Text Box 803"/>
            <p:cNvSpPr txBox="1">
              <a:spLocks noChangeArrowheads="1"/>
            </p:cNvSpPr>
            <p:nvPr/>
          </p:nvSpPr>
          <p:spPr bwMode="auto">
            <a:xfrm>
              <a:off x="6743700" y="12353925"/>
              <a:ext cx="687388" cy="312738"/>
            </a:xfrm>
            <a:prstGeom prst="rect">
              <a:avLst/>
            </a:prstGeom>
            <a:noFill/>
            <a:ln w="9525" algn="ctr">
              <a:solidFill>
                <a:schemeClr val="tx1"/>
              </a:solidFill>
              <a:miter lim="800000"/>
              <a:headEnd/>
              <a:tailEnd/>
            </a:ln>
            <a:effectLst/>
          </p:spPr>
          <p:txBody>
            <a:bodyPr wrap="none">
              <a:spAutoFit/>
            </a:bodyPr>
            <a:lstStyle/>
            <a:p>
              <a:pPr defTabSz="4389438"/>
              <a:r>
                <a:rPr lang="en-US" sz="1400">
                  <a:cs typeface="Arial" charset="0"/>
                </a:rPr>
                <a:t>Cavity</a:t>
              </a:r>
            </a:p>
          </p:txBody>
        </p:sp>
        <p:sp>
          <p:nvSpPr>
            <p:cNvPr id="13" name="Rectangle 804"/>
            <p:cNvSpPr>
              <a:spLocks noChangeArrowheads="1"/>
            </p:cNvSpPr>
            <p:nvPr/>
          </p:nvSpPr>
          <p:spPr bwMode="auto">
            <a:xfrm>
              <a:off x="6819900" y="9932988"/>
              <a:ext cx="2209800" cy="22701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4" name="Freeform 805"/>
            <p:cNvSpPr>
              <a:spLocks/>
            </p:cNvSpPr>
            <p:nvPr/>
          </p:nvSpPr>
          <p:spPr bwMode="auto">
            <a:xfrm>
              <a:off x="6858000" y="10129838"/>
              <a:ext cx="1724025" cy="954107"/>
            </a:xfrm>
            <a:custGeom>
              <a:avLst/>
              <a:gdLst/>
              <a:ahLst/>
              <a:cxnLst>
                <a:cxn ang="0">
                  <a:pos x="0" y="44"/>
                </a:cxn>
                <a:cxn ang="0">
                  <a:pos x="678" y="44"/>
                </a:cxn>
                <a:cxn ang="0">
                  <a:pos x="1162" y="310"/>
                </a:cxn>
                <a:cxn ang="0">
                  <a:pos x="1766" y="334"/>
                </a:cxn>
                <a:cxn ang="0">
                  <a:pos x="2275" y="68"/>
                </a:cxn>
                <a:cxn ang="0">
                  <a:pos x="3049" y="68"/>
                </a:cxn>
              </a:cxnLst>
              <a:rect l="0" t="0" r="r" b="b"/>
              <a:pathLst>
                <a:path w="3049" h="374">
                  <a:moveTo>
                    <a:pt x="0" y="44"/>
                  </a:moveTo>
                  <a:cubicBezTo>
                    <a:pt x="242" y="22"/>
                    <a:pt x="484" y="0"/>
                    <a:pt x="678" y="44"/>
                  </a:cubicBezTo>
                  <a:cubicBezTo>
                    <a:pt x="872" y="88"/>
                    <a:pt x="981" y="262"/>
                    <a:pt x="1162" y="310"/>
                  </a:cubicBezTo>
                  <a:cubicBezTo>
                    <a:pt x="1343" y="358"/>
                    <a:pt x="1581" y="374"/>
                    <a:pt x="1766" y="334"/>
                  </a:cubicBezTo>
                  <a:cubicBezTo>
                    <a:pt x="1951" y="294"/>
                    <a:pt x="2061" y="112"/>
                    <a:pt x="2275" y="68"/>
                  </a:cubicBezTo>
                  <a:cubicBezTo>
                    <a:pt x="2489" y="24"/>
                    <a:pt x="2920" y="68"/>
                    <a:pt x="3049" y="68"/>
                  </a:cubicBezTo>
                </a:path>
              </a:pathLst>
            </a:custGeom>
            <a:noFill/>
            <a:ln w="57150" cap="flat" cmpd="sng">
              <a:solidFill>
                <a:schemeClr val="tx1"/>
              </a:solidFill>
              <a:prstDash val="solid"/>
              <a:round/>
              <a:headEnd/>
              <a:tailEnd/>
            </a:ln>
            <a:effectLst/>
          </p:spPr>
          <p:txBody>
            <a:bodyPr>
              <a:spAutoFit/>
            </a:bodyPr>
            <a:lstStyle/>
            <a:p>
              <a:endParaRPr lang="en-US"/>
            </a:p>
          </p:txBody>
        </p:sp>
        <p:sp>
          <p:nvSpPr>
            <p:cNvPr id="15" name="Oval 806"/>
            <p:cNvSpPr>
              <a:spLocks noChangeArrowheads="1"/>
            </p:cNvSpPr>
            <p:nvPr/>
          </p:nvSpPr>
          <p:spPr bwMode="auto">
            <a:xfrm>
              <a:off x="7579017" y="11171129"/>
              <a:ext cx="259766" cy="1341656"/>
            </a:xfrm>
            <a:prstGeom prst="ellipse">
              <a:avLst/>
            </a:prstGeom>
            <a:noFill/>
            <a:ln w="38100" algn="ctr">
              <a:solidFill>
                <a:schemeClr val="tx1"/>
              </a:solidFill>
              <a:round/>
              <a:headEnd/>
              <a:tailEnd/>
            </a:ln>
            <a:effectLst/>
          </p:spPr>
          <p:txBody>
            <a:bodyPr wrap="none" anchor="ctr">
              <a:spAutoFit/>
            </a:bodyPr>
            <a:lstStyle/>
            <a:p>
              <a:endParaRPr lang="en-US"/>
            </a:p>
          </p:txBody>
        </p:sp>
        <p:sp>
          <p:nvSpPr>
            <p:cNvPr id="16" name="Line 807"/>
            <p:cNvSpPr>
              <a:spLocks noChangeShapeType="1"/>
            </p:cNvSpPr>
            <p:nvPr/>
          </p:nvSpPr>
          <p:spPr bwMode="auto">
            <a:xfrm flipH="1" flipV="1">
              <a:off x="7189788" y="10129838"/>
              <a:ext cx="236538" cy="1719263"/>
            </a:xfrm>
            <a:prstGeom prst="line">
              <a:avLst/>
            </a:prstGeom>
            <a:noFill/>
            <a:ln w="38100">
              <a:solidFill>
                <a:schemeClr val="tx1"/>
              </a:solidFill>
              <a:prstDash val="dash"/>
              <a:round/>
              <a:headEnd/>
              <a:tailEnd/>
            </a:ln>
            <a:effectLst/>
          </p:spPr>
          <p:txBody>
            <a:bodyPr>
              <a:spAutoFit/>
            </a:bodyPr>
            <a:lstStyle/>
            <a:p>
              <a:endParaRPr lang="en-US"/>
            </a:p>
          </p:txBody>
        </p:sp>
        <p:sp>
          <p:nvSpPr>
            <p:cNvPr id="17" name="Line 808"/>
            <p:cNvSpPr>
              <a:spLocks noChangeShapeType="1"/>
            </p:cNvSpPr>
            <p:nvPr/>
          </p:nvSpPr>
          <p:spPr bwMode="auto">
            <a:xfrm flipV="1">
              <a:off x="7991475" y="10155238"/>
              <a:ext cx="236538" cy="1716088"/>
            </a:xfrm>
            <a:prstGeom prst="line">
              <a:avLst/>
            </a:prstGeom>
            <a:noFill/>
            <a:ln w="38100">
              <a:solidFill>
                <a:schemeClr val="tx1"/>
              </a:solidFill>
              <a:prstDash val="dash"/>
              <a:round/>
              <a:headEnd/>
              <a:tailEnd/>
            </a:ln>
            <a:effectLst/>
          </p:spPr>
          <p:txBody>
            <a:bodyPr>
              <a:spAutoFit/>
            </a:bodyPr>
            <a:lstStyle/>
            <a:p>
              <a:endParaRPr lang="en-US"/>
            </a:p>
          </p:txBody>
        </p:sp>
        <p:sp>
          <p:nvSpPr>
            <p:cNvPr id="18" name="Line 809"/>
            <p:cNvSpPr>
              <a:spLocks noChangeShapeType="1"/>
            </p:cNvSpPr>
            <p:nvPr/>
          </p:nvSpPr>
          <p:spPr bwMode="auto">
            <a:xfrm>
              <a:off x="7708900" y="10321925"/>
              <a:ext cx="0" cy="1355725"/>
            </a:xfrm>
            <a:prstGeom prst="line">
              <a:avLst/>
            </a:prstGeom>
            <a:noFill/>
            <a:ln w="76200" cmpd="tri">
              <a:solidFill>
                <a:schemeClr val="tx1"/>
              </a:solidFill>
              <a:round/>
              <a:headEnd/>
              <a:tailEnd/>
            </a:ln>
            <a:effectLst/>
          </p:spPr>
          <p:txBody>
            <a:bodyPr>
              <a:spAutoFit/>
            </a:bodyPr>
            <a:lstStyle/>
            <a:p>
              <a:endParaRPr lang="en-US"/>
            </a:p>
          </p:txBody>
        </p:sp>
        <p:sp>
          <p:nvSpPr>
            <p:cNvPr id="19" name="Line 810"/>
            <p:cNvSpPr>
              <a:spLocks noChangeShapeType="1"/>
            </p:cNvSpPr>
            <p:nvPr/>
          </p:nvSpPr>
          <p:spPr bwMode="auto">
            <a:xfrm flipH="1">
              <a:off x="7802563" y="10155238"/>
              <a:ext cx="779463" cy="1600200"/>
            </a:xfrm>
            <a:prstGeom prst="line">
              <a:avLst/>
            </a:prstGeom>
            <a:noFill/>
            <a:ln w="76200" cmpd="tri">
              <a:solidFill>
                <a:schemeClr val="tx1"/>
              </a:solidFill>
              <a:round/>
              <a:headEnd/>
              <a:tailEnd/>
            </a:ln>
            <a:effectLst/>
          </p:spPr>
          <p:txBody>
            <a:bodyPr>
              <a:spAutoFit/>
            </a:bodyPr>
            <a:lstStyle/>
            <a:p>
              <a:endParaRPr lang="en-US"/>
            </a:p>
          </p:txBody>
        </p:sp>
        <p:sp>
          <p:nvSpPr>
            <p:cNvPr id="20" name="Line 811"/>
            <p:cNvSpPr>
              <a:spLocks noChangeShapeType="1"/>
            </p:cNvSpPr>
            <p:nvPr/>
          </p:nvSpPr>
          <p:spPr bwMode="auto">
            <a:xfrm flipH="1">
              <a:off x="7943850" y="10155238"/>
              <a:ext cx="1016000" cy="2012950"/>
            </a:xfrm>
            <a:prstGeom prst="line">
              <a:avLst/>
            </a:prstGeom>
            <a:noFill/>
            <a:ln w="76200" cmpd="tri">
              <a:solidFill>
                <a:schemeClr val="tx1"/>
              </a:solidFill>
              <a:round/>
              <a:headEnd/>
              <a:tailEnd/>
            </a:ln>
            <a:effectLst/>
          </p:spPr>
          <p:txBody>
            <a:bodyPr>
              <a:spAutoFit/>
            </a:bodyPr>
            <a:lstStyle/>
            <a:p>
              <a:endParaRPr lang="en-US"/>
            </a:p>
          </p:txBody>
        </p:sp>
        <p:sp>
          <p:nvSpPr>
            <p:cNvPr id="21" name="Line 812"/>
            <p:cNvSpPr>
              <a:spLocks noChangeShapeType="1"/>
            </p:cNvSpPr>
            <p:nvPr/>
          </p:nvSpPr>
          <p:spPr bwMode="auto">
            <a:xfrm>
              <a:off x="8582025" y="10166350"/>
              <a:ext cx="401638" cy="0"/>
            </a:xfrm>
            <a:prstGeom prst="line">
              <a:avLst/>
            </a:prstGeom>
            <a:noFill/>
            <a:ln w="57150">
              <a:solidFill>
                <a:schemeClr val="tx1"/>
              </a:solidFill>
              <a:round/>
              <a:headEnd/>
              <a:tailEnd/>
            </a:ln>
            <a:effectLst/>
          </p:spPr>
          <p:txBody>
            <a:bodyPr>
              <a:spAutoFit/>
            </a:bodyPr>
            <a:lstStyle/>
            <a:p>
              <a:endParaRPr lang="en-US"/>
            </a:p>
          </p:txBody>
        </p:sp>
        <p:pic>
          <p:nvPicPr>
            <p:cNvPr id="22" name="Picture 813"/>
            <p:cNvPicPr>
              <a:picLocks noChangeAspect="1" noChangeArrowheads="1"/>
            </p:cNvPicPr>
            <p:nvPr/>
          </p:nvPicPr>
          <p:blipFill>
            <a:blip r:embed="rId3" cstate="print"/>
            <a:srcRect/>
            <a:stretch>
              <a:fillRect/>
            </a:stretch>
          </p:blipFill>
          <p:spPr bwMode="auto">
            <a:xfrm>
              <a:off x="7637463" y="11749088"/>
              <a:ext cx="173038" cy="176213"/>
            </a:xfrm>
            <a:prstGeom prst="rect">
              <a:avLst/>
            </a:prstGeom>
            <a:noFill/>
            <a:ln w="9525" algn="ctr">
              <a:noFill/>
              <a:miter lim="800000"/>
              <a:headEnd/>
              <a:tailEnd/>
            </a:ln>
            <a:effectLst/>
          </p:spPr>
        </p:pic>
        <p:sp>
          <p:nvSpPr>
            <p:cNvPr id="23" name="Line 814"/>
            <p:cNvSpPr>
              <a:spLocks noChangeShapeType="1"/>
            </p:cNvSpPr>
            <p:nvPr/>
          </p:nvSpPr>
          <p:spPr bwMode="auto">
            <a:xfrm>
              <a:off x="7011988" y="10144125"/>
              <a:ext cx="0" cy="1903413"/>
            </a:xfrm>
            <a:prstGeom prst="line">
              <a:avLst/>
            </a:prstGeom>
            <a:noFill/>
            <a:ln w="76200" cmpd="tri">
              <a:solidFill>
                <a:schemeClr val="tx1"/>
              </a:solidFill>
              <a:round/>
              <a:headEnd/>
              <a:tailEnd/>
            </a:ln>
            <a:effectLst/>
          </p:spPr>
          <p:txBody>
            <a:bodyPr>
              <a:spAutoFit/>
            </a:bodyPr>
            <a:lstStyle/>
            <a:p>
              <a:endParaRPr lang="en-US"/>
            </a:p>
          </p:txBody>
        </p:sp>
        <p:sp>
          <p:nvSpPr>
            <p:cNvPr id="24" name="Text Box 816"/>
            <p:cNvSpPr txBox="1">
              <a:spLocks noChangeArrowheads="1"/>
            </p:cNvSpPr>
            <p:nvPr/>
          </p:nvSpPr>
          <p:spPr bwMode="auto">
            <a:xfrm>
              <a:off x="8039100" y="12126913"/>
              <a:ext cx="1066800" cy="527050"/>
            </a:xfrm>
            <a:prstGeom prst="rect">
              <a:avLst/>
            </a:prstGeom>
            <a:solidFill>
              <a:schemeClr val="bg1"/>
            </a:solidFill>
            <a:ln w="9525" algn="ctr">
              <a:solidFill>
                <a:schemeClr val="tx1"/>
              </a:solidFill>
              <a:miter lim="800000"/>
              <a:headEnd/>
              <a:tailEnd/>
            </a:ln>
            <a:effectLst/>
          </p:spPr>
          <p:txBody>
            <a:bodyPr>
              <a:spAutoFit/>
            </a:bodyPr>
            <a:lstStyle/>
            <a:p>
              <a:pPr defTabSz="4389438"/>
              <a:r>
                <a:rPr lang="en-US" sz="1400">
                  <a:cs typeface="Arial" charset="0"/>
                </a:rPr>
                <a:t>Detonation Point</a:t>
              </a:r>
            </a:p>
          </p:txBody>
        </p:sp>
        <p:sp>
          <p:nvSpPr>
            <p:cNvPr id="25" name="Line 817"/>
            <p:cNvSpPr>
              <a:spLocks noChangeShapeType="1"/>
            </p:cNvSpPr>
            <p:nvPr/>
          </p:nvSpPr>
          <p:spPr bwMode="auto">
            <a:xfrm flipV="1">
              <a:off x="7277100" y="12052300"/>
              <a:ext cx="228600" cy="301625"/>
            </a:xfrm>
            <a:prstGeom prst="line">
              <a:avLst/>
            </a:prstGeom>
            <a:noFill/>
            <a:ln w="28575">
              <a:solidFill>
                <a:schemeClr val="tx1"/>
              </a:solidFill>
              <a:round/>
              <a:headEnd/>
              <a:tailEnd/>
            </a:ln>
            <a:effectLst/>
          </p:spPr>
          <p:txBody>
            <a:bodyPr/>
            <a:lstStyle/>
            <a:p>
              <a:endParaRPr lang="en-US"/>
            </a:p>
          </p:txBody>
        </p:sp>
        <p:sp>
          <p:nvSpPr>
            <p:cNvPr id="26" name="Line 818"/>
            <p:cNvSpPr>
              <a:spLocks noChangeShapeType="1"/>
            </p:cNvSpPr>
            <p:nvPr/>
          </p:nvSpPr>
          <p:spPr bwMode="auto">
            <a:xfrm flipH="1" flipV="1">
              <a:off x="7734300" y="11899900"/>
              <a:ext cx="303213" cy="547688"/>
            </a:xfrm>
            <a:prstGeom prst="line">
              <a:avLst/>
            </a:prstGeom>
            <a:noFill/>
            <a:ln w="28575">
              <a:solidFill>
                <a:schemeClr val="tx1"/>
              </a:solidFill>
              <a:round/>
              <a:headEnd/>
              <a:tailEnd type="triangle" w="med" len="med"/>
            </a:ln>
            <a:effectLst/>
          </p:spPr>
          <p:txBody>
            <a:bodyPr>
              <a:spAutoFit/>
            </a:bodyPr>
            <a:lstStyle/>
            <a:p>
              <a:endParaRPr lang="en-US"/>
            </a:p>
          </p:txBody>
        </p:sp>
        <p:pic>
          <p:nvPicPr>
            <p:cNvPr id="27" name="Picture 819" descr="BlastCavitySummary"/>
            <p:cNvPicPr>
              <a:picLocks noChangeAspect="1" noChangeArrowheads="1"/>
            </p:cNvPicPr>
            <p:nvPr/>
          </p:nvPicPr>
          <p:blipFill>
            <a:blip r:embed="rId4" cstate="print"/>
            <a:srcRect/>
            <a:stretch>
              <a:fillRect/>
            </a:stretch>
          </p:blipFill>
          <p:spPr bwMode="auto">
            <a:xfrm>
              <a:off x="5981700" y="9328150"/>
              <a:ext cx="3429000" cy="4010025"/>
            </a:xfrm>
            <a:prstGeom prst="rect">
              <a:avLst/>
            </a:prstGeom>
            <a:noFill/>
          </p:spPr>
        </p:pic>
        <p:sp>
          <p:nvSpPr>
            <p:cNvPr id="28" name="Line 820"/>
            <p:cNvSpPr>
              <a:spLocks noChangeShapeType="1"/>
            </p:cNvSpPr>
            <p:nvPr/>
          </p:nvSpPr>
          <p:spPr bwMode="auto">
            <a:xfrm flipH="1">
              <a:off x="8037513" y="10164763"/>
              <a:ext cx="762000" cy="2335213"/>
            </a:xfrm>
            <a:prstGeom prst="line">
              <a:avLst/>
            </a:prstGeom>
            <a:noFill/>
            <a:ln w="28575">
              <a:solidFill>
                <a:srgbClr val="66FFFF"/>
              </a:solidFill>
              <a:round/>
              <a:headEnd/>
              <a:tailEnd/>
            </a:ln>
            <a:effectLst/>
          </p:spPr>
          <p:txBody>
            <a:bodyPr/>
            <a:lstStyle/>
            <a:p>
              <a:endParaRPr lang="en-US"/>
            </a:p>
          </p:txBody>
        </p:sp>
        <p:sp>
          <p:nvSpPr>
            <p:cNvPr id="29" name="Line 821"/>
            <p:cNvSpPr>
              <a:spLocks noChangeShapeType="1"/>
            </p:cNvSpPr>
            <p:nvPr/>
          </p:nvSpPr>
          <p:spPr bwMode="auto">
            <a:xfrm flipH="1">
              <a:off x="8683625" y="10185400"/>
              <a:ext cx="365125" cy="2505075"/>
            </a:xfrm>
            <a:prstGeom prst="line">
              <a:avLst/>
            </a:prstGeom>
            <a:noFill/>
            <a:ln w="28575">
              <a:solidFill>
                <a:srgbClr val="66FFFF"/>
              </a:solidFill>
              <a:round/>
              <a:headEnd/>
              <a:tailEnd/>
            </a:ln>
            <a:effectLst/>
          </p:spPr>
          <p:txBody>
            <a:bodyPr/>
            <a:lstStyle/>
            <a:p>
              <a:endParaRPr lang="en-US"/>
            </a:p>
          </p:txBody>
        </p:sp>
        <p:sp>
          <p:nvSpPr>
            <p:cNvPr id="30" name="Text Box 825"/>
            <p:cNvSpPr txBox="1">
              <a:spLocks noChangeArrowheads="1"/>
            </p:cNvSpPr>
            <p:nvPr/>
          </p:nvSpPr>
          <p:spPr bwMode="auto">
            <a:xfrm rot="16690254">
              <a:off x="8164512" y="11703050"/>
              <a:ext cx="1058863" cy="244475"/>
            </a:xfrm>
            <a:prstGeom prst="rect">
              <a:avLst/>
            </a:prstGeom>
            <a:noFill/>
            <a:ln w="9525">
              <a:noFill/>
              <a:miter lim="800000"/>
              <a:headEnd/>
              <a:tailEnd/>
            </a:ln>
            <a:effectLst/>
          </p:spPr>
          <p:txBody>
            <a:bodyPr>
              <a:spAutoFit/>
            </a:bodyPr>
            <a:lstStyle/>
            <a:p>
              <a:pPr defTabSz="2665413"/>
              <a:r>
                <a:rPr lang="en-US" sz="1000">
                  <a:solidFill>
                    <a:schemeClr val="bg1"/>
                  </a:solidFill>
                </a:rPr>
                <a:t>Nearfield well</a:t>
              </a:r>
            </a:p>
          </p:txBody>
        </p:sp>
        <p:sp>
          <p:nvSpPr>
            <p:cNvPr id="31" name="Text Box 826"/>
            <p:cNvSpPr txBox="1">
              <a:spLocks noChangeArrowheads="1"/>
            </p:cNvSpPr>
            <p:nvPr/>
          </p:nvSpPr>
          <p:spPr bwMode="auto">
            <a:xfrm rot="17408844">
              <a:off x="7637462" y="11571288"/>
              <a:ext cx="1058863" cy="244475"/>
            </a:xfrm>
            <a:prstGeom prst="rect">
              <a:avLst/>
            </a:prstGeom>
            <a:noFill/>
            <a:ln w="9525">
              <a:noFill/>
              <a:miter lim="800000"/>
              <a:headEnd/>
              <a:tailEnd/>
            </a:ln>
            <a:effectLst/>
          </p:spPr>
          <p:txBody>
            <a:bodyPr>
              <a:spAutoFit/>
            </a:bodyPr>
            <a:lstStyle/>
            <a:p>
              <a:pPr defTabSz="2665413"/>
              <a:r>
                <a:rPr lang="en-US" sz="1000">
                  <a:solidFill>
                    <a:schemeClr val="bg1"/>
                  </a:solidFill>
                </a:rPr>
                <a:t>Cavity well</a:t>
              </a:r>
            </a:p>
          </p:txBody>
        </p:sp>
        <p:sp>
          <p:nvSpPr>
            <p:cNvPr id="32" name="Text Box 827"/>
            <p:cNvSpPr txBox="1">
              <a:spLocks noChangeArrowheads="1"/>
            </p:cNvSpPr>
            <p:nvPr/>
          </p:nvSpPr>
          <p:spPr bwMode="auto">
            <a:xfrm>
              <a:off x="7969250" y="12871450"/>
              <a:ext cx="914400" cy="246221"/>
            </a:xfrm>
            <a:prstGeom prst="rect">
              <a:avLst/>
            </a:prstGeom>
            <a:noFill/>
            <a:ln w="9525">
              <a:noFill/>
              <a:miter lim="800000"/>
              <a:headEnd/>
              <a:tailEnd/>
            </a:ln>
            <a:effectLst/>
          </p:spPr>
          <p:txBody>
            <a:bodyPr>
              <a:spAutoFit/>
            </a:bodyPr>
            <a:lstStyle/>
            <a:p>
              <a:pPr defTabSz="2665413"/>
              <a:r>
                <a:rPr lang="en-US" sz="1000">
                  <a:solidFill>
                    <a:schemeClr val="bg1"/>
                  </a:solidFill>
                </a:rPr>
                <a:t>Melt glass                       </a:t>
              </a:r>
            </a:p>
          </p:txBody>
        </p:sp>
        <p:sp>
          <p:nvSpPr>
            <p:cNvPr id="33" name="Text Box 828"/>
            <p:cNvSpPr txBox="1">
              <a:spLocks noChangeArrowheads="1"/>
            </p:cNvSpPr>
            <p:nvPr/>
          </p:nvSpPr>
          <p:spPr bwMode="auto">
            <a:xfrm>
              <a:off x="8267700" y="12707938"/>
              <a:ext cx="1066800" cy="246221"/>
            </a:xfrm>
            <a:prstGeom prst="rect">
              <a:avLst/>
            </a:prstGeom>
            <a:noFill/>
            <a:ln w="9525">
              <a:noFill/>
              <a:miter lim="800000"/>
              <a:headEnd/>
              <a:tailEnd/>
            </a:ln>
            <a:effectLst/>
          </p:spPr>
          <p:txBody>
            <a:bodyPr>
              <a:spAutoFit/>
            </a:bodyPr>
            <a:lstStyle/>
            <a:p>
              <a:pPr defTabSz="2665413"/>
              <a:r>
                <a:rPr lang="en-US" sz="1000">
                  <a:solidFill>
                    <a:schemeClr val="bg1"/>
                  </a:solidFill>
                </a:rPr>
                <a:t>Groundwater                </a:t>
              </a:r>
            </a:p>
          </p:txBody>
        </p:sp>
        <p:sp>
          <p:nvSpPr>
            <p:cNvPr id="34" name="Line 829"/>
            <p:cNvSpPr>
              <a:spLocks noChangeShapeType="1"/>
            </p:cNvSpPr>
            <p:nvPr/>
          </p:nvSpPr>
          <p:spPr bwMode="auto">
            <a:xfrm>
              <a:off x="7888288" y="12663488"/>
              <a:ext cx="309563" cy="241300"/>
            </a:xfrm>
            <a:prstGeom prst="line">
              <a:avLst/>
            </a:prstGeom>
            <a:noFill/>
            <a:ln w="19050">
              <a:solidFill>
                <a:schemeClr val="bg1"/>
              </a:solidFill>
              <a:round/>
              <a:headEnd/>
              <a:tailEnd/>
            </a:ln>
            <a:effectLst/>
          </p:spPr>
          <p:txBody>
            <a:bodyPr/>
            <a:lstStyle/>
            <a:p>
              <a:endParaRPr lang="en-US"/>
            </a:p>
          </p:txBody>
        </p:sp>
        <p:sp>
          <p:nvSpPr>
            <p:cNvPr id="35" name="Line 830"/>
            <p:cNvSpPr>
              <a:spLocks noChangeShapeType="1"/>
            </p:cNvSpPr>
            <p:nvPr/>
          </p:nvSpPr>
          <p:spPr bwMode="auto">
            <a:xfrm>
              <a:off x="8053388" y="12587288"/>
              <a:ext cx="474663" cy="166688"/>
            </a:xfrm>
            <a:prstGeom prst="line">
              <a:avLst/>
            </a:prstGeom>
            <a:noFill/>
            <a:ln w="19050">
              <a:solidFill>
                <a:schemeClr val="bg1"/>
              </a:solidFill>
              <a:round/>
              <a:headEnd/>
              <a:tailEnd/>
            </a:ln>
            <a:effectLst/>
          </p:spPr>
          <p:txBody>
            <a:bodyPr/>
            <a:lstStyle/>
            <a:p>
              <a:endParaRPr lang="en-US"/>
            </a:p>
          </p:txBody>
        </p:sp>
      </p:grpSp>
      <p:graphicFrame>
        <p:nvGraphicFramePr>
          <p:cNvPr id="11" name="Object 6"/>
          <p:cNvGraphicFramePr>
            <a:graphicFrameLocks noChangeAspect="1"/>
          </p:cNvGraphicFramePr>
          <p:nvPr/>
        </p:nvGraphicFramePr>
        <p:xfrm>
          <a:off x="397691" y="720211"/>
          <a:ext cx="4005463" cy="5451989"/>
        </p:xfrm>
        <a:graphic>
          <a:graphicData uri="http://schemas.openxmlformats.org/presentationml/2006/ole">
            <p:oleObj spid="_x0000_s838682" name="Acrobat Document" r:id="rId5" imgW="5184000" imgH="6912000" progId="AcroExch.Document.7">
              <p:embed/>
            </p:oleObj>
          </a:graphicData>
        </a:graphic>
      </p:graphicFrame>
      <p:sp>
        <p:nvSpPr>
          <p:cNvPr id="36" name="Rectangle 4"/>
          <p:cNvSpPr>
            <a:spLocks noChangeArrowheads="1"/>
          </p:cNvSpPr>
          <p:nvPr/>
        </p:nvSpPr>
        <p:spPr bwMode="auto">
          <a:xfrm>
            <a:off x="7162800" y="6400800"/>
            <a:ext cx="1895475" cy="276999"/>
          </a:xfrm>
          <a:prstGeom prst="rect">
            <a:avLst/>
          </a:prstGeom>
          <a:solidFill>
            <a:schemeClr val="bg1"/>
          </a:solidFill>
          <a:ln w="9525">
            <a:noFill/>
            <a:miter lim="800000"/>
            <a:headEnd/>
            <a:tailEnd/>
          </a:ln>
        </p:spPr>
        <p:txBody>
          <a:bodyPr wrap="square">
            <a:spAutoFit/>
          </a:bodyPr>
          <a:lstStyle/>
          <a:p>
            <a:pPr algn="ctr"/>
            <a:r>
              <a:rPr lang="en-US" sz="1200" b="1" dirty="0" smtClean="0"/>
              <a:t>Cleared figure, NNSA</a:t>
            </a:r>
            <a:endParaRPr lang="en-US" sz="1200" b="1" dirty="0">
              <a:latin typeface="Charcoal" charset="0"/>
            </a:endParaRPr>
          </a:p>
        </p:txBody>
      </p:sp>
      <p:grpSp>
        <p:nvGrpSpPr>
          <p:cNvPr id="37" name="Group 9"/>
          <p:cNvGrpSpPr>
            <a:grpSpLocks/>
          </p:cNvGrpSpPr>
          <p:nvPr/>
        </p:nvGrpSpPr>
        <p:grpSpPr bwMode="auto">
          <a:xfrm>
            <a:off x="4373940" y="838210"/>
            <a:ext cx="4465260" cy="5181589"/>
            <a:chOff x="5471098" y="10450026"/>
            <a:chExt cx="3653852" cy="4443378"/>
          </a:xfrm>
        </p:grpSpPr>
        <p:grpSp>
          <p:nvGrpSpPr>
            <p:cNvPr id="38" name="Group 529"/>
            <p:cNvGrpSpPr>
              <a:grpSpLocks/>
            </p:cNvGrpSpPr>
            <p:nvPr/>
          </p:nvGrpSpPr>
          <p:grpSpPr bwMode="auto">
            <a:xfrm>
              <a:off x="5471104" y="10450033"/>
              <a:ext cx="3653855" cy="4443381"/>
              <a:chOff x="5981700" y="9328150"/>
              <a:chExt cx="3429000" cy="4010025"/>
            </a:xfrm>
          </p:grpSpPr>
          <p:sp>
            <p:nvSpPr>
              <p:cNvPr id="41" name="Text Box 803"/>
              <p:cNvSpPr txBox="1">
                <a:spLocks noChangeArrowheads="1"/>
              </p:cNvSpPr>
              <p:nvPr/>
            </p:nvSpPr>
            <p:spPr bwMode="auto">
              <a:xfrm>
                <a:off x="6743700" y="12353925"/>
                <a:ext cx="687388" cy="312738"/>
              </a:xfrm>
              <a:prstGeom prst="rect">
                <a:avLst/>
              </a:prstGeom>
              <a:noFill/>
              <a:ln w="9525" algn="ctr">
                <a:solidFill>
                  <a:schemeClr val="tx1"/>
                </a:solidFill>
                <a:miter lim="800000"/>
                <a:headEnd/>
                <a:tailEnd/>
              </a:ln>
            </p:spPr>
            <p:txBody>
              <a:bodyPr wrap="none">
                <a:spAutoFit/>
              </a:bodyPr>
              <a:lstStyle/>
              <a:p>
                <a:pPr defTabSz="4389438"/>
                <a:r>
                  <a:rPr lang="en-US" sz="1400">
                    <a:cs typeface="Arial" pitchFamily="34" charset="0"/>
                  </a:rPr>
                  <a:t>Cavity</a:t>
                </a:r>
              </a:p>
            </p:txBody>
          </p:sp>
          <p:sp>
            <p:nvSpPr>
              <p:cNvPr id="42" name="Rectangle 804"/>
              <p:cNvSpPr>
                <a:spLocks noChangeArrowheads="1"/>
              </p:cNvSpPr>
              <p:nvPr/>
            </p:nvSpPr>
            <p:spPr bwMode="auto">
              <a:xfrm>
                <a:off x="6819900" y="9932988"/>
                <a:ext cx="2209800" cy="2270125"/>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3" name="Freeform 805"/>
              <p:cNvSpPr>
                <a:spLocks/>
              </p:cNvSpPr>
              <p:nvPr/>
            </p:nvSpPr>
            <p:spPr bwMode="auto">
              <a:xfrm>
                <a:off x="6858000" y="10129838"/>
                <a:ext cx="1724025" cy="954107"/>
              </a:xfrm>
              <a:custGeom>
                <a:avLst/>
                <a:gdLst>
                  <a:gd name="T0" fmla="*/ 0 w 3049"/>
                  <a:gd name="T1" fmla="*/ 2147483647 h 374"/>
                  <a:gd name="T2" fmla="*/ 2147483647 w 3049"/>
                  <a:gd name="T3" fmla="*/ 2147483647 h 374"/>
                  <a:gd name="T4" fmla="*/ 2147483647 w 3049"/>
                  <a:gd name="T5" fmla="*/ 2147483647 h 374"/>
                  <a:gd name="T6" fmla="*/ 2147483647 w 3049"/>
                  <a:gd name="T7" fmla="*/ 2147483647 h 374"/>
                  <a:gd name="T8" fmla="*/ 2147483647 w 3049"/>
                  <a:gd name="T9" fmla="*/ 2147483647 h 374"/>
                  <a:gd name="T10" fmla="*/ 2147483647 w 3049"/>
                  <a:gd name="T11" fmla="*/ 2147483647 h 374"/>
                  <a:gd name="T12" fmla="*/ 0 60000 65536"/>
                  <a:gd name="T13" fmla="*/ 0 60000 65536"/>
                  <a:gd name="T14" fmla="*/ 0 60000 65536"/>
                  <a:gd name="T15" fmla="*/ 0 60000 65536"/>
                  <a:gd name="T16" fmla="*/ 0 60000 65536"/>
                  <a:gd name="T17" fmla="*/ 0 60000 65536"/>
                  <a:gd name="T18" fmla="*/ 0 w 3049"/>
                  <a:gd name="T19" fmla="*/ 0 h 374"/>
                  <a:gd name="T20" fmla="*/ 3049 w 3049"/>
                  <a:gd name="T21" fmla="*/ 374 h 374"/>
                </a:gdLst>
                <a:ahLst/>
                <a:cxnLst>
                  <a:cxn ang="T12">
                    <a:pos x="T0" y="T1"/>
                  </a:cxn>
                  <a:cxn ang="T13">
                    <a:pos x="T2" y="T3"/>
                  </a:cxn>
                  <a:cxn ang="T14">
                    <a:pos x="T4" y="T5"/>
                  </a:cxn>
                  <a:cxn ang="T15">
                    <a:pos x="T6" y="T7"/>
                  </a:cxn>
                  <a:cxn ang="T16">
                    <a:pos x="T8" y="T9"/>
                  </a:cxn>
                  <a:cxn ang="T17">
                    <a:pos x="T10" y="T11"/>
                  </a:cxn>
                </a:cxnLst>
                <a:rect l="T18" t="T19" r="T20" b="T21"/>
                <a:pathLst>
                  <a:path w="3049" h="374">
                    <a:moveTo>
                      <a:pt x="0" y="44"/>
                    </a:moveTo>
                    <a:cubicBezTo>
                      <a:pt x="242" y="22"/>
                      <a:pt x="484" y="0"/>
                      <a:pt x="678" y="44"/>
                    </a:cubicBezTo>
                    <a:cubicBezTo>
                      <a:pt x="872" y="88"/>
                      <a:pt x="981" y="262"/>
                      <a:pt x="1162" y="310"/>
                    </a:cubicBezTo>
                    <a:cubicBezTo>
                      <a:pt x="1343" y="358"/>
                      <a:pt x="1581" y="374"/>
                      <a:pt x="1766" y="334"/>
                    </a:cubicBezTo>
                    <a:cubicBezTo>
                      <a:pt x="1951" y="294"/>
                      <a:pt x="2061" y="112"/>
                      <a:pt x="2275" y="68"/>
                    </a:cubicBezTo>
                    <a:cubicBezTo>
                      <a:pt x="2489" y="24"/>
                      <a:pt x="2920" y="68"/>
                      <a:pt x="3049" y="68"/>
                    </a:cubicBezTo>
                  </a:path>
                </a:pathLst>
              </a:custGeom>
              <a:noFill/>
              <a:ln w="57150" cap="flat" cmpd="sng">
                <a:solidFill>
                  <a:schemeClr val="tx1"/>
                </a:solidFill>
                <a:prstDash val="solid"/>
                <a:round/>
                <a:headEnd/>
                <a:tailEnd/>
              </a:ln>
            </p:spPr>
            <p:txBody>
              <a:bodyPr>
                <a:spAutoFit/>
              </a:bodyPr>
              <a:lstStyle/>
              <a:p>
                <a:endParaRPr lang="en-US"/>
              </a:p>
            </p:txBody>
          </p:sp>
          <p:sp>
            <p:nvSpPr>
              <p:cNvPr id="44" name="Oval 806"/>
              <p:cNvSpPr>
                <a:spLocks noChangeArrowheads="1"/>
              </p:cNvSpPr>
              <p:nvPr/>
            </p:nvSpPr>
            <p:spPr bwMode="auto">
              <a:xfrm>
                <a:off x="7579017" y="11171129"/>
                <a:ext cx="259766" cy="1341656"/>
              </a:xfrm>
              <a:prstGeom prst="ellipse">
                <a:avLst/>
              </a:prstGeom>
              <a:noFill/>
              <a:ln w="38100" algn="ctr">
                <a:solidFill>
                  <a:schemeClr val="tx1"/>
                </a:solidFill>
                <a:round/>
                <a:headEnd/>
                <a:tailEnd/>
              </a:ln>
            </p:spPr>
            <p:txBody>
              <a:bodyPr wrap="none" anchor="ctr">
                <a:spAutoFit/>
              </a:bodyPr>
              <a:lstStyle/>
              <a:p>
                <a:endParaRPr lang="en-US"/>
              </a:p>
            </p:txBody>
          </p:sp>
          <p:sp>
            <p:nvSpPr>
              <p:cNvPr id="45" name="Line 807"/>
              <p:cNvSpPr>
                <a:spLocks noChangeShapeType="1"/>
              </p:cNvSpPr>
              <p:nvPr/>
            </p:nvSpPr>
            <p:spPr bwMode="auto">
              <a:xfrm flipH="1" flipV="1">
                <a:off x="7189788" y="10129838"/>
                <a:ext cx="236538" cy="1719263"/>
              </a:xfrm>
              <a:prstGeom prst="line">
                <a:avLst/>
              </a:prstGeom>
              <a:noFill/>
              <a:ln w="38100">
                <a:solidFill>
                  <a:schemeClr val="tx1"/>
                </a:solidFill>
                <a:prstDash val="dash"/>
                <a:round/>
                <a:headEnd/>
                <a:tailEnd/>
              </a:ln>
            </p:spPr>
            <p:txBody>
              <a:bodyPr>
                <a:spAutoFit/>
              </a:bodyPr>
              <a:lstStyle/>
              <a:p>
                <a:endParaRPr lang="en-US"/>
              </a:p>
            </p:txBody>
          </p:sp>
          <p:sp>
            <p:nvSpPr>
              <p:cNvPr id="46" name="Line 808"/>
              <p:cNvSpPr>
                <a:spLocks noChangeShapeType="1"/>
              </p:cNvSpPr>
              <p:nvPr/>
            </p:nvSpPr>
            <p:spPr bwMode="auto">
              <a:xfrm flipV="1">
                <a:off x="7991475" y="10155238"/>
                <a:ext cx="236538" cy="1716088"/>
              </a:xfrm>
              <a:prstGeom prst="line">
                <a:avLst/>
              </a:prstGeom>
              <a:noFill/>
              <a:ln w="38100">
                <a:solidFill>
                  <a:schemeClr val="tx1"/>
                </a:solidFill>
                <a:prstDash val="dash"/>
                <a:round/>
                <a:headEnd/>
                <a:tailEnd/>
              </a:ln>
            </p:spPr>
            <p:txBody>
              <a:bodyPr>
                <a:spAutoFit/>
              </a:bodyPr>
              <a:lstStyle/>
              <a:p>
                <a:endParaRPr lang="en-US"/>
              </a:p>
            </p:txBody>
          </p:sp>
          <p:sp>
            <p:nvSpPr>
              <p:cNvPr id="47" name="Line 809"/>
              <p:cNvSpPr>
                <a:spLocks noChangeShapeType="1"/>
              </p:cNvSpPr>
              <p:nvPr/>
            </p:nvSpPr>
            <p:spPr bwMode="auto">
              <a:xfrm>
                <a:off x="7708900" y="10321925"/>
                <a:ext cx="0" cy="1355725"/>
              </a:xfrm>
              <a:prstGeom prst="line">
                <a:avLst/>
              </a:prstGeom>
              <a:noFill/>
              <a:ln w="76200" cmpd="tri">
                <a:solidFill>
                  <a:schemeClr val="tx1"/>
                </a:solidFill>
                <a:round/>
                <a:headEnd/>
                <a:tailEnd/>
              </a:ln>
            </p:spPr>
            <p:txBody>
              <a:bodyPr>
                <a:spAutoFit/>
              </a:bodyPr>
              <a:lstStyle/>
              <a:p>
                <a:endParaRPr lang="en-US"/>
              </a:p>
            </p:txBody>
          </p:sp>
          <p:sp>
            <p:nvSpPr>
              <p:cNvPr id="48" name="Line 810"/>
              <p:cNvSpPr>
                <a:spLocks noChangeShapeType="1"/>
              </p:cNvSpPr>
              <p:nvPr/>
            </p:nvSpPr>
            <p:spPr bwMode="auto">
              <a:xfrm flipH="1">
                <a:off x="7802563" y="10155238"/>
                <a:ext cx="779463" cy="1600200"/>
              </a:xfrm>
              <a:prstGeom prst="line">
                <a:avLst/>
              </a:prstGeom>
              <a:noFill/>
              <a:ln w="76200" cmpd="tri">
                <a:solidFill>
                  <a:schemeClr val="tx1"/>
                </a:solidFill>
                <a:round/>
                <a:headEnd/>
                <a:tailEnd/>
              </a:ln>
            </p:spPr>
            <p:txBody>
              <a:bodyPr>
                <a:spAutoFit/>
              </a:bodyPr>
              <a:lstStyle/>
              <a:p>
                <a:endParaRPr lang="en-US"/>
              </a:p>
            </p:txBody>
          </p:sp>
          <p:sp>
            <p:nvSpPr>
              <p:cNvPr id="49" name="Line 811"/>
              <p:cNvSpPr>
                <a:spLocks noChangeShapeType="1"/>
              </p:cNvSpPr>
              <p:nvPr/>
            </p:nvSpPr>
            <p:spPr bwMode="auto">
              <a:xfrm flipH="1">
                <a:off x="7943850" y="10155238"/>
                <a:ext cx="1016000" cy="2012950"/>
              </a:xfrm>
              <a:prstGeom prst="line">
                <a:avLst/>
              </a:prstGeom>
              <a:noFill/>
              <a:ln w="76200" cmpd="tri">
                <a:solidFill>
                  <a:schemeClr val="tx1"/>
                </a:solidFill>
                <a:round/>
                <a:headEnd/>
                <a:tailEnd/>
              </a:ln>
            </p:spPr>
            <p:txBody>
              <a:bodyPr>
                <a:spAutoFit/>
              </a:bodyPr>
              <a:lstStyle/>
              <a:p>
                <a:endParaRPr lang="en-US"/>
              </a:p>
            </p:txBody>
          </p:sp>
          <p:sp>
            <p:nvSpPr>
              <p:cNvPr id="50" name="Line 812"/>
              <p:cNvSpPr>
                <a:spLocks noChangeShapeType="1"/>
              </p:cNvSpPr>
              <p:nvPr/>
            </p:nvSpPr>
            <p:spPr bwMode="auto">
              <a:xfrm>
                <a:off x="8582025" y="10166350"/>
                <a:ext cx="401638" cy="0"/>
              </a:xfrm>
              <a:prstGeom prst="line">
                <a:avLst/>
              </a:prstGeom>
              <a:noFill/>
              <a:ln w="57150">
                <a:solidFill>
                  <a:schemeClr val="tx1"/>
                </a:solidFill>
                <a:round/>
                <a:headEnd/>
                <a:tailEnd/>
              </a:ln>
            </p:spPr>
            <p:txBody>
              <a:bodyPr>
                <a:spAutoFit/>
              </a:bodyPr>
              <a:lstStyle/>
              <a:p>
                <a:endParaRPr lang="en-US"/>
              </a:p>
            </p:txBody>
          </p:sp>
          <p:pic>
            <p:nvPicPr>
              <p:cNvPr id="51" name="Picture 813"/>
              <p:cNvPicPr>
                <a:picLocks noChangeAspect="1" noChangeArrowheads="1"/>
              </p:cNvPicPr>
              <p:nvPr/>
            </p:nvPicPr>
            <p:blipFill>
              <a:blip r:embed="rId3" cstate="print"/>
              <a:srcRect/>
              <a:stretch>
                <a:fillRect/>
              </a:stretch>
            </p:blipFill>
            <p:spPr bwMode="auto">
              <a:xfrm>
                <a:off x="7637463" y="11749088"/>
                <a:ext cx="173038" cy="176213"/>
              </a:xfrm>
              <a:prstGeom prst="rect">
                <a:avLst/>
              </a:prstGeom>
              <a:noFill/>
              <a:ln w="9525" algn="ctr">
                <a:noFill/>
                <a:miter lim="800000"/>
                <a:headEnd/>
                <a:tailEnd/>
              </a:ln>
            </p:spPr>
          </p:pic>
          <p:sp>
            <p:nvSpPr>
              <p:cNvPr id="52" name="Line 814"/>
              <p:cNvSpPr>
                <a:spLocks noChangeShapeType="1"/>
              </p:cNvSpPr>
              <p:nvPr/>
            </p:nvSpPr>
            <p:spPr bwMode="auto">
              <a:xfrm>
                <a:off x="7011988" y="10144125"/>
                <a:ext cx="0" cy="1903413"/>
              </a:xfrm>
              <a:prstGeom prst="line">
                <a:avLst/>
              </a:prstGeom>
              <a:noFill/>
              <a:ln w="76200" cmpd="tri">
                <a:solidFill>
                  <a:schemeClr val="tx1"/>
                </a:solidFill>
                <a:round/>
                <a:headEnd/>
                <a:tailEnd/>
              </a:ln>
            </p:spPr>
            <p:txBody>
              <a:bodyPr>
                <a:spAutoFit/>
              </a:bodyPr>
              <a:lstStyle/>
              <a:p>
                <a:endParaRPr lang="en-US"/>
              </a:p>
            </p:txBody>
          </p:sp>
          <p:sp>
            <p:nvSpPr>
              <p:cNvPr id="53" name="Text Box 816"/>
              <p:cNvSpPr txBox="1">
                <a:spLocks noChangeArrowheads="1"/>
              </p:cNvSpPr>
              <p:nvPr/>
            </p:nvSpPr>
            <p:spPr bwMode="auto">
              <a:xfrm>
                <a:off x="8039100" y="12126913"/>
                <a:ext cx="1066800" cy="527050"/>
              </a:xfrm>
              <a:prstGeom prst="rect">
                <a:avLst/>
              </a:prstGeom>
              <a:solidFill>
                <a:schemeClr val="bg1"/>
              </a:solidFill>
              <a:ln w="9525" algn="ctr">
                <a:solidFill>
                  <a:schemeClr val="tx1"/>
                </a:solidFill>
                <a:miter lim="800000"/>
                <a:headEnd/>
                <a:tailEnd/>
              </a:ln>
            </p:spPr>
            <p:txBody>
              <a:bodyPr>
                <a:spAutoFit/>
              </a:bodyPr>
              <a:lstStyle/>
              <a:p>
                <a:pPr defTabSz="4389438"/>
                <a:r>
                  <a:rPr lang="en-US" sz="1400">
                    <a:cs typeface="Arial" pitchFamily="34" charset="0"/>
                  </a:rPr>
                  <a:t>Detonation Point</a:t>
                </a:r>
              </a:p>
            </p:txBody>
          </p:sp>
          <p:sp>
            <p:nvSpPr>
              <p:cNvPr id="54" name="Line 817"/>
              <p:cNvSpPr>
                <a:spLocks noChangeShapeType="1"/>
              </p:cNvSpPr>
              <p:nvPr/>
            </p:nvSpPr>
            <p:spPr bwMode="auto">
              <a:xfrm flipV="1">
                <a:off x="7277100" y="12052300"/>
                <a:ext cx="228600" cy="301625"/>
              </a:xfrm>
              <a:prstGeom prst="line">
                <a:avLst/>
              </a:prstGeom>
              <a:noFill/>
              <a:ln w="28575">
                <a:solidFill>
                  <a:schemeClr val="tx1"/>
                </a:solidFill>
                <a:round/>
                <a:headEnd/>
                <a:tailEnd/>
              </a:ln>
            </p:spPr>
            <p:txBody>
              <a:bodyPr/>
              <a:lstStyle/>
              <a:p>
                <a:endParaRPr lang="en-US"/>
              </a:p>
            </p:txBody>
          </p:sp>
          <p:sp>
            <p:nvSpPr>
              <p:cNvPr id="55" name="Line 818"/>
              <p:cNvSpPr>
                <a:spLocks noChangeShapeType="1"/>
              </p:cNvSpPr>
              <p:nvPr/>
            </p:nvSpPr>
            <p:spPr bwMode="auto">
              <a:xfrm flipH="1" flipV="1">
                <a:off x="7734300" y="11899900"/>
                <a:ext cx="303213" cy="547688"/>
              </a:xfrm>
              <a:prstGeom prst="line">
                <a:avLst/>
              </a:prstGeom>
              <a:noFill/>
              <a:ln w="28575">
                <a:solidFill>
                  <a:schemeClr val="tx1"/>
                </a:solidFill>
                <a:round/>
                <a:headEnd/>
                <a:tailEnd type="triangle" w="med" len="med"/>
              </a:ln>
            </p:spPr>
            <p:txBody>
              <a:bodyPr>
                <a:spAutoFit/>
              </a:bodyPr>
              <a:lstStyle/>
              <a:p>
                <a:endParaRPr lang="en-US"/>
              </a:p>
            </p:txBody>
          </p:sp>
          <p:pic>
            <p:nvPicPr>
              <p:cNvPr id="56" name="Picture 819" descr="BlastCavitySummary"/>
              <p:cNvPicPr>
                <a:picLocks noChangeAspect="1" noChangeArrowheads="1"/>
              </p:cNvPicPr>
              <p:nvPr/>
            </p:nvPicPr>
            <p:blipFill>
              <a:blip r:embed="rId4" cstate="print"/>
              <a:srcRect/>
              <a:stretch>
                <a:fillRect/>
              </a:stretch>
            </p:blipFill>
            <p:spPr bwMode="auto">
              <a:xfrm>
                <a:off x="5981700" y="9328150"/>
                <a:ext cx="3429000" cy="4010025"/>
              </a:xfrm>
              <a:prstGeom prst="rect">
                <a:avLst/>
              </a:prstGeom>
              <a:noFill/>
              <a:ln w="9525">
                <a:noFill/>
                <a:miter lim="800000"/>
                <a:headEnd/>
                <a:tailEnd/>
              </a:ln>
            </p:spPr>
          </p:pic>
          <p:sp>
            <p:nvSpPr>
              <p:cNvPr id="57" name="Line 820"/>
              <p:cNvSpPr>
                <a:spLocks noChangeShapeType="1"/>
              </p:cNvSpPr>
              <p:nvPr/>
            </p:nvSpPr>
            <p:spPr bwMode="auto">
              <a:xfrm flipH="1">
                <a:off x="8037513" y="10164763"/>
                <a:ext cx="762000" cy="2335213"/>
              </a:xfrm>
              <a:prstGeom prst="line">
                <a:avLst/>
              </a:prstGeom>
              <a:noFill/>
              <a:ln w="28575">
                <a:solidFill>
                  <a:srgbClr val="66FFFF"/>
                </a:solidFill>
                <a:round/>
                <a:headEnd/>
                <a:tailEnd/>
              </a:ln>
            </p:spPr>
            <p:txBody>
              <a:bodyPr/>
              <a:lstStyle/>
              <a:p>
                <a:endParaRPr lang="en-US"/>
              </a:p>
            </p:txBody>
          </p:sp>
          <p:sp>
            <p:nvSpPr>
              <p:cNvPr id="58" name="Line 821"/>
              <p:cNvSpPr>
                <a:spLocks noChangeShapeType="1"/>
              </p:cNvSpPr>
              <p:nvPr/>
            </p:nvSpPr>
            <p:spPr bwMode="auto">
              <a:xfrm flipH="1">
                <a:off x="8683625" y="10185400"/>
                <a:ext cx="365125" cy="2505075"/>
              </a:xfrm>
              <a:prstGeom prst="line">
                <a:avLst/>
              </a:prstGeom>
              <a:noFill/>
              <a:ln w="28575">
                <a:solidFill>
                  <a:srgbClr val="66FFFF"/>
                </a:solidFill>
                <a:round/>
                <a:headEnd/>
                <a:tailEnd/>
              </a:ln>
            </p:spPr>
            <p:txBody>
              <a:bodyPr/>
              <a:lstStyle/>
              <a:p>
                <a:endParaRPr lang="en-US"/>
              </a:p>
            </p:txBody>
          </p:sp>
          <p:sp>
            <p:nvSpPr>
              <p:cNvPr id="59" name="Text Box 825"/>
              <p:cNvSpPr txBox="1">
                <a:spLocks noChangeArrowheads="1"/>
              </p:cNvSpPr>
              <p:nvPr/>
            </p:nvSpPr>
            <p:spPr bwMode="auto">
              <a:xfrm rot="-4909746">
                <a:off x="8164512" y="11703050"/>
                <a:ext cx="1058863" cy="244475"/>
              </a:xfrm>
              <a:prstGeom prst="rect">
                <a:avLst/>
              </a:prstGeom>
              <a:noFill/>
              <a:ln w="9525">
                <a:noFill/>
                <a:miter lim="800000"/>
                <a:headEnd/>
                <a:tailEnd/>
              </a:ln>
            </p:spPr>
            <p:txBody>
              <a:bodyPr>
                <a:spAutoFit/>
              </a:bodyPr>
              <a:lstStyle/>
              <a:p>
                <a:pPr defTabSz="2665413"/>
                <a:r>
                  <a:rPr lang="en-US" sz="1000">
                    <a:solidFill>
                      <a:schemeClr val="bg1"/>
                    </a:solidFill>
                  </a:rPr>
                  <a:t>Nearfield well</a:t>
                </a:r>
              </a:p>
            </p:txBody>
          </p:sp>
          <p:sp>
            <p:nvSpPr>
              <p:cNvPr id="60" name="Text Box 826"/>
              <p:cNvSpPr txBox="1">
                <a:spLocks noChangeArrowheads="1"/>
              </p:cNvSpPr>
              <p:nvPr/>
            </p:nvSpPr>
            <p:spPr bwMode="auto">
              <a:xfrm rot="-4191156">
                <a:off x="7637462" y="11571288"/>
                <a:ext cx="1058863" cy="244475"/>
              </a:xfrm>
              <a:prstGeom prst="rect">
                <a:avLst/>
              </a:prstGeom>
              <a:noFill/>
              <a:ln w="9525">
                <a:noFill/>
                <a:miter lim="800000"/>
                <a:headEnd/>
                <a:tailEnd/>
              </a:ln>
            </p:spPr>
            <p:txBody>
              <a:bodyPr>
                <a:spAutoFit/>
              </a:bodyPr>
              <a:lstStyle/>
              <a:p>
                <a:pPr defTabSz="2665413"/>
                <a:r>
                  <a:rPr lang="en-US" sz="1000">
                    <a:solidFill>
                      <a:schemeClr val="bg1"/>
                    </a:solidFill>
                  </a:rPr>
                  <a:t>Cavity well</a:t>
                </a:r>
              </a:p>
            </p:txBody>
          </p:sp>
          <p:sp>
            <p:nvSpPr>
              <p:cNvPr id="61" name="Text Box 827"/>
              <p:cNvSpPr txBox="1">
                <a:spLocks noChangeArrowheads="1"/>
              </p:cNvSpPr>
              <p:nvPr/>
            </p:nvSpPr>
            <p:spPr bwMode="auto">
              <a:xfrm>
                <a:off x="7969250" y="12871450"/>
                <a:ext cx="914400" cy="246221"/>
              </a:xfrm>
              <a:prstGeom prst="rect">
                <a:avLst/>
              </a:prstGeom>
              <a:noFill/>
              <a:ln w="9525">
                <a:noFill/>
                <a:miter lim="800000"/>
                <a:headEnd/>
                <a:tailEnd/>
              </a:ln>
            </p:spPr>
            <p:txBody>
              <a:bodyPr>
                <a:spAutoFit/>
              </a:bodyPr>
              <a:lstStyle/>
              <a:p>
                <a:pPr defTabSz="2665413"/>
                <a:r>
                  <a:rPr lang="en-US" sz="1000">
                    <a:solidFill>
                      <a:schemeClr val="bg1"/>
                    </a:solidFill>
                  </a:rPr>
                  <a:t>Melt glass                       </a:t>
                </a:r>
              </a:p>
            </p:txBody>
          </p:sp>
          <p:sp>
            <p:nvSpPr>
              <p:cNvPr id="62" name="Text Box 828"/>
              <p:cNvSpPr txBox="1">
                <a:spLocks noChangeArrowheads="1"/>
              </p:cNvSpPr>
              <p:nvPr/>
            </p:nvSpPr>
            <p:spPr bwMode="auto">
              <a:xfrm>
                <a:off x="8267700" y="12707938"/>
                <a:ext cx="1066800" cy="246221"/>
              </a:xfrm>
              <a:prstGeom prst="rect">
                <a:avLst/>
              </a:prstGeom>
              <a:noFill/>
              <a:ln w="9525">
                <a:noFill/>
                <a:miter lim="800000"/>
                <a:headEnd/>
                <a:tailEnd/>
              </a:ln>
            </p:spPr>
            <p:txBody>
              <a:bodyPr>
                <a:spAutoFit/>
              </a:bodyPr>
              <a:lstStyle/>
              <a:p>
                <a:pPr defTabSz="2665413"/>
                <a:r>
                  <a:rPr lang="en-US" sz="1000">
                    <a:solidFill>
                      <a:schemeClr val="bg1"/>
                    </a:solidFill>
                  </a:rPr>
                  <a:t>Groundwater                </a:t>
                </a:r>
              </a:p>
            </p:txBody>
          </p:sp>
          <p:sp>
            <p:nvSpPr>
              <p:cNvPr id="63" name="Line 829"/>
              <p:cNvSpPr>
                <a:spLocks noChangeShapeType="1"/>
              </p:cNvSpPr>
              <p:nvPr/>
            </p:nvSpPr>
            <p:spPr bwMode="auto">
              <a:xfrm>
                <a:off x="7888288" y="12663488"/>
                <a:ext cx="309563" cy="241300"/>
              </a:xfrm>
              <a:prstGeom prst="line">
                <a:avLst/>
              </a:prstGeom>
              <a:noFill/>
              <a:ln w="19050">
                <a:solidFill>
                  <a:schemeClr val="bg1"/>
                </a:solidFill>
                <a:round/>
                <a:headEnd/>
                <a:tailEnd/>
              </a:ln>
            </p:spPr>
            <p:txBody>
              <a:bodyPr/>
              <a:lstStyle/>
              <a:p>
                <a:endParaRPr lang="en-US"/>
              </a:p>
            </p:txBody>
          </p:sp>
          <p:sp>
            <p:nvSpPr>
              <p:cNvPr id="64" name="Line 830"/>
              <p:cNvSpPr>
                <a:spLocks noChangeShapeType="1"/>
              </p:cNvSpPr>
              <p:nvPr/>
            </p:nvSpPr>
            <p:spPr bwMode="auto">
              <a:xfrm>
                <a:off x="8053388" y="12587288"/>
                <a:ext cx="474663" cy="166688"/>
              </a:xfrm>
              <a:prstGeom prst="line">
                <a:avLst/>
              </a:prstGeom>
              <a:noFill/>
              <a:ln w="19050">
                <a:solidFill>
                  <a:schemeClr val="bg1"/>
                </a:solidFill>
                <a:round/>
                <a:headEnd/>
                <a:tailEnd/>
              </a:ln>
            </p:spPr>
            <p:txBody>
              <a:bodyPr/>
              <a:lstStyle/>
              <a:p>
                <a:endParaRPr lang="en-US"/>
              </a:p>
            </p:txBody>
          </p:sp>
        </p:grpSp>
        <p:sp>
          <p:nvSpPr>
            <p:cNvPr id="39" name="Line 822"/>
            <p:cNvSpPr>
              <a:spLocks noChangeShapeType="1"/>
            </p:cNvSpPr>
            <p:nvPr/>
          </p:nvSpPr>
          <p:spPr bwMode="auto">
            <a:xfrm>
              <a:off x="8934450" y="11397214"/>
              <a:ext cx="15875" cy="2505075"/>
            </a:xfrm>
            <a:prstGeom prst="line">
              <a:avLst/>
            </a:prstGeom>
            <a:noFill/>
            <a:ln w="28575">
              <a:solidFill>
                <a:srgbClr val="66FFFF"/>
              </a:solidFill>
              <a:round/>
              <a:headEnd/>
              <a:tailEnd/>
            </a:ln>
          </p:spPr>
          <p:txBody>
            <a:bodyPr/>
            <a:lstStyle/>
            <a:p>
              <a:endParaRPr lang="en-US"/>
            </a:p>
          </p:txBody>
        </p:sp>
        <p:sp>
          <p:nvSpPr>
            <p:cNvPr id="40" name="Text Box 824"/>
            <p:cNvSpPr txBox="1">
              <a:spLocks noChangeArrowheads="1"/>
            </p:cNvSpPr>
            <p:nvPr/>
          </p:nvSpPr>
          <p:spPr bwMode="auto">
            <a:xfrm rot="-5400000">
              <a:off x="8288337" y="12797389"/>
              <a:ext cx="1058863" cy="244475"/>
            </a:xfrm>
            <a:prstGeom prst="rect">
              <a:avLst/>
            </a:prstGeom>
            <a:noFill/>
            <a:ln w="9525">
              <a:noFill/>
              <a:miter lim="800000"/>
              <a:headEnd/>
              <a:tailEnd/>
            </a:ln>
          </p:spPr>
          <p:txBody>
            <a:bodyPr>
              <a:spAutoFit/>
            </a:bodyPr>
            <a:lstStyle/>
            <a:p>
              <a:pPr defTabSz="2665413"/>
              <a:r>
                <a:rPr lang="en-US" sz="1000">
                  <a:solidFill>
                    <a:schemeClr val="bg1"/>
                  </a:solidFill>
                </a:rPr>
                <a:t>Farfield well</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63" name="Text Box 767"/>
          <p:cNvSpPr txBox="1">
            <a:spLocks noChangeArrowheads="1"/>
          </p:cNvSpPr>
          <p:nvPr/>
        </p:nvSpPr>
        <p:spPr bwMode="auto">
          <a:xfrm>
            <a:off x="380999" y="5478959"/>
            <a:ext cx="8404545" cy="769441"/>
          </a:xfrm>
          <a:prstGeom prst="rect">
            <a:avLst/>
          </a:prstGeom>
          <a:noFill/>
          <a:ln w="9525">
            <a:noFill/>
            <a:miter lim="800000"/>
            <a:headEnd/>
            <a:tailEnd/>
          </a:ln>
          <a:effectLst/>
        </p:spPr>
        <p:txBody>
          <a:bodyPr wrap="square">
            <a:spAutoFit/>
          </a:bodyPr>
          <a:lstStyle/>
          <a:p>
            <a:pPr defTabSz="2665413"/>
            <a:r>
              <a:rPr lang="en-US" sz="1200" b="1" dirty="0" smtClean="0"/>
              <a:t>Cross section showing geological environment intersected by new project wells, ER-EC-11 and ER-20-7. Both are considered hot wells, although ER-EC-11 contains only tritium at below the drinking water standard.  Lettering refers to specific geological units (e.g. </a:t>
            </a:r>
            <a:r>
              <a:rPr lang="en-US" sz="1200" b="1" dirty="0" err="1" smtClean="0"/>
              <a:t>Tcb</a:t>
            </a:r>
            <a:r>
              <a:rPr lang="en-US" sz="1200" b="1" dirty="0" smtClean="0"/>
              <a:t> = Bullfrog Tuff, </a:t>
            </a:r>
            <a:r>
              <a:rPr lang="en-US" sz="1200" b="1" dirty="0" err="1" smtClean="0"/>
              <a:t>Tpt</a:t>
            </a:r>
            <a:r>
              <a:rPr lang="en-US" sz="1200" b="1" dirty="0" smtClean="0"/>
              <a:t> = </a:t>
            </a:r>
            <a:r>
              <a:rPr lang="en-US" sz="1200" b="1" dirty="0" err="1" smtClean="0"/>
              <a:t>Topopah</a:t>
            </a:r>
            <a:r>
              <a:rPr lang="en-US" sz="1200" b="1" dirty="0" smtClean="0"/>
              <a:t> Spring Tuff).  </a:t>
            </a:r>
          </a:p>
          <a:p>
            <a:pPr defTabSz="2665413"/>
            <a:endParaRPr lang="en-US" sz="1200" b="1" baseline="30000" dirty="0"/>
          </a:p>
        </p:txBody>
      </p:sp>
      <p:pic>
        <p:nvPicPr>
          <p:cNvPr id="64" name="Picture 3"/>
          <p:cNvPicPr>
            <a:picLocks noChangeAspect="1" noChangeArrowheads="1"/>
          </p:cNvPicPr>
          <p:nvPr/>
        </p:nvPicPr>
        <p:blipFill>
          <a:blip r:embed="rId2" cstate="print"/>
          <a:srcRect/>
          <a:stretch>
            <a:fillRect/>
          </a:stretch>
        </p:blipFill>
        <p:spPr bwMode="auto">
          <a:xfrm rot="5400000">
            <a:off x="2309369" y="-755444"/>
            <a:ext cx="4905077" cy="7330365"/>
          </a:xfrm>
          <a:prstGeom prst="rect">
            <a:avLst/>
          </a:prstGeom>
          <a:noFill/>
          <a:ln w="9525">
            <a:noFill/>
            <a:miter lim="800000"/>
            <a:headEnd/>
            <a:tailEnd/>
          </a:ln>
        </p:spPr>
      </p:pic>
      <p:sp>
        <p:nvSpPr>
          <p:cNvPr id="65" name="Rectangle 64"/>
          <p:cNvSpPr/>
          <p:nvPr/>
        </p:nvSpPr>
        <p:spPr>
          <a:xfrm>
            <a:off x="2971800" y="6381690"/>
            <a:ext cx="6248400" cy="400110"/>
          </a:xfrm>
          <a:prstGeom prst="rect">
            <a:avLst/>
          </a:prstGeom>
        </p:spPr>
        <p:txBody>
          <a:bodyPr wrap="square">
            <a:spAutoFit/>
          </a:bodyPr>
          <a:lstStyle/>
          <a:p>
            <a:r>
              <a:rPr lang="en-US" sz="1000" b="1" dirty="0" smtClean="0"/>
              <a:t>Reproduced from U.S. Department of Energy.  2010. Completion Report for Well ER-20-7 Corrective Action Units 101 and 102: Central and Western </a:t>
            </a:r>
            <a:r>
              <a:rPr lang="en-US" sz="1000" b="1" dirty="0" err="1" smtClean="0"/>
              <a:t>Pahute</a:t>
            </a:r>
            <a:r>
              <a:rPr lang="en-US" sz="1000" b="1" dirty="0" smtClean="0"/>
              <a:t> Mesa. DOE/NV—1386, April 2010.</a:t>
            </a:r>
            <a:endParaRPr lang="en-US" sz="10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shadeToTitle="1">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Rectangle 5"/>
          <p:cNvSpPr txBox="1">
            <a:spLocks noChangeArrowheads="1"/>
          </p:cNvSpPr>
          <p:nvPr/>
        </p:nvSpPr>
        <p:spPr bwMode="auto">
          <a:xfrm>
            <a:off x="457200" y="762000"/>
            <a:ext cx="82296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bg1"/>
              </a:solidFill>
              <a:effectLst/>
              <a:uLnTx/>
              <a:uFillTx/>
              <a:latin typeface="Arial" pitchFamily="34" charset="0"/>
              <a:ea typeface="+mn-ea"/>
              <a:cs typeface="+mn-cs"/>
            </a:endParaRPr>
          </a:p>
        </p:txBody>
      </p:sp>
      <p:sp>
        <p:nvSpPr>
          <p:cNvPr id="4" name="Rectangle 6"/>
          <p:cNvSpPr txBox="1">
            <a:spLocks noChangeArrowheads="1"/>
          </p:cNvSpPr>
          <p:nvPr/>
        </p:nvSpPr>
        <p:spPr>
          <a:xfrm>
            <a:off x="457200" y="495300"/>
            <a:ext cx="8229600" cy="6057900"/>
          </a:xfrm>
          <a:prstGeom prst="rect">
            <a:avLst/>
          </a:prstGeom>
          <a:solidFill>
            <a:schemeClr val="tx1">
              <a:lumMod val="50000"/>
              <a:lumOff val="50000"/>
              <a:alpha val="73000"/>
            </a:schemeClr>
          </a:solidFill>
          <a:ln/>
        </p:spPr>
        <p:txBody>
          <a:bodyPr/>
          <a:lstStyle/>
          <a:p>
            <a:pPr marL="342900" indent="-342900" algn="ctr">
              <a:spcBef>
                <a:spcPct val="20000"/>
              </a:spcBef>
            </a:pPr>
            <a:r>
              <a:rPr kumimoji="0" lang="en-US" sz="2400" b="1" i="0" u="none" strike="noStrike" kern="0" cap="none" spc="0" normalizeH="0" baseline="0" noProof="0" dirty="0" smtClean="0">
                <a:ln>
                  <a:noFill/>
                </a:ln>
                <a:solidFill>
                  <a:schemeClr val="bg1"/>
                </a:solidFill>
                <a:effectLst/>
                <a:uLnTx/>
                <a:uFillTx/>
                <a:latin typeface="Arial" pitchFamily="34" charset="0"/>
                <a:ea typeface="+mn-ea"/>
                <a:cs typeface="+mn-cs"/>
              </a:rPr>
              <a:t>	</a:t>
            </a:r>
            <a:r>
              <a:rPr lang="en-US" sz="4000" b="1" kern="0" dirty="0" smtClean="0">
                <a:solidFill>
                  <a:schemeClr val="bg1"/>
                </a:solidFill>
              </a:rPr>
              <a:t>Technical Contributors</a:t>
            </a:r>
          </a:p>
          <a:p>
            <a:pPr marL="342900" indent="-342900">
              <a:spcBef>
                <a:spcPct val="20000"/>
              </a:spcBef>
            </a:pPr>
            <a:endParaRPr lang="en-US" sz="2400" b="1" kern="0" dirty="0" smtClean="0">
              <a:solidFill>
                <a:schemeClr val="bg1"/>
              </a:solidFill>
            </a:endParaRPr>
          </a:p>
          <a:p>
            <a:pPr marL="342900" indent="-342900">
              <a:spcBef>
                <a:spcPct val="20000"/>
              </a:spcBef>
            </a:pPr>
            <a:r>
              <a:rPr lang="en-US" sz="2400" b="1" kern="0" dirty="0" smtClean="0">
                <a:solidFill>
                  <a:schemeClr val="bg1"/>
                </a:solidFill>
              </a:rPr>
              <a:t>DRI: Jim Bruckner, Jen Fisher, Jessica </a:t>
            </a:r>
            <a:r>
              <a:rPr lang="en-US" sz="2400" b="1" kern="0" dirty="0" err="1" smtClean="0">
                <a:solidFill>
                  <a:schemeClr val="bg1"/>
                </a:solidFill>
              </a:rPr>
              <a:t>Newburn</a:t>
            </a:r>
            <a:r>
              <a:rPr lang="en-US" sz="2400" b="1" kern="0" dirty="0" smtClean="0">
                <a:solidFill>
                  <a:schemeClr val="bg1"/>
                </a:solidFill>
              </a:rPr>
              <a:t>, Chuck Russell, Ron Hershey</a:t>
            </a:r>
          </a:p>
          <a:p>
            <a:pPr marL="342900" indent="-342900">
              <a:spcBef>
                <a:spcPct val="20000"/>
              </a:spcBef>
            </a:pPr>
            <a:r>
              <a:rPr lang="en-US" sz="2400" b="1" kern="0" dirty="0" smtClean="0">
                <a:solidFill>
                  <a:schemeClr val="bg1"/>
                </a:solidFill>
              </a:rPr>
              <a:t>LLNL: </a:t>
            </a:r>
            <a:r>
              <a:rPr lang="en-US" sz="2400" b="1" kern="0" dirty="0" err="1" smtClean="0">
                <a:solidFill>
                  <a:schemeClr val="bg1"/>
                </a:solidFill>
              </a:rPr>
              <a:t>Mavrik</a:t>
            </a:r>
            <a:r>
              <a:rPr lang="en-US" sz="2400" b="1" kern="0" dirty="0" smtClean="0">
                <a:solidFill>
                  <a:schemeClr val="bg1"/>
                </a:solidFill>
              </a:rPr>
              <a:t> </a:t>
            </a:r>
            <a:r>
              <a:rPr lang="en-US" sz="2400" b="1" kern="0" dirty="0" err="1" smtClean="0">
                <a:solidFill>
                  <a:schemeClr val="bg1"/>
                </a:solidFill>
              </a:rPr>
              <a:t>Zavarin</a:t>
            </a:r>
            <a:r>
              <a:rPr lang="en-US" sz="2400" b="1" kern="0" dirty="0" smtClean="0">
                <a:solidFill>
                  <a:schemeClr val="bg1"/>
                </a:solidFill>
              </a:rPr>
              <a:t>, Annie </a:t>
            </a:r>
            <a:r>
              <a:rPr lang="en-US" sz="2400" b="1" kern="0" dirty="0" err="1" smtClean="0">
                <a:solidFill>
                  <a:schemeClr val="bg1"/>
                </a:solidFill>
              </a:rPr>
              <a:t>Kersting</a:t>
            </a:r>
            <a:r>
              <a:rPr lang="en-US" sz="2400" b="1" kern="0" dirty="0" smtClean="0">
                <a:solidFill>
                  <a:schemeClr val="bg1"/>
                </a:solidFill>
              </a:rPr>
              <a:t>, Rachel </a:t>
            </a:r>
            <a:r>
              <a:rPr lang="en-US" sz="2400" b="1" kern="0" dirty="0" err="1" smtClean="0">
                <a:solidFill>
                  <a:schemeClr val="bg1"/>
                </a:solidFill>
              </a:rPr>
              <a:t>Lindval</a:t>
            </a:r>
            <a:r>
              <a:rPr lang="en-US" sz="2400" b="1" kern="0" dirty="0" smtClean="0">
                <a:solidFill>
                  <a:schemeClr val="bg1"/>
                </a:solidFill>
              </a:rPr>
              <a:t>, Sarah Roberts</a:t>
            </a:r>
          </a:p>
          <a:p>
            <a:pPr marL="342900" indent="-342900">
              <a:spcBef>
                <a:spcPct val="20000"/>
              </a:spcBef>
            </a:pPr>
            <a:r>
              <a:rPr lang="en-US" sz="2400" b="1" kern="0" dirty="0" smtClean="0">
                <a:solidFill>
                  <a:schemeClr val="bg1"/>
                </a:solidFill>
              </a:rPr>
              <a:t>Princeton: TC </a:t>
            </a:r>
            <a:r>
              <a:rPr lang="en-US" sz="2400" b="1" kern="0" dirty="0" err="1" smtClean="0">
                <a:solidFill>
                  <a:schemeClr val="bg1"/>
                </a:solidFill>
              </a:rPr>
              <a:t>Onstott</a:t>
            </a:r>
            <a:endParaRPr lang="en-US" sz="2400" b="1" kern="0" dirty="0" smtClean="0">
              <a:solidFill>
                <a:schemeClr val="bg1"/>
              </a:solidFill>
            </a:endParaRPr>
          </a:p>
          <a:p>
            <a:pPr marL="342900" indent="-342900">
              <a:spcBef>
                <a:spcPct val="20000"/>
              </a:spcBef>
            </a:pPr>
            <a:r>
              <a:rPr lang="en-US" sz="2400" b="1" kern="0" dirty="0" smtClean="0">
                <a:solidFill>
                  <a:schemeClr val="bg1"/>
                </a:solidFill>
              </a:rPr>
              <a:t>UNLV: Ken Czerwinski</a:t>
            </a:r>
          </a:p>
          <a:p>
            <a:pPr marL="342900" indent="-342900">
              <a:spcBef>
                <a:spcPct val="20000"/>
              </a:spcBef>
            </a:pPr>
            <a:r>
              <a:rPr lang="en-US" sz="2400" b="1" kern="0" dirty="0" smtClean="0">
                <a:solidFill>
                  <a:schemeClr val="bg1"/>
                </a:solidFill>
              </a:rPr>
              <a:t>University of Toronto: Barb Sherwood </a:t>
            </a:r>
            <a:r>
              <a:rPr lang="en-US" sz="2400" b="1" kern="0" dirty="0" err="1" smtClean="0">
                <a:solidFill>
                  <a:schemeClr val="bg1"/>
                </a:solidFill>
              </a:rPr>
              <a:t>Lollar</a:t>
            </a:r>
            <a:endParaRPr lang="en-US" sz="2400" b="1" kern="0" dirty="0" smtClean="0">
              <a:solidFill>
                <a:schemeClr val="bg1"/>
              </a:solidFill>
            </a:endParaRPr>
          </a:p>
          <a:p>
            <a:pPr marL="342900" indent="-342900">
              <a:spcBef>
                <a:spcPct val="20000"/>
              </a:spcBef>
            </a:pPr>
            <a:r>
              <a:rPr lang="en-US" sz="2400" b="1" kern="0" dirty="0" smtClean="0">
                <a:solidFill>
                  <a:schemeClr val="bg1"/>
                </a:solidFill>
              </a:rPr>
              <a:t>Indiana University: Lisa Pratt</a:t>
            </a:r>
          </a:p>
          <a:p>
            <a:pPr marL="342900" indent="-342900">
              <a:spcBef>
                <a:spcPct val="20000"/>
              </a:spcBef>
            </a:pPr>
            <a:r>
              <a:rPr lang="en-US" sz="2400" b="1" kern="0" dirty="0" smtClean="0">
                <a:solidFill>
                  <a:schemeClr val="bg1"/>
                </a:solidFill>
              </a:rPr>
              <a:t>LBNL: Mark Conrad, </a:t>
            </a:r>
            <a:r>
              <a:rPr lang="en-US" sz="2400" b="1" kern="0" dirty="0" err="1" smtClean="0">
                <a:solidFill>
                  <a:schemeClr val="bg1"/>
                </a:solidFill>
              </a:rPr>
              <a:t>Eoin</a:t>
            </a:r>
            <a:r>
              <a:rPr lang="en-US" sz="2400" b="1" kern="0" dirty="0" smtClean="0">
                <a:solidFill>
                  <a:schemeClr val="bg1"/>
                </a:solidFill>
              </a:rPr>
              <a:t> </a:t>
            </a:r>
            <a:r>
              <a:rPr lang="en-US" sz="2400" b="1" kern="0" dirty="0" err="1" smtClean="0">
                <a:solidFill>
                  <a:schemeClr val="bg1"/>
                </a:solidFill>
              </a:rPr>
              <a:t>Brodie</a:t>
            </a:r>
            <a:r>
              <a:rPr lang="en-US" sz="2400" b="1" kern="0" dirty="0" smtClean="0">
                <a:solidFill>
                  <a:schemeClr val="bg1"/>
                </a:solidFill>
              </a:rPr>
              <a:t>, Todd </a:t>
            </a:r>
            <a:r>
              <a:rPr lang="en-US" sz="2400" b="1" kern="0" dirty="0" err="1" smtClean="0">
                <a:solidFill>
                  <a:schemeClr val="bg1"/>
                </a:solidFill>
              </a:rPr>
              <a:t>DeSantis</a:t>
            </a:r>
            <a:endParaRPr lang="en-US" sz="2400" b="1" kern="0" dirty="0" smtClean="0">
              <a:solidFill>
                <a:schemeClr val="bg1"/>
              </a:solidFill>
            </a:endParaRPr>
          </a:p>
          <a:p>
            <a:pPr marL="342900" indent="-342900">
              <a:spcBef>
                <a:spcPct val="20000"/>
              </a:spcBef>
            </a:pPr>
            <a:r>
              <a:rPr lang="en-US" sz="2400" b="1" kern="0" dirty="0" smtClean="0">
                <a:solidFill>
                  <a:schemeClr val="bg1"/>
                </a:solidFill>
              </a:rPr>
              <a:t>University of OK: </a:t>
            </a:r>
            <a:r>
              <a:rPr lang="en-US" sz="2400" b="1" kern="0" dirty="0" err="1" smtClean="0">
                <a:solidFill>
                  <a:schemeClr val="bg1"/>
                </a:solidFill>
              </a:rPr>
              <a:t>Jizhong</a:t>
            </a:r>
            <a:r>
              <a:rPr lang="en-US" sz="2400" b="1" kern="0" dirty="0" smtClean="0">
                <a:solidFill>
                  <a:schemeClr val="bg1"/>
                </a:solidFill>
              </a:rPr>
              <a:t> Zhou</a:t>
            </a:r>
          </a:p>
          <a:p>
            <a:pPr marL="342900" indent="-342900">
              <a:spcBef>
                <a:spcPct val="20000"/>
              </a:spcBef>
            </a:pPr>
            <a:r>
              <a:rPr lang="en-US" sz="2400" b="1" kern="0" dirty="0" smtClean="0">
                <a:solidFill>
                  <a:schemeClr val="bg1"/>
                </a:solidFill>
              </a:rPr>
              <a:t>Bigelow Laboratory: </a:t>
            </a:r>
            <a:r>
              <a:rPr lang="en-US" sz="2400" b="1" kern="0" dirty="0" err="1" smtClean="0">
                <a:solidFill>
                  <a:schemeClr val="bg1"/>
                </a:solidFill>
              </a:rPr>
              <a:t>Ramunas</a:t>
            </a:r>
            <a:r>
              <a:rPr lang="en-US" sz="2400" b="1" kern="0" dirty="0" smtClean="0">
                <a:solidFill>
                  <a:schemeClr val="bg1"/>
                </a:solidFill>
              </a:rPr>
              <a:t> </a:t>
            </a:r>
            <a:r>
              <a:rPr lang="en-US" sz="2400" b="1" kern="0" dirty="0" err="1" smtClean="0">
                <a:solidFill>
                  <a:schemeClr val="bg1"/>
                </a:solidFill>
              </a:rPr>
              <a:t>Stepanauskas</a:t>
            </a:r>
            <a:endParaRPr lang="en-US" sz="2400" b="1" kern="0" dirty="0" smtClean="0">
              <a:solidFill>
                <a:schemeClr val="bg1"/>
              </a:solidFill>
            </a:endParaRPr>
          </a:p>
        </p:txBody>
      </p:sp>
      <p:sp>
        <p:nvSpPr>
          <p:cNvPr id="6" name="Rectangle 3"/>
          <p:cNvSpPr>
            <a:spLocks noChangeArrowheads="1"/>
          </p:cNvSpPr>
          <p:nvPr/>
        </p:nvSpPr>
        <p:spPr bwMode="auto">
          <a:xfrm>
            <a:off x="6762750" y="6521450"/>
            <a:ext cx="2228850" cy="336550"/>
          </a:xfrm>
          <a:prstGeom prst="rect">
            <a:avLst/>
          </a:prstGeom>
          <a:noFill/>
          <a:ln w="9525">
            <a:noFill/>
            <a:miter lim="800000"/>
            <a:headEnd/>
            <a:tailEnd/>
          </a:ln>
        </p:spPr>
        <p:txBody>
          <a:bodyPr wrap="square">
            <a:spAutoFit/>
          </a:bodyPr>
          <a:lstStyle/>
          <a:p>
            <a:pPr algn="ctr"/>
            <a:r>
              <a:rPr lang="en-US" sz="1600" b="1" dirty="0" smtClean="0">
                <a:solidFill>
                  <a:schemeClr val="bg1"/>
                </a:solidFill>
              </a:rPr>
              <a:t>NNSA-cleared photo</a:t>
            </a:r>
            <a:endParaRPr lang="en-US" sz="1600" b="1" dirty="0">
              <a:solidFill>
                <a:schemeClr val="bg1"/>
              </a:solidFill>
              <a:latin typeface="Charcoal" charset="0"/>
            </a:endParaRPr>
          </a:p>
        </p:txBody>
      </p:sp>
    </p:spTree>
    <p:extLst>
      <p:ext uri="{BB962C8B-B14F-4D97-AF65-F5344CB8AC3E}">
        <p14:creationId xmlns:p14="http://schemas.microsoft.com/office/powerpoint/2010/main" xmlns="" val="4097162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grpSp>
        <p:nvGrpSpPr>
          <p:cNvPr id="11" name="Group 761"/>
          <p:cNvGrpSpPr>
            <a:grpSpLocks/>
          </p:cNvGrpSpPr>
          <p:nvPr/>
        </p:nvGrpSpPr>
        <p:grpSpPr bwMode="auto">
          <a:xfrm>
            <a:off x="304800" y="6219497"/>
            <a:ext cx="7696200" cy="517525"/>
            <a:chOff x="6000" y="11682"/>
            <a:chExt cx="4848" cy="326"/>
          </a:xfrm>
        </p:grpSpPr>
        <p:sp>
          <p:nvSpPr>
            <p:cNvPr id="12" name="Text Box 762"/>
            <p:cNvSpPr txBox="1">
              <a:spLocks noChangeArrowheads="1"/>
            </p:cNvSpPr>
            <p:nvPr/>
          </p:nvSpPr>
          <p:spPr bwMode="auto">
            <a:xfrm>
              <a:off x="6000" y="11682"/>
              <a:ext cx="4848" cy="326"/>
            </a:xfrm>
            <a:prstGeom prst="rect">
              <a:avLst/>
            </a:prstGeom>
            <a:noFill/>
            <a:ln w="9525">
              <a:noFill/>
              <a:miter lim="800000"/>
              <a:headEnd/>
              <a:tailEnd/>
            </a:ln>
            <a:effectLst/>
          </p:spPr>
          <p:txBody>
            <a:bodyPr>
              <a:spAutoFit/>
            </a:bodyPr>
            <a:lstStyle/>
            <a:p>
              <a:pPr defTabSz="2665413"/>
              <a:r>
                <a:rPr lang="en-US" sz="1400" b="1" dirty="0">
                  <a:solidFill>
                    <a:srgbClr val="0066FF"/>
                  </a:solidFill>
                </a:rPr>
                <a:t>Fig. 1.</a:t>
              </a:r>
              <a:r>
                <a:rPr lang="en-US" sz="1400" b="1" dirty="0"/>
                <a:t> Neighbor-joining tree containing clones obtained from the NTS. Representative phyla are indicated by brackets. NASH      ; GASCON      ; U12N.10     .</a:t>
              </a:r>
            </a:p>
          </p:txBody>
        </p:sp>
        <p:sp>
          <p:nvSpPr>
            <p:cNvPr id="13" name="AutoShape 763"/>
            <p:cNvSpPr>
              <a:spLocks noChangeArrowheads="1"/>
            </p:cNvSpPr>
            <p:nvPr/>
          </p:nvSpPr>
          <p:spPr bwMode="auto">
            <a:xfrm flipV="1">
              <a:off x="9576" y="11874"/>
              <a:ext cx="96" cy="96"/>
            </a:xfrm>
            <a:prstGeom prst="triangle">
              <a:avLst>
                <a:gd name="adj" fmla="val 50000"/>
              </a:avLst>
            </a:prstGeom>
            <a:solidFill>
              <a:srgbClr val="FF0000"/>
            </a:solidFill>
            <a:ln w="9525">
              <a:solidFill>
                <a:srgbClr val="FF0000"/>
              </a:solidFill>
              <a:miter lim="800000"/>
              <a:headEnd/>
              <a:tailEnd/>
            </a:ln>
            <a:effectLst/>
          </p:spPr>
          <p:txBody>
            <a:bodyPr wrap="none" anchor="ctr"/>
            <a:lstStyle/>
            <a:p>
              <a:endParaRPr lang="en-US"/>
            </a:p>
          </p:txBody>
        </p:sp>
        <p:sp>
          <p:nvSpPr>
            <p:cNvPr id="14" name="Rectangle 764"/>
            <p:cNvSpPr>
              <a:spLocks noChangeArrowheads="1"/>
            </p:cNvSpPr>
            <p:nvPr/>
          </p:nvSpPr>
          <p:spPr bwMode="auto">
            <a:xfrm>
              <a:off x="8136" y="11874"/>
              <a:ext cx="96" cy="96"/>
            </a:xfrm>
            <a:prstGeom prst="rect">
              <a:avLst/>
            </a:prstGeom>
            <a:solidFill>
              <a:srgbClr val="00FF00"/>
            </a:solidFill>
            <a:ln w="9525">
              <a:solidFill>
                <a:srgbClr val="00FF00"/>
              </a:solidFill>
              <a:miter lim="800000"/>
              <a:headEnd/>
              <a:tailEnd/>
            </a:ln>
            <a:effectLst/>
          </p:spPr>
          <p:txBody>
            <a:bodyPr wrap="none" anchor="ctr"/>
            <a:lstStyle/>
            <a:p>
              <a:endParaRPr lang="en-US"/>
            </a:p>
          </p:txBody>
        </p:sp>
        <p:sp>
          <p:nvSpPr>
            <p:cNvPr id="15" name="Oval 765"/>
            <p:cNvSpPr>
              <a:spLocks noChangeArrowheads="1"/>
            </p:cNvSpPr>
            <p:nvPr/>
          </p:nvSpPr>
          <p:spPr bwMode="auto">
            <a:xfrm>
              <a:off x="8886" y="11868"/>
              <a:ext cx="96" cy="96"/>
            </a:xfrm>
            <a:prstGeom prst="ellipse">
              <a:avLst/>
            </a:prstGeom>
            <a:solidFill>
              <a:srgbClr val="0000FF"/>
            </a:solidFill>
            <a:ln w="9525">
              <a:solidFill>
                <a:srgbClr val="0000FF"/>
              </a:solidFill>
              <a:round/>
              <a:headEnd/>
              <a:tailEnd/>
            </a:ln>
            <a:effectLst/>
          </p:spPr>
          <p:txBody>
            <a:bodyPr wrap="none" anchor="ctr"/>
            <a:lstStyle/>
            <a:p>
              <a:endParaRPr lang="en-US"/>
            </a:p>
          </p:txBody>
        </p:sp>
      </p:grpSp>
      <p:grpSp>
        <p:nvGrpSpPr>
          <p:cNvPr id="839684" name="Group 4"/>
          <p:cNvGrpSpPr>
            <a:grpSpLocks noChangeAspect="1"/>
          </p:cNvGrpSpPr>
          <p:nvPr/>
        </p:nvGrpSpPr>
        <p:grpSpPr bwMode="auto">
          <a:xfrm>
            <a:off x="273049" y="228600"/>
            <a:ext cx="2927351" cy="5997575"/>
            <a:chOff x="192" y="144"/>
            <a:chExt cx="1844" cy="3778"/>
          </a:xfrm>
        </p:grpSpPr>
        <p:sp>
          <p:nvSpPr>
            <p:cNvPr id="839683" name="AutoShape 3"/>
            <p:cNvSpPr>
              <a:spLocks noChangeAspect="1" noChangeArrowheads="1" noTextEdit="1"/>
            </p:cNvSpPr>
            <p:nvPr/>
          </p:nvSpPr>
          <p:spPr bwMode="auto">
            <a:xfrm>
              <a:off x="192" y="144"/>
              <a:ext cx="1839" cy="37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839885" name="Group 205"/>
            <p:cNvGrpSpPr>
              <a:grpSpLocks/>
            </p:cNvGrpSpPr>
            <p:nvPr/>
          </p:nvGrpSpPr>
          <p:grpSpPr bwMode="auto">
            <a:xfrm>
              <a:off x="344" y="152"/>
              <a:ext cx="1513" cy="1344"/>
              <a:chOff x="344" y="152"/>
              <a:chExt cx="1513" cy="1344"/>
            </a:xfrm>
          </p:grpSpPr>
          <p:sp>
            <p:nvSpPr>
              <p:cNvPr id="839685" name="Rectangle 5"/>
              <p:cNvSpPr>
                <a:spLocks noChangeArrowheads="1"/>
              </p:cNvSpPr>
              <p:nvPr/>
            </p:nvSpPr>
            <p:spPr bwMode="auto">
              <a:xfrm>
                <a:off x="556" y="152"/>
                <a:ext cx="81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mbI-b57 (anaerobic benzene-degrading methanotrophic consortia)</a:t>
                </a:r>
                <a:endParaRPr kumimoji="0" lang="en-US" sz="1800" b="0" i="0" u="none" strike="noStrike" cap="none" normalizeH="0" baseline="0" smtClean="0">
                  <a:ln>
                    <a:noFill/>
                  </a:ln>
                  <a:solidFill>
                    <a:schemeClr val="tx1"/>
                  </a:solidFill>
                  <a:effectLst/>
                  <a:latin typeface="Arial" pitchFamily="34" charset="0"/>
                </a:endParaRPr>
              </a:p>
            </p:txBody>
          </p:sp>
          <p:sp>
            <p:nvSpPr>
              <p:cNvPr id="839686" name="Freeform 6"/>
              <p:cNvSpPr>
                <a:spLocks/>
              </p:cNvSpPr>
              <p:nvPr/>
            </p:nvSpPr>
            <p:spPr bwMode="auto">
              <a:xfrm>
                <a:off x="547" y="168"/>
                <a:ext cx="7" cy="8"/>
              </a:xfrm>
              <a:custGeom>
                <a:avLst/>
                <a:gdLst/>
                <a:ahLst/>
                <a:cxnLst>
                  <a:cxn ang="0">
                    <a:pos x="0" y="16"/>
                  </a:cxn>
                  <a:cxn ang="0">
                    <a:pos x="0" y="0"/>
                  </a:cxn>
                  <a:cxn ang="0">
                    <a:pos x="14" y="0"/>
                  </a:cxn>
                </a:cxnLst>
                <a:rect l="0" t="0" r="r" b="b"/>
                <a:pathLst>
                  <a:path w="14" h="16">
                    <a:moveTo>
                      <a:pt x="0" y="16"/>
                    </a:moveTo>
                    <a:lnTo>
                      <a:pt x="0" y="0"/>
                    </a:lnTo>
                    <a:lnTo>
                      <a:pt x="1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687" name="Rectangle 7"/>
              <p:cNvSpPr>
                <a:spLocks noChangeArrowheads="1"/>
              </p:cNvSpPr>
              <p:nvPr/>
            </p:nvSpPr>
            <p:spPr bwMode="auto">
              <a:xfrm>
                <a:off x="585" y="172"/>
                <a:ext cx="209"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02A [2]</a:t>
                </a:r>
                <a:endParaRPr kumimoji="0" lang="en-US" sz="1800" b="0" i="0" u="none" strike="noStrike" cap="none" normalizeH="0" baseline="0" smtClean="0">
                  <a:ln>
                    <a:noFill/>
                  </a:ln>
                  <a:solidFill>
                    <a:schemeClr val="tx1"/>
                  </a:solidFill>
                  <a:effectLst/>
                  <a:latin typeface="Arial" pitchFamily="34" charset="0"/>
                </a:endParaRPr>
              </a:p>
            </p:txBody>
          </p:sp>
          <p:sp>
            <p:nvSpPr>
              <p:cNvPr id="839688" name="Freeform 8"/>
              <p:cNvSpPr>
                <a:spLocks/>
              </p:cNvSpPr>
              <p:nvPr/>
            </p:nvSpPr>
            <p:spPr bwMode="auto">
              <a:xfrm>
                <a:off x="547" y="179"/>
                <a:ext cx="10" cy="9"/>
              </a:xfrm>
              <a:custGeom>
                <a:avLst/>
                <a:gdLst/>
                <a:ahLst/>
                <a:cxnLst>
                  <a:cxn ang="0">
                    <a:pos x="0" y="0"/>
                  </a:cxn>
                  <a:cxn ang="0">
                    <a:pos x="0" y="17"/>
                  </a:cxn>
                  <a:cxn ang="0">
                    <a:pos x="21" y="17"/>
                  </a:cxn>
                </a:cxnLst>
                <a:rect l="0" t="0" r="r" b="b"/>
                <a:pathLst>
                  <a:path w="21" h="17">
                    <a:moveTo>
                      <a:pt x="0" y="0"/>
                    </a:moveTo>
                    <a:lnTo>
                      <a:pt x="0" y="17"/>
                    </a:lnTo>
                    <a:lnTo>
                      <a:pt x="21"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689" name="Freeform 9"/>
              <p:cNvSpPr>
                <a:spLocks/>
              </p:cNvSpPr>
              <p:nvPr/>
            </p:nvSpPr>
            <p:spPr bwMode="auto">
              <a:xfrm>
                <a:off x="507" y="177"/>
                <a:ext cx="40" cy="14"/>
              </a:xfrm>
              <a:custGeom>
                <a:avLst/>
                <a:gdLst/>
                <a:ahLst/>
                <a:cxnLst>
                  <a:cxn ang="0">
                    <a:pos x="0" y="27"/>
                  </a:cxn>
                  <a:cxn ang="0">
                    <a:pos x="0" y="0"/>
                  </a:cxn>
                  <a:cxn ang="0">
                    <a:pos x="79" y="0"/>
                  </a:cxn>
                </a:cxnLst>
                <a:rect l="0" t="0" r="r" b="b"/>
                <a:pathLst>
                  <a:path w="79" h="27">
                    <a:moveTo>
                      <a:pt x="0" y="27"/>
                    </a:moveTo>
                    <a:lnTo>
                      <a:pt x="0" y="0"/>
                    </a:lnTo>
                    <a:lnTo>
                      <a:pt x="79"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690" name="Rectangle 10"/>
              <p:cNvSpPr>
                <a:spLocks noChangeArrowheads="1"/>
              </p:cNvSpPr>
              <p:nvPr/>
            </p:nvSpPr>
            <p:spPr bwMode="auto">
              <a:xfrm>
                <a:off x="549" y="192"/>
                <a:ext cx="599"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Olavius algarvensis sulfate-reducing endosymbiont</a:t>
                </a:r>
                <a:endParaRPr kumimoji="0" lang="en-US" sz="1800" b="0" i="0" u="none" strike="noStrike" cap="none" normalizeH="0" baseline="0" smtClean="0">
                  <a:ln>
                    <a:noFill/>
                  </a:ln>
                  <a:solidFill>
                    <a:schemeClr val="tx1"/>
                  </a:solidFill>
                  <a:effectLst/>
                  <a:latin typeface="Arial" pitchFamily="34" charset="0"/>
                </a:endParaRPr>
              </a:p>
            </p:txBody>
          </p:sp>
          <p:sp>
            <p:nvSpPr>
              <p:cNvPr id="839691" name="Freeform 11"/>
              <p:cNvSpPr>
                <a:spLocks/>
              </p:cNvSpPr>
              <p:nvPr/>
            </p:nvSpPr>
            <p:spPr bwMode="auto">
              <a:xfrm>
                <a:off x="507" y="194"/>
                <a:ext cx="40" cy="14"/>
              </a:xfrm>
              <a:custGeom>
                <a:avLst/>
                <a:gdLst/>
                <a:ahLst/>
                <a:cxnLst>
                  <a:cxn ang="0">
                    <a:pos x="0" y="0"/>
                  </a:cxn>
                  <a:cxn ang="0">
                    <a:pos x="0" y="27"/>
                  </a:cxn>
                  <a:cxn ang="0">
                    <a:pos x="79" y="27"/>
                  </a:cxn>
                </a:cxnLst>
                <a:rect l="0" t="0" r="r" b="b"/>
                <a:pathLst>
                  <a:path w="79" h="27">
                    <a:moveTo>
                      <a:pt x="0" y="0"/>
                    </a:moveTo>
                    <a:lnTo>
                      <a:pt x="0" y="27"/>
                    </a:lnTo>
                    <a:lnTo>
                      <a:pt x="79" y="2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692" name="Freeform 12"/>
              <p:cNvSpPr>
                <a:spLocks/>
              </p:cNvSpPr>
              <p:nvPr/>
            </p:nvSpPr>
            <p:spPr bwMode="auto">
              <a:xfrm>
                <a:off x="441" y="192"/>
                <a:ext cx="66" cy="21"/>
              </a:xfrm>
              <a:custGeom>
                <a:avLst/>
                <a:gdLst/>
                <a:ahLst/>
                <a:cxnLst>
                  <a:cxn ang="0">
                    <a:pos x="0" y="41"/>
                  </a:cxn>
                  <a:cxn ang="0">
                    <a:pos x="0" y="0"/>
                  </a:cxn>
                  <a:cxn ang="0">
                    <a:pos x="132" y="0"/>
                  </a:cxn>
                </a:cxnLst>
                <a:rect l="0" t="0" r="r" b="b"/>
                <a:pathLst>
                  <a:path w="132" h="41">
                    <a:moveTo>
                      <a:pt x="0" y="41"/>
                    </a:moveTo>
                    <a:lnTo>
                      <a:pt x="0" y="0"/>
                    </a:lnTo>
                    <a:lnTo>
                      <a:pt x="13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693" name="Rectangle 13"/>
              <p:cNvSpPr>
                <a:spLocks noChangeArrowheads="1"/>
              </p:cNvSpPr>
              <p:nvPr/>
            </p:nvSpPr>
            <p:spPr bwMode="auto">
              <a:xfrm>
                <a:off x="530" y="212"/>
                <a:ext cx="95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Desulfobacterium anilini AK1 (sulfate reducer, phenol degradation &amp; carboxylation)</a:t>
                </a:r>
                <a:endParaRPr kumimoji="0" lang="en-US" sz="1800" b="0" i="0" u="none" strike="noStrike" cap="none" normalizeH="0" baseline="0" smtClean="0">
                  <a:ln>
                    <a:noFill/>
                  </a:ln>
                  <a:solidFill>
                    <a:schemeClr val="tx1"/>
                  </a:solidFill>
                  <a:effectLst/>
                  <a:latin typeface="Arial" pitchFamily="34" charset="0"/>
                </a:endParaRPr>
              </a:p>
            </p:txBody>
          </p:sp>
          <p:sp>
            <p:nvSpPr>
              <p:cNvPr id="839694" name="Freeform 14"/>
              <p:cNvSpPr>
                <a:spLocks/>
              </p:cNvSpPr>
              <p:nvPr/>
            </p:nvSpPr>
            <p:spPr bwMode="auto">
              <a:xfrm>
                <a:off x="494" y="227"/>
                <a:ext cx="35" cy="8"/>
              </a:xfrm>
              <a:custGeom>
                <a:avLst/>
                <a:gdLst/>
                <a:ahLst/>
                <a:cxnLst>
                  <a:cxn ang="0">
                    <a:pos x="0" y="16"/>
                  </a:cxn>
                  <a:cxn ang="0">
                    <a:pos x="0" y="0"/>
                  </a:cxn>
                  <a:cxn ang="0">
                    <a:pos x="70" y="0"/>
                  </a:cxn>
                </a:cxnLst>
                <a:rect l="0" t="0" r="r" b="b"/>
                <a:pathLst>
                  <a:path w="70" h="16">
                    <a:moveTo>
                      <a:pt x="0" y="16"/>
                    </a:moveTo>
                    <a:lnTo>
                      <a:pt x="0" y="0"/>
                    </a:lnTo>
                    <a:lnTo>
                      <a:pt x="7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695" name="Rectangle 15"/>
              <p:cNvSpPr>
                <a:spLocks noChangeArrowheads="1"/>
              </p:cNvSpPr>
              <p:nvPr/>
            </p:nvSpPr>
            <p:spPr bwMode="auto">
              <a:xfrm>
                <a:off x="592" y="232"/>
                <a:ext cx="18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U12N.10B 05A</a:t>
                </a:r>
                <a:endParaRPr kumimoji="0" lang="en-US" sz="1800" b="0" i="0" u="none" strike="noStrike" cap="none" normalizeH="0" baseline="0" smtClean="0">
                  <a:ln>
                    <a:noFill/>
                  </a:ln>
                  <a:solidFill>
                    <a:schemeClr val="tx1"/>
                  </a:solidFill>
                  <a:effectLst/>
                  <a:latin typeface="Arial" pitchFamily="34" charset="0"/>
                </a:endParaRPr>
              </a:p>
            </p:txBody>
          </p:sp>
          <p:sp>
            <p:nvSpPr>
              <p:cNvPr id="839696" name="Freeform 16"/>
              <p:cNvSpPr>
                <a:spLocks/>
              </p:cNvSpPr>
              <p:nvPr/>
            </p:nvSpPr>
            <p:spPr bwMode="auto">
              <a:xfrm>
                <a:off x="494" y="239"/>
                <a:ext cx="70" cy="8"/>
              </a:xfrm>
              <a:custGeom>
                <a:avLst/>
                <a:gdLst/>
                <a:ahLst/>
                <a:cxnLst>
                  <a:cxn ang="0">
                    <a:pos x="0" y="0"/>
                  </a:cxn>
                  <a:cxn ang="0">
                    <a:pos x="0" y="18"/>
                  </a:cxn>
                  <a:cxn ang="0">
                    <a:pos x="140" y="18"/>
                  </a:cxn>
                </a:cxnLst>
                <a:rect l="0" t="0" r="r" b="b"/>
                <a:pathLst>
                  <a:path w="140" h="18">
                    <a:moveTo>
                      <a:pt x="0" y="0"/>
                    </a:moveTo>
                    <a:lnTo>
                      <a:pt x="0" y="18"/>
                    </a:lnTo>
                    <a:lnTo>
                      <a:pt x="140"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697" name="Freeform 17"/>
              <p:cNvSpPr>
                <a:spLocks/>
              </p:cNvSpPr>
              <p:nvPr/>
            </p:nvSpPr>
            <p:spPr bwMode="auto">
              <a:xfrm>
                <a:off x="441" y="216"/>
                <a:ext cx="53" cy="21"/>
              </a:xfrm>
              <a:custGeom>
                <a:avLst/>
                <a:gdLst/>
                <a:ahLst/>
                <a:cxnLst>
                  <a:cxn ang="0">
                    <a:pos x="0" y="0"/>
                  </a:cxn>
                  <a:cxn ang="0">
                    <a:pos x="0" y="41"/>
                  </a:cxn>
                  <a:cxn ang="0">
                    <a:pos x="105" y="41"/>
                  </a:cxn>
                </a:cxnLst>
                <a:rect l="0" t="0" r="r" b="b"/>
                <a:pathLst>
                  <a:path w="105" h="41">
                    <a:moveTo>
                      <a:pt x="0" y="0"/>
                    </a:moveTo>
                    <a:lnTo>
                      <a:pt x="0" y="41"/>
                    </a:lnTo>
                    <a:lnTo>
                      <a:pt x="105" y="41"/>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698" name="Freeform 18"/>
              <p:cNvSpPr>
                <a:spLocks/>
              </p:cNvSpPr>
              <p:nvPr/>
            </p:nvSpPr>
            <p:spPr bwMode="auto">
              <a:xfrm>
                <a:off x="418" y="215"/>
                <a:ext cx="23" cy="39"/>
              </a:xfrm>
              <a:custGeom>
                <a:avLst/>
                <a:gdLst/>
                <a:ahLst/>
                <a:cxnLst>
                  <a:cxn ang="0">
                    <a:pos x="0" y="80"/>
                  </a:cxn>
                  <a:cxn ang="0">
                    <a:pos x="0" y="0"/>
                  </a:cxn>
                  <a:cxn ang="0">
                    <a:pos x="48" y="0"/>
                  </a:cxn>
                </a:cxnLst>
                <a:rect l="0" t="0" r="r" b="b"/>
                <a:pathLst>
                  <a:path w="48" h="80">
                    <a:moveTo>
                      <a:pt x="0" y="80"/>
                    </a:moveTo>
                    <a:lnTo>
                      <a:pt x="0" y="0"/>
                    </a:lnTo>
                    <a:lnTo>
                      <a:pt x="4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699" name="Rectangle 19"/>
              <p:cNvSpPr>
                <a:spLocks noChangeArrowheads="1"/>
              </p:cNvSpPr>
              <p:nvPr/>
            </p:nvSpPr>
            <p:spPr bwMode="auto">
              <a:xfrm>
                <a:off x="518" y="251"/>
                <a:ext cx="35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Syntrophus aciditrophicus SB</a:t>
                </a:r>
                <a:endParaRPr kumimoji="0" lang="en-US" sz="1800" b="0" i="0" u="none" strike="noStrike" cap="none" normalizeH="0" baseline="0" smtClean="0">
                  <a:ln>
                    <a:noFill/>
                  </a:ln>
                  <a:solidFill>
                    <a:schemeClr val="tx1"/>
                  </a:solidFill>
                  <a:effectLst/>
                  <a:latin typeface="Arial" pitchFamily="34" charset="0"/>
                </a:endParaRPr>
              </a:p>
            </p:txBody>
          </p:sp>
          <p:sp>
            <p:nvSpPr>
              <p:cNvPr id="839700" name="Freeform 20"/>
              <p:cNvSpPr>
                <a:spLocks/>
              </p:cNvSpPr>
              <p:nvPr/>
            </p:nvSpPr>
            <p:spPr bwMode="auto">
              <a:xfrm>
                <a:off x="473" y="267"/>
                <a:ext cx="43" cy="8"/>
              </a:xfrm>
              <a:custGeom>
                <a:avLst/>
                <a:gdLst/>
                <a:ahLst/>
                <a:cxnLst>
                  <a:cxn ang="0">
                    <a:pos x="0" y="16"/>
                  </a:cxn>
                  <a:cxn ang="0">
                    <a:pos x="0" y="0"/>
                  </a:cxn>
                  <a:cxn ang="0">
                    <a:pos x="86" y="0"/>
                  </a:cxn>
                </a:cxnLst>
                <a:rect l="0" t="0" r="r" b="b"/>
                <a:pathLst>
                  <a:path w="86" h="16">
                    <a:moveTo>
                      <a:pt x="0" y="16"/>
                    </a:moveTo>
                    <a:lnTo>
                      <a:pt x="0" y="0"/>
                    </a:lnTo>
                    <a:lnTo>
                      <a:pt x="86"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01" name="Rectangle 21"/>
              <p:cNvSpPr>
                <a:spLocks noChangeArrowheads="1"/>
              </p:cNvSpPr>
              <p:nvPr/>
            </p:nvSpPr>
            <p:spPr bwMode="auto">
              <a:xfrm>
                <a:off x="551" y="271"/>
                <a:ext cx="214"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01E [3]</a:t>
                </a:r>
                <a:endParaRPr kumimoji="0" lang="en-US" sz="1800" b="0" i="0" u="none" strike="noStrike" cap="none" normalizeH="0" baseline="0" smtClean="0">
                  <a:ln>
                    <a:noFill/>
                  </a:ln>
                  <a:solidFill>
                    <a:schemeClr val="tx1"/>
                  </a:solidFill>
                  <a:effectLst/>
                  <a:latin typeface="Arial" pitchFamily="34" charset="0"/>
                </a:endParaRPr>
              </a:p>
            </p:txBody>
          </p:sp>
          <p:sp>
            <p:nvSpPr>
              <p:cNvPr id="839702" name="Freeform 22"/>
              <p:cNvSpPr>
                <a:spLocks/>
              </p:cNvSpPr>
              <p:nvPr/>
            </p:nvSpPr>
            <p:spPr bwMode="auto">
              <a:xfrm>
                <a:off x="473" y="278"/>
                <a:ext cx="49" cy="9"/>
              </a:xfrm>
              <a:custGeom>
                <a:avLst/>
                <a:gdLst/>
                <a:ahLst/>
                <a:cxnLst>
                  <a:cxn ang="0">
                    <a:pos x="0" y="0"/>
                  </a:cxn>
                  <a:cxn ang="0">
                    <a:pos x="0" y="17"/>
                  </a:cxn>
                  <a:cxn ang="0">
                    <a:pos x="99" y="17"/>
                  </a:cxn>
                </a:cxnLst>
                <a:rect l="0" t="0" r="r" b="b"/>
                <a:pathLst>
                  <a:path w="99" h="17">
                    <a:moveTo>
                      <a:pt x="0" y="0"/>
                    </a:moveTo>
                    <a:lnTo>
                      <a:pt x="0" y="17"/>
                    </a:lnTo>
                    <a:lnTo>
                      <a:pt x="99"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03" name="Freeform 23"/>
              <p:cNvSpPr>
                <a:spLocks/>
              </p:cNvSpPr>
              <p:nvPr/>
            </p:nvSpPr>
            <p:spPr bwMode="auto">
              <a:xfrm>
                <a:off x="456" y="277"/>
                <a:ext cx="17" cy="18"/>
              </a:xfrm>
              <a:custGeom>
                <a:avLst/>
                <a:gdLst/>
                <a:ahLst/>
                <a:cxnLst>
                  <a:cxn ang="0">
                    <a:pos x="0" y="37"/>
                  </a:cxn>
                  <a:cxn ang="0">
                    <a:pos x="0" y="0"/>
                  </a:cxn>
                  <a:cxn ang="0">
                    <a:pos x="35" y="0"/>
                  </a:cxn>
                </a:cxnLst>
                <a:rect l="0" t="0" r="r" b="b"/>
                <a:pathLst>
                  <a:path w="35" h="37">
                    <a:moveTo>
                      <a:pt x="0" y="37"/>
                    </a:moveTo>
                    <a:lnTo>
                      <a:pt x="0" y="0"/>
                    </a:lnTo>
                    <a:lnTo>
                      <a:pt x="3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04" name="Rectangle 24"/>
              <p:cNvSpPr>
                <a:spLocks noChangeArrowheads="1"/>
              </p:cNvSpPr>
              <p:nvPr/>
            </p:nvSpPr>
            <p:spPr bwMode="auto">
              <a:xfrm>
                <a:off x="533" y="291"/>
                <a:ext cx="804"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mbI-b16 (anaerobic benzane-degrading methanotropic consortia)</a:t>
                </a:r>
                <a:endParaRPr kumimoji="0" lang="en-US" sz="1800" b="0" i="0" u="none" strike="noStrike" cap="none" normalizeH="0" baseline="0" smtClean="0">
                  <a:ln>
                    <a:noFill/>
                  </a:ln>
                  <a:solidFill>
                    <a:schemeClr val="tx1"/>
                  </a:solidFill>
                  <a:effectLst/>
                  <a:latin typeface="Arial" pitchFamily="34" charset="0"/>
                </a:endParaRPr>
              </a:p>
            </p:txBody>
          </p:sp>
          <p:sp>
            <p:nvSpPr>
              <p:cNvPr id="839705" name="Freeform 25"/>
              <p:cNvSpPr>
                <a:spLocks/>
              </p:cNvSpPr>
              <p:nvPr/>
            </p:nvSpPr>
            <p:spPr bwMode="auto">
              <a:xfrm>
                <a:off x="523" y="307"/>
                <a:ext cx="8" cy="8"/>
              </a:xfrm>
              <a:custGeom>
                <a:avLst/>
                <a:gdLst/>
                <a:ahLst/>
                <a:cxnLst>
                  <a:cxn ang="0">
                    <a:pos x="0" y="16"/>
                  </a:cxn>
                  <a:cxn ang="0">
                    <a:pos x="0" y="0"/>
                  </a:cxn>
                  <a:cxn ang="0">
                    <a:pos x="15" y="0"/>
                  </a:cxn>
                </a:cxnLst>
                <a:rect l="0" t="0" r="r" b="b"/>
                <a:pathLst>
                  <a:path w="15" h="16">
                    <a:moveTo>
                      <a:pt x="0" y="16"/>
                    </a:moveTo>
                    <a:lnTo>
                      <a:pt x="0" y="0"/>
                    </a:lnTo>
                    <a:lnTo>
                      <a:pt x="1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06" name="Rectangle 26"/>
              <p:cNvSpPr>
                <a:spLocks noChangeArrowheads="1"/>
              </p:cNvSpPr>
              <p:nvPr/>
            </p:nvSpPr>
            <p:spPr bwMode="auto">
              <a:xfrm>
                <a:off x="552" y="311"/>
                <a:ext cx="21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06G [4]</a:t>
                </a:r>
                <a:endParaRPr kumimoji="0" lang="en-US" sz="1800" b="0" i="0" u="none" strike="noStrike" cap="none" normalizeH="0" baseline="0" smtClean="0">
                  <a:ln>
                    <a:noFill/>
                  </a:ln>
                  <a:solidFill>
                    <a:schemeClr val="tx1"/>
                  </a:solidFill>
                  <a:effectLst/>
                  <a:latin typeface="Arial" pitchFamily="34" charset="0"/>
                </a:endParaRPr>
              </a:p>
            </p:txBody>
          </p:sp>
          <p:sp>
            <p:nvSpPr>
              <p:cNvPr id="839707" name="Freeform 27"/>
              <p:cNvSpPr>
                <a:spLocks/>
              </p:cNvSpPr>
              <p:nvPr/>
            </p:nvSpPr>
            <p:spPr bwMode="auto">
              <a:xfrm>
                <a:off x="523" y="318"/>
                <a:ext cx="1" cy="9"/>
              </a:xfrm>
              <a:custGeom>
                <a:avLst/>
                <a:gdLst/>
                <a:ahLst/>
                <a:cxnLst>
                  <a:cxn ang="0">
                    <a:pos x="0" y="0"/>
                  </a:cxn>
                  <a:cxn ang="0">
                    <a:pos x="0" y="17"/>
                  </a:cxn>
                  <a:cxn ang="0">
                    <a:pos x="0" y="17"/>
                  </a:cxn>
                </a:cxnLst>
                <a:rect l="0" t="0" r="r" b="b"/>
                <a:pathLst>
                  <a:path h="17">
                    <a:moveTo>
                      <a:pt x="0" y="0"/>
                    </a:moveTo>
                    <a:lnTo>
                      <a:pt x="0" y="17"/>
                    </a:lnTo>
                    <a:lnTo>
                      <a:pt x="0"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08" name="Freeform 28"/>
              <p:cNvSpPr>
                <a:spLocks/>
              </p:cNvSpPr>
              <p:nvPr/>
            </p:nvSpPr>
            <p:spPr bwMode="auto">
              <a:xfrm>
                <a:off x="456" y="298"/>
                <a:ext cx="67" cy="18"/>
              </a:xfrm>
              <a:custGeom>
                <a:avLst/>
                <a:gdLst/>
                <a:ahLst/>
                <a:cxnLst>
                  <a:cxn ang="0">
                    <a:pos x="0" y="0"/>
                  </a:cxn>
                  <a:cxn ang="0">
                    <a:pos x="0" y="37"/>
                  </a:cxn>
                  <a:cxn ang="0">
                    <a:pos x="136" y="37"/>
                  </a:cxn>
                </a:cxnLst>
                <a:rect l="0" t="0" r="r" b="b"/>
                <a:pathLst>
                  <a:path w="136" h="37">
                    <a:moveTo>
                      <a:pt x="0" y="0"/>
                    </a:moveTo>
                    <a:lnTo>
                      <a:pt x="0" y="37"/>
                    </a:lnTo>
                    <a:lnTo>
                      <a:pt x="136" y="3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09" name="Freeform 29"/>
              <p:cNvSpPr>
                <a:spLocks/>
              </p:cNvSpPr>
              <p:nvPr/>
            </p:nvSpPr>
            <p:spPr bwMode="auto">
              <a:xfrm>
                <a:off x="418" y="258"/>
                <a:ext cx="38" cy="39"/>
              </a:xfrm>
              <a:custGeom>
                <a:avLst/>
                <a:gdLst/>
                <a:ahLst/>
                <a:cxnLst>
                  <a:cxn ang="0">
                    <a:pos x="0" y="0"/>
                  </a:cxn>
                  <a:cxn ang="0">
                    <a:pos x="0" y="78"/>
                  </a:cxn>
                  <a:cxn ang="0">
                    <a:pos x="76" y="78"/>
                  </a:cxn>
                </a:cxnLst>
                <a:rect l="0" t="0" r="r" b="b"/>
                <a:pathLst>
                  <a:path w="76" h="78">
                    <a:moveTo>
                      <a:pt x="0" y="0"/>
                    </a:moveTo>
                    <a:lnTo>
                      <a:pt x="0" y="78"/>
                    </a:lnTo>
                    <a:lnTo>
                      <a:pt x="76" y="7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10" name="Freeform 30"/>
              <p:cNvSpPr>
                <a:spLocks/>
              </p:cNvSpPr>
              <p:nvPr/>
            </p:nvSpPr>
            <p:spPr bwMode="auto">
              <a:xfrm>
                <a:off x="410" y="256"/>
                <a:ext cx="8" cy="52"/>
              </a:xfrm>
              <a:custGeom>
                <a:avLst/>
                <a:gdLst/>
                <a:ahLst/>
                <a:cxnLst>
                  <a:cxn ang="0">
                    <a:pos x="0" y="105"/>
                  </a:cxn>
                  <a:cxn ang="0">
                    <a:pos x="0" y="0"/>
                  </a:cxn>
                  <a:cxn ang="0">
                    <a:pos x="14" y="0"/>
                  </a:cxn>
                </a:cxnLst>
                <a:rect l="0" t="0" r="r" b="b"/>
                <a:pathLst>
                  <a:path w="14" h="105">
                    <a:moveTo>
                      <a:pt x="0" y="105"/>
                    </a:moveTo>
                    <a:lnTo>
                      <a:pt x="0" y="0"/>
                    </a:lnTo>
                    <a:lnTo>
                      <a:pt x="1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11" name="Rectangle 31"/>
              <p:cNvSpPr>
                <a:spLocks noChangeArrowheads="1"/>
              </p:cNvSpPr>
              <p:nvPr/>
            </p:nvSpPr>
            <p:spPr bwMode="auto">
              <a:xfrm>
                <a:off x="498" y="331"/>
                <a:ext cx="60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Pelobacter venetianus (dissimilatory Fe(III)-reducer)</a:t>
                </a:r>
                <a:endParaRPr kumimoji="0" lang="en-US" sz="1800" b="0" i="0" u="none" strike="noStrike" cap="none" normalizeH="0" baseline="0" smtClean="0">
                  <a:ln>
                    <a:noFill/>
                  </a:ln>
                  <a:solidFill>
                    <a:schemeClr val="tx1"/>
                  </a:solidFill>
                  <a:effectLst/>
                  <a:latin typeface="Arial" pitchFamily="34" charset="0"/>
                </a:endParaRPr>
              </a:p>
            </p:txBody>
          </p:sp>
          <p:sp>
            <p:nvSpPr>
              <p:cNvPr id="839712" name="Freeform 32"/>
              <p:cNvSpPr>
                <a:spLocks/>
              </p:cNvSpPr>
              <p:nvPr/>
            </p:nvSpPr>
            <p:spPr bwMode="auto">
              <a:xfrm>
                <a:off x="476" y="347"/>
                <a:ext cx="20" cy="15"/>
              </a:xfrm>
              <a:custGeom>
                <a:avLst/>
                <a:gdLst/>
                <a:ahLst/>
                <a:cxnLst>
                  <a:cxn ang="0">
                    <a:pos x="0" y="32"/>
                  </a:cxn>
                  <a:cxn ang="0">
                    <a:pos x="0" y="0"/>
                  </a:cxn>
                  <a:cxn ang="0">
                    <a:pos x="41" y="0"/>
                  </a:cxn>
                </a:cxnLst>
                <a:rect l="0" t="0" r="r" b="b"/>
                <a:pathLst>
                  <a:path w="41" h="32">
                    <a:moveTo>
                      <a:pt x="0" y="32"/>
                    </a:moveTo>
                    <a:lnTo>
                      <a:pt x="0" y="0"/>
                    </a:lnTo>
                    <a:lnTo>
                      <a:pt x="41"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13" name="Rectangle 33"/>
              <p:cNvSpPr>
                <a:spLocks noChangeArrowheads="1"/>
              </p:cNvSpPr>
              <p:nvPr/>
            </p:nvSpPr>
            <p:spPr bwMode="auto">
              <a:xfrm>
                <a:off x="522" y="351"/>
                <a:ext cx="17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07E</a:t>
                </a:r>
                <a:endParaRPr kumimoji="0" lang="en-US" sz="1800" b="0" i="0" u="none" strike="noStrike" cap="none" normalizeH="0" baseline="0" smtClean="0">
                  <a:ln>
                    <a:noFill/>
                  </a:ln>
                  <a:solidFill>
                    <a:schemeClr val="tx1"/>
                  </a:solidFill>
                  <a:effectLst/>
                  <a:latin typeface="Arial" pitchFamily="34" charset="0"/>
                </a:endParaRPr>
              </a:p>
            </p:txBody>
          </p:sp>
          <p:sp>
            <p:nvSpPr>
              <p:cNvPr id="839714" name="Freeform 34"/>
              <p:cNvSpPr>
                <a:spLocks/>
              </p:cNvSpPr>
              <p:nvPr/>
            </p:nvSpPr>
            <p:spPr bwMode="auto">
              <a:xfrm>
                <a:off x="491" y="366"/>
                <a:ext cx="3" cy="14"/>
              </a:xfrm>
              <a:custGeom>
                <a:avLst/>
                <a:gdLst/>
                <a:ahLst/>
                <a:cxnLst>
                  <a:cxn ang="0">
                    <a:pos x="0" y="27"/>
                  </a:cxn>
                  <a:cxn ang="0">
                    <a:pos x="0" y="0"/>
                  </a:cxn>
                  <a:cxn ang="0">
                    <a:pos x="7" y="0"/>
                  </a:cxn>
                </a:cxnLst>
                <a:rect l="0" t="0" r="r" b="b"/>
                <a:pathLst>
                  <a:path w="7" h="27">
                    <a:moveTo>
                      <a:pt x="0" y="27"/>
                    </a:moveTo>
                    <a:lnTo>
                      <a:pt x="0" y="0"/>
                    </a:lnTo>
                    <a:lnTo>
                      <a:pt x="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15" name="Rectangle 35"/>
              <p:cNvSpPr>
                <a:spLocks noChangeArrowheads="1"/>
              </p:cNvSpPr>
              <p:nvPr/>
            </p:nvSpPr>
            <p:spPr bwMode="auto">
              <a:xfrm>
                <a:off x="495" y="371"/>
                <a:ext cx="79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BTEX2-9F (hydrocarbon-degrading consortia, oil sands tailings)</a:t>
                </a:r>
                <a:endParaRPr kumimoji="0" lang="en-US" sz="1800" b="0" i="0" u="none" strike="noStrike" cap="none" normalizeH="0" baseline="0" smtClean="0">
                  <a:ln>
                    <a:noFill/>
                  </a:ln>
                  <a:solidFill>
                    <a:schemeClr val="tx1"/>
                  </a:solidFill>
                  <a:effectLst/>
                  <a:latin typeface="Arial" pitchFamily="34" charset="0"/>
                </a:endParaRPr>
              </a:p>
            </p:txBody>
          </p:sp>
          <p:sp>
            <p:nvSpPr>
              <p:cNvPr id="839716" name="Freeform 36"/>
              <p:cNvSpPr>
                <a:spLocks/>
              </p:cNvSpPr>
              <p:nvPr/>
            </p:nvSpPr>
            <p:spPr bwMode="auto">
              <a:xfrm>
                <a:off x="494" y="386"/>
                <a:ext cx="1" cy="8"/>
              </a:xfrm>
              <a:custGeom>
                <a:avLst/>
                <a:gdLst/>
                <a:ahLst/>
                <a:cxnLst>
                  <a:cxn ang="0">
                    <a:pos x="0" y="16"/>
                  </a:cxn>
                  <a:cxn ang="0">
                    <a:pos x="0" y="0"/>
                  </a:cxn>
                  <a:cxn ang="0">
                    <a:pos x="0" y="0"/>
                  </a:cxn>
                </a:cxnLst>
                <a:rect l="0" t="0" r="r" b="b"/>
                <a:pathLst>
                  <a:path h="16">
                    <a:moveTo>
                      <a:pt x="0" y="16"/>
                    </a:moveTo>
                    <a:lnTo>
                      <a:pt x="0" y="0"/>
                    </a:lnTo>
                    <a:lnTo>
                      <a:pt x="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17" name="Rectangle 37"/>
              <p:cNvSpPr>
                <a:spLocks noChangeArrowheads="1"/>
              </p:cNvSpPr>
              <p:nvPr/>
            </p:nvSpPr>
            <p:spPr bwMode="auto">
              <a:xfrm>
                <a:off x="530" y="391"/>
                <a:ext cx="169"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08F</a:t>
                </a:r>
                <a:endParaRPr kumimoji="0" lang="en-US" sz="1800" b="0" i="0" u="none" strike="noStrike" cap="none" normalizeH="0" baseline="0" smtClean="0">
                  <a:ln>
                    <a:noFill/>
                  </a:ln>
                  <a:solidFill>
                    <a:schemeClr val="tx1"/>
                  </a:solidFill>
                  <a:effectLst/>
                  <a:latin typeface="Arial" pitchFamily="34" charset="0"/>
                </a:endParaRPr>
              </a:p>
            </p:txBody>
          </p:sp>
          <p:sp>
            <p:nvSpPr>
              <p:cNvPr id="839718" name="Freeform 38"/>
              <p:cNvSpPr>
                <a:spLocks/>
              </p:cNvSpPr>
              <p:nvPr/>
            </p:nvSpPr>
            <p:spPr bwMode="auto">
              <a:xfrm>
                <a:off x="494" y="397"/>
                <a:ext cx="8" cy="9"/>
              </a:xfrm>
              <a:custGeom>
                <a:avLst/>
                <a:gdLst/>
                <a:ahLst/>
                <a:cxnLst>
                  <a:cxn ang="0">
                    <a:pos x="0" y="0"/>
                  </a:cxn>
                  <a:cxn ang="0">
                    <a:pos x="0" y="17"/>
                  </a:cxn>
                  <a:cxn ang="0">
                    <a:pos x="16" y="17"/>
                  </a:cxn>
                </a:cxnLst>
                <a:rect l="0" t="0" r="r" b="b"/>
                <a:pathLst>
                  <a:path w="16" h="17">
                    <a:moveTo>
                      <a:pt x="0" y="0"/>
                    </a:moveTo>
                    <a:lnTo>
                      <a:pt x="0" y="17"/>
                    </a:lnTo>
                    <a:lnTo>
                      <a:pt x="16"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19" name="Freeform 39"/>
              <p:cNvSpPr>
                <a:spLocks/>
              </p:cNvSpPr>
              <p:nvPr/>
            </p:nvSpPr>
            <p:spPr bwMode="auto">
              <a:xfrm>
                <a:off x="491" y="383"/>
                <a:ext cx="3" cy="13"/>
              </a:xfrm>
              <a:custGeom>
                <a:avLst/>
                <a:gdLst/>
                <a:ahLst/>
                <a:cxnLst>
                  <a:cxn ang="0">
                    <a:pos x="0" y="0"/>
                  </a:cxn>
                  <a:cxn ang="0">
                    <a:pos x="0" y="26"/>
                  </a:cxn>
                  <a:cxn ang="0">
                    <a:pos x="7" y="26"/>
                  </a:cxn>
                </a:cxnLst>
                <a:rect l="0" t="0" r="r" b="b"/>
                <a:pathLst>
                  <a:path w="7" h="26">
                    <a:moveTo>
                      <a:pt x="0" y="0"/>
                    </a:moveTo>
                    <a:lnTo>
                      <a:pt x="0" y="26"/>
                    </a:lnTo>
                    <a:lnTo>
                      <a:pt x="7" y="2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20" name="Freeform 40"/>
              <p:cNvSpPr>
                <a:spLocks/>
              </p:cNvSpPr>
              <p:nvPr/>
            </p:nvSpPr>
            <p:spPr bwMode="auto">
              <a:xfrm>
                <a:off x="476" y="366"/>
                <a:ext cx="15" cy="16"/>
              </a:xfrm>
              <a:custGeom>
                <a:avLst/>
                <a:gdLst/>
                <a:ahLst/>
                <a:cxnLst>
                  <a:cxn ang="0">
                    <a:pos x="0" y="0"/>
                  </a:cxn>
                  <a:cxn ang="0">
                    <a:pos x="0" y="32"/>
                  </a:cxn>
                  <a:cxn ang="0">
                    <a:pos x="30" y="32"/>
                  </a:cxn>
                </a:cxnLst>
                <a:rect l="0" t="0" r="r" b="b"/>
                <a:pathLst>
                  <a:path w="30" h="32">
                    <a:moveTo>
                      <a:pt x="0" y="0"/>
                    </a:moveTo>
                    <a:lnTo>
                      <a:pt x="0" y="32"/>
                    </a:lnTo>
                    <a:lnTo>
                      <a:pt x="30" y="32"/>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21" name="Freeform 41"/>
              <p:cNvSpPr>
                <a:spLocks/>
              </p:cNvSpPr>
              <p:nvPr/>
            </p:nvSpPr>
            <p:spPr bwMode="auto">
              <a:xfrm>
                <a:off x="410" y="312"/>
                <a:ext cx="66" cy="52"/>
              </a:xfrm>
              <a:custGeom>
                <a:avLst/>
                <a:gdLst/>
                <a:ahLst/>
                <a:cxnLst>
                  <a:cxn ang="0">
                    <a:pos x="0" y="0"/>
                  </a:cxn>
                  <a:cxn ang="0">
                    <a:pos x="0" y="105"/>
                  </a:cxn>
                  <a:cxn ang="0">
                    <a:pos x="130" y="105"/>
                  </a:cxn>
                </a:cxnLst>
                <a:rect l="0" t="0" r="r" b="b"/>
                <a:pathLst>
                  <a:path w="130" h="105">
                    <a:moveTo>
                      <a:pt x="0" y="0"/>
                    </a:moveTo>
                    <a:lnTo>
                      <a:pt x="0" y="105"/>
                    </a:lnTo>
                    <a:lnTo>
                      <a:pt x="130" y="105"/>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22" name="Freeform 42"/>
              <p:cNvSpPr>
                <a:spLocks/>
              </p:cNvSpPr>
              <p:nvPr/>
            </p:nvSpPr>
            <p:spPr bwMode="auto">
              <a:xfrm>
                <a:off x="384" y="310"/>
                <a:ext cx="26" cy="61"/>
              </a:xfrm>
              <a:custGeom>
                <a:avLst/>
                <a:gdLst/>
                <a:ahLst/>
                <a:cxnLst>
                  <a:cxn ang="0">
                    <a:pos x="0" y="122"/>
                  </a:cxn>
                  <a:cxn ang="0">
                    <a:pos x="0" y="0"/>
                  </a:cxn>
                  <a:cxn ang="0">
                    <a:pos x="53" y="0"/>
                  </a:cxn>
                </a:cxnLst>
                <a:rect l="0" t="0" r="r" b="b"/>
                <a:pathLst>
                  <a:path w="53" h="122">
                    <a:moveTo>
                      <a:pt x="0" y="122"/>
                    </a:moveTo>
                    <a:lnTo>
                      <a:pt x="0" y="0"/>
                    </a:lnTo>
                    <a:lnTo>
                      <a:pt x="5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23" name="Rectangle 43"/>
              <p:cNvSpPr>
                <a:spLocks noChangeArrowheads="1"/>
              </p:cNvSpPr>
              <p:nvPr/>
            </p:nvSpPr>
            <p:spPr bwMode="auto">
              <a:xfrm>
                <a:off x="577" y="410"/>
                <a:ext cx="45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Desulfovibrio sp. zt31 (sulfate-reducer)</a:t>
                </a:r>
                <a:endParaRPr kumimoji="0" lang="en-US" sz="1800" b="0" i="0" u="none" strike="noStrike" cap="none" normalizeH="0" baseline="0" smtClean="0">
                  <a:ln>
                    <a:noFill/>
                  </a:ln>
                  <a:solidFill>
                    <a:schemeClr val="tx1"/>
                  </a:solidFill>
                  <a:effectLst/>
                  <a:latin typeface="Arial" pitchFamily="34" charset="0"/>
                </a:endParaRPr>
              </a:p>
            </p:txBody>
          </p:sp>
          <p:sp>
            <p:nvSpPr>
              <p:cNvPr id="839724" name="Freeform 44"/>
              <p:cNvSpPr>
                <a:spLocks/>
              </p:cNvSpPr>
              <p:nvPr/>
            </p:nvSpPr>
            <p:spPr bwMode="auto">
              <a:xfrm>
                <a:off x="554" y="426"/>
                <a:ext cx="22" cy="8"/>
              </a:xfrm>
              <a:custGeom>
                <a:avLst/>
                <a:gdLst/>
                <a:ahLst/>
                <a:cxnLst>
                  <a:cxn ang="0">
                    <a:pos x="0" y="16"/>
                  </a:cxn>
                  <a:cxn ang="0">
                    <a:pos x="0" y="0"/>
                  </a:cxn>
                  <a:cxn ang="0">
                    <a:pos x="43" y="0"/>
                  </a:cxn>
                </a:cxnLst>
                <a:rect l="0" t="0" r="r" b="b"/>
                <a:pathLst>
                  <a:path w="43" h="16">
                    <a:moveTo>
                      <a:pt x="0" y="16"/>
                    </a:moveTo>
                    <a:lnTo>
                      <a:pt x="0" y="0"/>
                    </a:lnTo>
                    <a:lnTo>
                      <a:pt x="4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25" name="Rectangle 45"/>
              <p:cNvSpPr>
                <a:spLocks noChangeArrowheads="1"/>
              </p:cNvSpPr>
              <p:nvPr/>
            </p:nvSpPr>
            <p:spPr bwMode="auto">
              <a:xfrm>
                <a:off x="615" y="430"/>
                <a:ext cx="21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03G [7]</a:t>
                </a:r>
                <a:endParaRPr kumimoji="0" lang="en-US" sz="1800" b="0" i="0" u="none" strike="noStrike" cap="none" normalizeH="0" baseline="0" smtClean="0">
                  <a:ln>
                    <a:noFill/>
                  </a:ln>
                  <a:solidFill>
                    <a:schemeClr val="tx1"/>
                  </a:solidFill>
                  <a:effectLst/>
                  <a:latin typeface="Arial" pitchFamily="34" charset="0"/>
                </a:endParaRPr>
              </a:p>
            </p:txBody>
          </p:sp>
          <p:sp>
            <p:nvSpPr>
              <p:cNvPr id="839726" name="Freeform 46"/>
              <p:cNvSpPr>
                <a:spLocks/>
              </p:cNvSpPr>
              <p:nvPr/>
            </p:nvSpPr>
            <p:spPr bwMode="auto">
              <a:xfrm>
                <a:off x="554" y="437"/>
                <a:ext cx="32" cy="9"/>
              </a:xfrm>
              <a:custGeom>
                <a:avLst/>
                <a:gdLst/>
                <a:ahLst/>
                <a:cxnLst>
                  <a:cxn ang="0">
                    <a:pos x="0" y="0"/>
                  </a:cxn>
                  <a:cxn ang="0">
                    <a:pos x="0" y="18"/>
                  </a:cxn>
                  <a:cxn ang="0">
                    <a:pos x="64" y="18"/>
                  </a:cxn>
                </a:cxnLst>
                <a:rect l="0" t="0" r="r" b="b"/>
                <a:pathLst>
                  <a:path w="64" h="18">
                    <a:moveTo>
                      <a:pt x="0" y="0"/>
                    </a:moveTo>
                    <a:lnTo>
                      <a:pt x="0" y="18"/>
                    </a:lnTo>
                    <a:lnTo>
                      <a:pt x="64"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27" name="Freeform 47"/>
              <p:cNvSpPr>
                <a:spLocks/>
              </p:cNvSpPr>
              <p:nvPr/>
            </p:nvSpPr>
            <p:spPr bwMode="auto">
              <a:xfrm>
                <a:off x="384" y="374"/>
                <a:ext cx="170" cy="62"/>
              </a:xfrm>
              <a:custGeom>
                <a:avLst/>
                <a:gdLst/>
                <a:ahLst/>
                <a:cxnLst>
                  <a:cxn ang="0">
                    <a:pos x="0" y="0"/>
                  </a:cxn>
                  <a:cxn ang="0">
                    <a:pos x="0" y="122"/>
                  </a:cxn>
                  <a:cxn ang="0">
                    <a:pos x="340" y="122"/>
                  </a:cxn>
                </a:cxnLst>
                <a:rect l="0" t="0" r="r" b="b"/>
                <a:pathLst>
                  <a:path w="340" h="122">
                    <a:moveTo>
                      <a:pt x="0" y="0"/>
                    </a:moveTo>
                    <a:lnTo>
                      <a:pt x="0" y="122"/>
                    </a:lnTo>
                    <a:lnTo>
                      <a:pt x="340" y="122"/>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28" name="Freeform 48"/>
              <p:cNvSpPr>
                <a:spLocks/>
              </p:cNvSpPr>
              <p:nvPr/>
            </p:nvSpPr>
            <p:spPr bwMode="auto">
              <a:xfrm>
                <a:off x="1711" y="158"/>
                <a:ext cx="19" cy="297"/>
              </a:xfrm>
              <a:custGeom>
                <a:avLst/>
                <a:gdLst/>
                <a:ahLst/>
                <a:cxnLst>
                  <a:cxn ang="0">
                    <a:pos x="0" y="0"/>
                  </a:cxn>
                  <a:cxn ang="0">
                    <a:pos x="38" y="0"/>
                  </a:cxn>
                  <a:cxn ang="0">
                    <a:pos x="38" y="596"/>
                  </a:cxn>
                  <a:cxn ang="0">
                    <a:pos x="0" y="596"/>
                  </a:cxn>
                </a:cxnLst>
                <a:rect l="0" t="0" r="r" b="b"/>
                <a:pathLst>
                  <a:path w="38" h="596">
                    <a:moveTo>
                      <a:pt x="0" y="0"/>
                    </a:moveTo>
                    <a:lnTo>
                      <a:pt x="38" y="0"/>
                    </a:lnTo>
                    <a:lnTo>
                      <a:pt x="38" y="596"/>
                    </a:lnTo>
                    <a:lnTo>
                      <a:pt x="0" y="596"/>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29" name="Rectangle 49"/>
              <p:cNvSpPr>
                <a:spLocks noChangeArrowheads="1"/>
              </p:cNvSpPr>
              <p:nvPr/>
            </p:nvSpPr>
            <p:spPr bwMode="auto">
              <a:xfrm>
                <a:off x="1740" y="281"/>
                <a:ext cx="117" cy="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00"/>
                    </a:solidFill>
                    <a:effectLst/>
                    <a:latin typeface="Arial" pitchFamily="34" charset="0"/>
                  </a:rPr>
                  <a:t>Delta</a:t>
                </a:r>
                <a:endParaRPr kumimoji="0" lang="en-US" sz="1800" b="0" i="0" u="none" strike="noStrike" cap="none" normalizeH="0" baseline="0" smtClean="0">
                  <a:ln>
                    <a:noFill/>
                  </a:ln>
                  <a:solidFill>
                    <a:schemeClr val="tx1"/>
                  </a:solidFill>
                  <a:effectLst/>
                  <a:latin typeface="Arial" pitchFamily="34" charset="0"/>
                </a:endParaRPr>
              </a:p>
            </p:txBody>
          </p:sp>
          <p:sp>
            <p:nvSpPr>
              <p:cNvPr id="839730" name="Line 50"/>
              <p:cNvSpPr>
                <a:spLocks noChangeShapeType="1"/>
              </p:cNvSpPr>
              <p:nvPr/>
            </p:nvSpPr>
            <p:spPr bwMode="auto">
              <a:xfrm>
                <a:off x="344" y="373"/>
                <a:ext cx="40" cy="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31" name="Rectangle 51"/>
              <p:cNvSpPr>
                <a:spLocks noChangeArrowheads="1"/>
              </p:cNvSpPr>
              <p:nvPr/>
            </p:nvSpPr>
            <p:spPr bwMode="auto">
              <a:xfrm>
                <a:off x="670" y="450"/>
                <a:ext cx="17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U12N.10B 01F</a:t>
                </a:r>
                <a:endParaRPr kumimoji="0" lang="en-US" sz="1800" b="0" i="0" u="none" strike="noStrike" cap="none" normalizeH="0" baseline="0" smtClean="0">
                  <a:ln>
                    <a:noFill/>
                  </a:ln>
                  <a:solidFill>
                    <a:schemeClr val="tx1"/>
                  </a:solidFill>
                  <a:effectLst/>
                  <a:latin typeface="Arial" pitchFamily="34" charset="0"/>
                </a:endParaRPr>
              </a:p>
            </p:txBody>
          </p:sp>
          <p:sp>
            <p:nvSpPr>
              <p:cNvPr id="839732" name="Freeform 52"/>
              <p:cNvSpPr>
                <a:spLocks/>
              </p:cNvSpPr>
              <p:nvPr/>
            </p:nvSpPr>
            <p:spPr bwMode="auto">
              <a:xfrm>
                <a:off x="634" y="466"/>
                <a:ext cx="8" cy="8"/>
              </a:xfrm>
              <a:custGeom>
                <a:avLst/>
                <a:gdLst/>
                <a:ahLst/>
                <a:cxnLst>
                  <a:cxn ang="0">
                    <a:pos x="0" y="15"/>
                  </a:cxn>
                  <a:cxn ang="0">
                    <a:pos x="0" y="0"/>
                  </a:cxn>
                  <a:cxn ang="0">
                    <a:pos x="14" y="0"/>
                  </a:cxn>
                </a:cxnLst>
                <a:rect l="0" t="0" r="r" b="b"/>
                <a:pathLst>
                  <a:path w="14" h="15">
                    <a:moveTo>
                      <a:pt x="0" y="15"/>
                    </a:moveTo>
                    <a:lnTo>
                      <a:pt x="0" y="0"/>
                    </a:lnTo>
                    <a:lnTo>
                      <a:pt x="1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33" name="Rectangle 53"/>
              <p:cNvSpPr>
                <a:spLocks noChangeArrowheads="1"/>
              </p:cNvSpPr>
              <p:nvPr/>
            </p:nvSpPr>
            <p:spPr bwMode="auto">
              <a:xfrm>
                <a:off x="636" y="470"/>
                <a:ext cx="764"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MS149BH1062003317 (subsurface water, Kalahari Shield, SA)</a:t>
                </a:r>
                <a:endParaRPr kumimoji="0" lang="en-US" sz="1800" b="0" i="0" u="none" strike="noStrike" cap="none" normalizeH="0" baseline="0" smtClean="0">
                  <a:ln>
                    <a:noFill/>
                  </a:ln>
                  <a:solidFill>
                    <a:schemeClr val="tx1"/>
                  </a:solidFill>
                  <a:effectLst/>
                  <a:latin typeface="Arial" pitchFamily="34" charset="0"/>
                </a:endParaRPr>
              </a:p>
            </p:txBody>
          </p:sp>
          <p:sp>
            <p:nvSpPr>
              <p:cNvPr id="839734" name="Freeform 54"/>
              <p:cNvSpPr>
                <a:spLocks/>
              </p:cNvSpPr>
              <p:nvPr/>
            </p:nvSpPr>
            <p:spPr bwMode="auto">
              <a:xfrm>
                <a:off x="634" y="477"/>
                <a:ext cx="1" cy="9"/>
              </a:xfrm>
              <a:custGeom>
                <a:avLst/>
                <a:gdLst/>
                <a:ahLst/>
                <a:cxnLst>
                  <a:cxn ang="0">
                    <a:pos x="0" y="0"/>
                  </a:cxn>
                  <a:cxn ang="0">
                    <a:pos x="0" y="17"/>
                  </a:cxn>
                  <a:cxn ang="0">
                    <a:pos x="0" y="17"/>
                  </a:cxn>
                </a:cxnLst>
                <a:rect l="0" t="0" r="r" b="b"/>
                <a:pathLst>
                  <a:path h="17">
                    <a:moveTo>
                      <a:pt x="0" y="0"/>
                    </a:moveTo>
                    <a:lnTo>
                      <a:pt x="0" y="17"/>
                    </a:lnTo>
                    <a:lnTo>
                      <a:pt x="0"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35" name="Freeform 55"/>
              <p:cNvSpPr>
                <a:spLocks/>
              </p:cNvSpPr>
              <p:nvPr/>
            </p:nvSpPr>
            <p:spPr bwMode="auto">
              <a:xfrm>
                <a:off x="634" y="475"/>
                <a:ext cx="1" cy="14"/>
              </a:xfrm>
              <a:custGeom>
                <a:avLst/>
                <a:gdLst/>
                <a:ahLst/>
                <a:cxnLst>
                  <a:cxn ang="0">
                    <a:pos x="0" y="27"/>
                  </a:cxn>
                  <a:cxn ang="0">
                    <a:pos x="0" y="0"/>
                  </a:cxn>
                  <a:cxn ang="0">
                    <a:pos x="2" y="0"/>
                  </a:cxn>
                </a:cxnLst>
                <a:rect l="0" t="0" r="r" b="b"/>
                <a:pathLst>
                  <a:path w="2" h="27">
                    <a:moveTo>
                      <a:pt x="0" y="27"/>
                    </a:moveTo>
                    <a:lnTo>
                      <a:pt x="0" y="0"/>
                    </a:lnTo>
                    <a:lnTo>
                      <a:pt x="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36" name="Rectangle 56"/>
              <p:cNvSpPr>
                <a:spLocks noChangeArrowheads="1"/>
              </p:cNvSpPr>
              <p:nvPr/>
            </p:nvSpPr>
            <p:spPr bwMode="auto">
              <a:xfrm>
                <a:off x="668" y="490"/>
                <a:ext cx="215"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03C [2]</a:t>
                </a:r>
                <a:endParaRPr kumimoji="0" lang="en-US" sz="1800" b="0" i="0" u="none" strike="noStrike" cap="none" normalizeH="0" baseline="0" smtClean="0">
                  <a:ln>
                    <a:noFill/>
                  </a:ln>
                  <a:solidFill>
                    <a:schemeClr val="tx1"/>
                  </a:solidFill>
                  <a:effectLst/>
                  <a:latin typeface="Arial" pitchFamily="34" charset="0"/>
                </a:endParaRPr>
              </a:p>
            </p:txBody>
          </p:sp>
          <p:sp>
            <p:nvSpPr>
              <p:cNvPr id="839737" name="Freeform 57"/>
              <p:cNvSpPr>
                <a:spLocks/>
              </p:cNvSpPr>
              <p:nvPr/>
            </p:nvSpPr>
            <p:spPr bwMode="auto">
              <a:xfrm>
                <a:off x="634" y="492"/>
                <a:ext cx="6" cy="14"/>
              </a:xfrm>
              <a:custGeom>
                <a:avLst/>
                <a:gdLst/>
                <a:ahLst/>
                <a:cxnLst>
                  <a:cxn ang="0">
                    <a:pos x="0" y="0"/>
                  </a:cxn>
                  <a:cxn ang="0">
                    <a:pos x="0" y="27"/>
                  </a:cxn>
                  <a:cxn ang="0">
                    <a:pos x="13" y="27"/>
                  </a:cxn>
                </a:cxnLst>
                <a:rect l="0" t="0" r="r" b="b"/>
                <a:pathLst>
                  <a:path w="13" h="27">
                    <a:moveTo>
                      <a:pt x="0" y="0"/>
                    </a:moveTo>
                    <a:lnTo>
                      <a:pt x="0" y="27"/>
                    </a:lnTo>
                    <a:lnTo>
                      <a:pt x="13" y="2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38" name="Freeform 58"/>
              <p:cNvSpPr>
                <a:spLocks/>
              </p:cNvSpPr>
              <p:nvPr/>
            </p:nvSpPr>
            <p:spPr bwMode="auto">
              <a:xfrm>
                <a:off x="605" y="490"/>
                <a:ext cx="29" cy="16"/>
              </a:xfrm>
              <a:custGeom>
                <a:avLst/>
                <a:gdLst/>
                <a:ahLst/>
                <a:cxnLst>
                  <a:cxn ang="0">
                    <a:pos x="0" y="32"/>
                  </a:cxn>
                  <a:cxn ang="0">
                    <a:pos x="0" y="0"/>
                  </a:cxn>
                  <a:cxn ang="0">
                    <a:pos x="57" y="0"/>
                  </a:cxn>
                </a:cxnLst>
                <a:rect l="0" t="0" r="r" b="b"/>
                <a:pathLst>
                  <a:path w="57" h="32">
                    <a:moveTo>
                      <a:pt x="0" y="32"/>
                    </a:moveTo>
                    <a:lnTo>
                      <a:pt x="0" y="0"/>
                    </a:lnTo>
                    <a:lnTo>
                      <a:pt x="5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39" name="Rectangle 59"/>
              <p:cNvSpPr>
                <a:spLocks noChangeArrowheads="1"/>
              </p:cNvSpPr>
              <p:nvPr/>
            </p:nvSpPr>
            <p:spPr bwMode="auto">
              <a:xfrm>
                <a:off x="677" y="510"/>
                <a:ext cx="21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09A [2]</a:t>
                </a:r>
                <a:endParaRPr kumimoji="0" lang="en-US" sz="1800" b="0" i="0" u="none" strike="noStrike" cap="none" normalizeH="0" baseline="0" smtClean="0">
                  <a:ln>
                    <a:noFill/>
                  </a:ln>
                  <a:solidFill>
                    <a:schemeClr val="tx1"/>
                  </a:solidFill>
                  <a:effectLst/>
                  <a:latin typeface="Arial" pitchFamily="34" charset="0"/>
                </a:endParaRPr>
              </a:p>
            </p:txBody>
          </p:sp>
          <p:sp>
            <p:nvSpPr>
              <p:cNvPr id="839740" name="Freeform 60"/>
              <p:cNvSpPr>
                <a:spLocks/>
              </p:cNvSpPr>
              <p:nvPr/>
            </p:nvSpPr>
            <p:spPr bwMode="auto">
              <a:xfrm>
                <a:off x="605" y="509"/>
                <a:ext cx="43" cy="16"/>
              </a:xfrm>
              <a:custGeom>
                <a:avLst/>
                <a:gdLst/>
                <a:ahLst/>
                <a:cxnLst>
                  <a:cxn ang="0">
                    <a:pos x="0" y="0"/>
                  </a:cxn>
                  <a:cxn ang="0">
                    <a:pos x="0" y="32"/>
                  </a:cxn>
                  <a:cxn ang="0">
                    <a:pos x="86" y="32"/>
                  </a:cxn>
                </a:cxnLst>
                <a:rect l="0" t="0" r="r" b="b"/>
                <a:pathLst>
                  <a:path w="86" h="32">
                    <a:moveTo>
                      <a:pt x="0" y="0"/>
                    </a:moveTo>
                    <a:lnTo>
                      <a:pt x="0" y="32"/>
                    </a:lnTo>
                    <a:lnTo>
                      <a:pt x="86" y="32"/>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41" name="Freeform 61"/>
              <p:cNvSpPr>
                <a:spLocks/>
              </p:cNvSpPr>
              <p:nvPr/>
            </p:nvSpPr>
            <p:spPr bwMode="auto">
              <a:xfrm>
                <a:off x="593" y="508"/>
                <a:ext cx="12" cy="17"/>
              </a:xfrm>
              <a:custGeom>
                <a:avLst/>
                <a:gdLst/>
                <a:ahLst/>
                <a:cxnLst>
                  <a:cxn ang="0">
                    <a:pos x="0" y="33"/>
                  </a:cxn>
                  <a:cxn ang="0">
                    <a:pos x="0" y="0"/>
                  </a:cxn>
                  <a:cxn ang="0">
                    <a:pos x="24" y="0"/>
                  </a:cxn>
                </a:cxnLst>
                <a:rect l="0" t="0" r="r" b="b"/>
                <a:pathLst>
                  <a:path w="24" h="33">
                    <a:moveTo>
                      <a:pt x="0" y="33"/>
                    </a:moveTo>
                    <a:lnTo>
                      <a:pt x="0" y="0"/>
                    </a:lnTo>
                    <a:lnTo>
                      <a:pt x="2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42" name="Rectangle 62"/>
              <p:cNvSpPr>
                <a:spLocks noChangeArrowheads="1"/>
              </p:cNvSpPr>
              <p:nvPr/>
            </p:nvSpPr>
            <p:spPr bwMode="auto">
              <a:xfrm>
                <a:off x="650" y="530"/>
                <a:ext cx="21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02G [2]</a:t>
                </a:r>
                <a:endParaRPr kumimoji="0" lang="en-US" sz="1800" b="0" i="0" u="none" strike="noStrike" cap="none" normalizeH="0" baseline="0" smtClean="0">
                  <a:ln>
                    <a:noFill/>
                  </a:ln>
                  <a:solidFill>
                    <a:schemeClr val="tx1"/>
                  </a:solidFill>
                  <a:effectLst/>
                  <a:latin typeface="Arial" pitchFamily="34" charset="0"/>
                </a:endParaRPr>
              </a:p>
            </p:txBody>
          </p:sp>
          <p:sp>
            <p:nvSpPr>
              <p:cNvPr id="839743" name="Freeform 63"/>
              <p:cNvSpPr>
                <a:spLocks/>
              </p:cNvSpPr>
              <p:nvPr/>
            </p:nvSpPr>
            <p:spPr bwMode="auto">
              <a:xfrm>
                <a:off x="593" y="528"/>
                <a:ext cx="29" cy="17"/>
              </a:xfrm>
              <a:custGeom>
                <a:avLst/>
                <a:gdLst/>
                <a:ahLst/>
                <a:cxnLst>
                  <a:cxn ang="0">
                    <a:pos x="0" y="0"/>
                  </a:cxn>
                  <a:cxn ang="0">
                    <a:pos x="0" y="34"/>
                  </a:cxn>
                  <a:cxn ang="0">
                    <a:pos x="58" y="34"/>
                  </a:cxn>
                </a:cxnLst>
                <a:rect l="0" t="0" r="r" b="b"/>
                <a:pathLst>
                  <a:path w="58" h="34">
                    <a:moveTo>
                      <a:pt x="0" y="0"/>
                    </a:moveTo>
                    <a:lnTo>
                      <a:pt x="0" y="34"/>
                    </a:lnTo>
                    <a:lnTo>
                      <a:pt x="58" y="34"/>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44" name="Freeform 64"/>
              <p:cNvSpPr>
                <a:spLocks/>
              </p:cNvSpPr>
              <p:nvPr/>
            </p:nvSpPr>
            <p:spPr bwMode="auto">
              <a:xfrm>
                <a:off x="584" y="526"/>
                <a:ext cx="9" cy="33"/>
              </a:xfrm>
              <a:custGeom>
                <a:avLst/>
                <a:gdLst/>
                <a:ahLst/>
                <a:cxnLst>
                  <a:cxn ang="0">
                    <a:pos x="0" y="65"/>
                  </a:cxn>
                  <a:cxn ang="0">
                    <a:pos x="0" y="0"/>
                  </a:cxn>
                  <a:cxn ang="0">
                    <a:pos x="17" y="0"/>
                  </a:cxn>
                </a:cxnLst>
                <a:rect l="0" t="0" r="r" b="b"/>
                <a:pathLst>
                  <a:path w="17" h="65">
                    <a:moveTo>
                      <a:pt x="0" y="65"/>
                    </a:moveTo>
                    <a:lnTo>
                      <a:pt x="0" y="0"/>
                    </a:lnTo>
                    <a:lnTo>
                      <a:pt x="1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45" name="Rectangle 65"/>
              <p:cNvSpPr>
                <a:spLocks noChangeArrowheads="1"/>
              </p:cNvSpPr>
              <p:nvPr/>
            </p:nvSpPr>
            <p:spPr bwMode="auto">
              <a:xfrm>
                <a:off x="656" y="549"/>
                <a:ext cx="20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01F [4]</a:t>
                </a:r>
                <a:endParaRPr kumimoji="0" lang="en-US" sz="1800" b="0" i="0" u="none" strike="noStrike" cap="none" normalizeH="0" baseline="0" smtClean="0">
                  <a:ln>
                    <a:noFill/>
                  </a:ln>
                  <a:solidFill>
                    <a:schemeClr val="tx1"/>
                  </a:solidFill>
                  <a:effectLst/>
                  <a:latin typeface="Arial" pitchFamily="34" charset="0"/>
                </a:endParaRPr>
              </a:p>
            </p:txBody>
          </p:sp>
          <p:sp>
            <p:nvSpPr>
              <p:cNvPr id="839746" name="Freeform 66"/>
              <p:cNvSpPr>
                <a:spLocks/>
              </p:cNvSpPr>
              <p:nvPr/>
            </p:nvSpPr>
            <p:spPr bwMode="auto">
              <a:xfrm>
                <a:off x="611" y="565"/>
                <a:ext cx="16" cy="8"/>
              </a:xfrm>
              <a:custGeom>
                <a:avLst/>
                <a:gdLst/>
                <a:ahLst/>
                <a:cxnLst>
                  <a:cxn ang="0">
                    <a:pos x="0" y="16"/>
                  </a:cxn>
                  <a:cxn ang="0">
                    <a:pos x="0" y="0"/>
                  </a:cxn>
                  <a:cxn ang="0">
                    <a:pos x="32" y="0"/>
                  </a:cxn>
                </a:cxnLst>
                <a:rect l="0" t="0" r="r" b="b"/>
                <a:pathLst>
                  <a:path w="32" h="16">
                    <a:moveTo>
                      <a:pt x="0" y="16"/>
                    </a:moveTo>
                    <a:lnTo>
                      <a:pt x="0" y="0"/>
                    </a:lnTo>
                    <a:lnTo>
                      <a:pt x="3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47" name="Rectangle 67"/>
              <p:cNvSpPr>
                <a:spLocks noChangeArrowheads="1"/>
              </p:cNvSpPr>
              <p:nvPr/>
            </p:nvSpPr>
            <p:spPr bwMode="auto">
              <a:xfrm>
                <a:off x="646" y="569"/>
                <a:ext cx="495"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JH-WH250 (Fe-Mn nodule community)</a:t>
                </a:r>
                <a:endParaRPr kumimoji="0" lang="en-US" sz="1800" b="0" i="0" u="none" strike="noStrike" cap="none" normalizeH="0" baseline="0" smtClean="0">
                  <a:ln>
                    <a:noFill/>
                  </a:ln>
                  <a:solidFill>
                    <a:schemeClr val="tx1"/>
                  </a:solidFill>
                  <a:effectLst/>
                  <a:latin typeface="Arial" pitchFamily="34" charset="0"/>
                </a:endParaRPr>
              </a:p>
            </p:txBody>
          </p:sp>
          <p:sp>
            <p:nvSpPr>
              <p:cNvPr id="839748" name="Freeform 68"/>
              <p:cNvSpPr>
                <a:spLocks/>
              </p:cNvSpPr>
              <p:nvPr/>
            </p:nvSpPr>
            <p:spPr bwMode="auto">
              <a:xfrm>
                <a:off x="611" y="576"/>
                <a:ext cx="34" cy="9"/>
              </a:xfrm>
              <a:custGeom>
                <a:avLst/>
                <a:gdLst/>
                <a:ahLst/>
                <a:cxnLst>
                  <a:cxn ang="0">
                    <a:pos x="0" y="0"/>
                  </a:cxn>
                  <a:cxn ang="0">
                    <a:pos x="0" y="18"/>
                  </a:cxn>
                  <a:cxn ang="0">
                    <a:pos x="67" y="18"/>
                  </a:cxn>
                </a:cxnLst>
                <a:rect l="0" t="0" r="r" b="b"/>
                <a:pathLst>
                  <a:path w="67" h="18">
                    <a:moveTo>
                      <a:pt x="0" y="0"/>
                    </a:moveTo>
                    <a:lnTo>
                      <a:pt x="0" y="18"/>
                    </a:lnTo>
                    <a:lnTo>
                      <a:pt x="67"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49" name="Freeform 69"/>
              <p:cNvSpPr>
                <a:spLocks/>
              </p:cNvSpPr>
              <p:nvPr/>
            </p:nvSpPr>
            <p:spPr bwMode="auto">
              <a:xfrm>
                <a:off x="591" y="575"/>
                <a:ext cx="20" cy="18"/>
              </a:xfrm>
              <a:custGeom>
                <a:avLst/>
                <a:gdLst/>
                <a:ahLst/>
                <a:cxnLst>
                  <a:cxn ang="0">
                    <a:pos x="0" y="37"/>
                  </a:cxn>
                  <a:cxn ang="0">
                    <a:pos x="0" y="0"/>
                  </a:cxn>
                  <a:cxn ang="0">
                    <a:pos x="41" y="0"/>
                  </a:cxn>
                </a:cxnLst>
                <a:rect l="0" t="0" r="r" b="b"/>
                <a:pathLst>
                  <a:path w="41" h="37">
                    <a:moveTo>
                      <a:pt x="0" y="37"/>
                    </a:moveTo>
                    <a:lnTo>
                      <a:pt x="0" y="0"/>
                    </a:lnTo>
                    <a:lnTo>
                      <a:pt x="41"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50" name="Rectangle 70"/>
              <p:cNvSpPr>
                <a:spLocks noChangeArrowheads="1"/>
              </p:cNvSpPr>
              <p:nvPr/>
            </p:nvSpPr>
            <p:spPr bwMode="auto">
              <a:xfrm>
                <a:off x="680" y="589"/>
                <a:ext cx="17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04A</a:t>
                </a:r>
                <a:endParaRPr kumimoji="0" lang="en-US" sz="1800" b="0" i="0" u="none" strike="noStrike" cap="none" normalizeH="0" baseline="0" smtClean="0">
                  <a:ln>
                    <a:noFill/>
                  </a:ln>
                  <a:solidFill>
                    <a:schemeClr val="tx1"/>
                  </a:solidFill>
                  <a:effectLst/>
                  <a:latin typeface="Arial" pitchFamily="34" charset="0"/>
                </a:endParaRPr>
              </a:p>
            </p:txBody>
          </p:sp>
          <p:sp>
            <p:nvSpPr>
              <p:cNvPr id="839751" name="Freeform 71"/>
              <p:cNvSpPr>
                <a:spLocks/>
              </p:cNvSpPr>
              <p:nvPr/>
            </p:nvSpPr>
            <p:spPr bwMode="auto">
              <a:xfrm>
                <a:off x="615" y="605"/>
                <a:ext cx="37" cy="8"/>
              </a:xfrm>
              <a:custGeom>
                <a:avLst/>
                <a:gdLst/>
                <a:ahLst/>
                <a:cxnLst>
                  <a:cxn ang="0">
                    <a:pos x="0" y="16"/>
                  </a:cxn>
                  <a:cxn ang="0">
                    <a:pos x="0" y="0"/>
                  </a:cxn>
                  <a:cxn ang="0">
                    <a:pos x="75" y="0"/>
                  </a:cxn>
                </a:cxnLst>
                <a:rect l="0" t="0" r="r" b="b"/>
                <a:pathLst>
                  <a:path w="75" h="16">
                    <a:moveTo>
                      <a:pt x="0" y="16"/>
                    </a:moveTo>
                    <a:lnTo>
                      <a:pt x="0" y="0"/>
                    </a:lnTo>
                    <a:lnTo>
                      <a:pt x="7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52" name="Rectangle 72"/>
              <p:cNvSpPr>
                <a:spLocks noChangeArrowheads="1"/>
              </p:cNvSpPr>
              <p:nvPr/>
            </p:nvSpPr>
            <p:spPr bwMode="auto">
              <a:xfrm>
                <a:off x="658" y="609"/>
                <a:ext cx="52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PYR10d2 (pyrine degrading community)</a:t>
                </a:r>
                <a:endParaRPr kumimoji="0" lang="en-US" sz="1800" b="0" i="0" u="none" strike="noStrike" cap="none" normalizeH="0" baseline="0" smtClean="0">
                  <a:ln>
                    <a:noFill/>
                  </a:ln>
                  <a:solidFill>
                    <a:schemeClr val="tx1"/>
                  </a:solidFill>
                  <a:effectLst/>
                  <a:latin typeface="Arial" pitchFamily="34" charset="0"/>
                </a:endParaRPr>
              </a:p>
            </p:txBody>
          </p:sp>
          <p:sp>
            <p:nvSpPr>
              <p:cNvPr id="839753" name="Freeform 73"/>
              <p:cNvSpPr>
                <a:spLocks/>
              </p:cNvSpPr>
              <p:nvPr/>
            </p:nvSpPr>
            <p:spPr bwMode="auto">
              <a:xfrm>
                <a:off x="615" y="616"/>
                <a:ext cx="42" cy="9"/>
              </a:xfrm>
              <a:custGeom>
                <a:avLst/>
                <a:gdLst/>
                <a:ahLst/>
                <a:cxnLst>
                  <a:cxn ang="0">
                    <a:pos x="0" y="0"/>
                  </a:cxn>
                  <a:cxn ang="0">
                    <a:pos x="0" y="17"/>
                  </a:cxn>
                  <a:cxn ang="0">
                    <a:pos x="84" y="17"/>
                  </a:cxn>
                </a:cxnLst>
                <a:rect l="0" t="0" r="r" b="b"/>
                <a:pathLst>
                  <a:path w="84" h="17">
                    <a:moveTo>
                      <a:pt x="0" y="0"/>
                    </a:moveTo>
                    <a:lnTo>
                      <a:pt x="0" y="17"/>
                    </a:lnTo>
                    <a:lnTo>
                      <a:pt x="84"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54" name="Freeform 74"/>
              <p:cNvSpPr>
                <a:spLocks/>
              </p:cNvSpPr>
              <p:nvPr/>
            </p:nvSpPr>
            <p:spPr bwMode="auto">
              <a:xfrm>
                <a:off x="591" y="596"/>
                <a:ext cx="24" cy="18"/>
              </a:xfrm>
              <a:custGeom>
                <a:avLst/>
                <a:gdLst/>
                <a:ahLst/>
                <a:cxnLst>
                  <a:cxn ang="0">
                    <a:pos x="0" y="0"/>
                  </a:cxn>
                  <a:cxn ang="0">
                    <a:pos x="0" y="37"/>
                  </a:cxn>
                  <a:cxn ang="0">
                    <a:pos x="47" y="37"/>
                  </a:cxn>
                </a:cxnLst>
                <a:rect l="0" t="0" r="r" b="b"/>
                <a:pathLst>
                  <a:path w="47" h="37">
                    <a:moveTo>
                      <a:pt x="0" y="0"/>
                    </a:moveTo>
                    <a:lnTo>
                      <a:pt x="0" y="37"/>
                    </a:lnTo>
                    <a:lnTo>
                      <a:pt x="47" y="3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55" name="Freeform 75"/>
              <p:cNvSpPr>
                <a:spLocks/>
              </p:cNvSpPr>
              <p:nvPr/>
            </p:nvSpPr>
            <p:spPr bwMode="auto">
              <a:xfrm>
                <a:off x="584" y="562"/>
                <a:ext cx="7" cy="32"/>
              </a:xfrm>
              <a:custGeom>
                <a:avLst/>
                <a:gdLst/>
                <a:ahLst/>
                <a:cxnLst>
                  <a:cxn ang="0">
                    <a:pos x="0" y="0"/>
                  </a:cxn>
                  <a:cxn ang="0">
                    <a:pos x="0" y="65"/>
                  </a:cxn>
                  <a:cxn ang="0">
                    <a:pos x="13" y="65"/>
                  </a:cxn>
                </a:cxnLst>
                <a:rect l="0" t="0" r="r" b="b"/>
                <a:pathLst>
                  <a:path w="13" h="65">
                    <a:moveTo>
                      <a:pt x="0" y="0"/>
                    </a:moveTo>
                    <a:lnTo>
                      <a:pt x="0" y="65"/>
                    </a:lnTo>
                    <a:lnTo>
                      <a:pt x="13" y="65"/>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56" name="Freeform 76"/>
              <p:cNvSpPr>
                <a:spLocks/>
              </p:cNvSpPr>
              <p:nvPr/>
            </p:nvSpPr>
            <p:spPr bwMode="auto">
              <a:xfrm>
                <a:off x="576" y="560"/>
                <a:ext cx="8" cy="41"/>
              </a:xfrm>
              <a:custGeom>
                <a:avLst/>
                <a:gdLst/>
                <a:ahLst/>
                <a:cxnLst>
                  <a:cxn ang="0">
                    <a:pos x="0" y="81"/>
                  </a:cxn>
                  <a:cxn ang="0">
                    <a:pos x="0" y="0"/>
                  </a:cxn>
                  <a:cxn ang="0">
                    <a:pos x="18" y="0"/>
                  </a:cxn>
                </a:cxnLst>
                <a:rect l="0" t="0" r="r" b="b"/>
                <a:pathLst>
                  <a:path w="18" h="81">
                    <a:moveTo>
                      <a:pt x="0" y="81"/>
                    </a:moveTo>
                    <a:lnTo>
                      <a:pt x="0" y="0"/>
                    </a:lnTo>
                    <a:lnTo>
                      <a:pt x="1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57" name="Rectangle 77"/>
              <p:cNvSpPr>
                <a:spLocks noChangeArrowheads="1"/>
              </p:cNvSpPr>
              <p:nvPr/>
            </p:nvSpPr>
            <p:spPr bwMode="auto">
              <a:xfrm>
                <a:off x="613" y="629"/>
                <a:ext cx="44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Sterolibacterium denitrificans Chol-1S</a:t>
                </a:r>
                <a:endParaRPr kumimoji="0" lang="en-US" sz="1800" b="0" i="0" u="none" strike="noStrike" cap="none" normalizeH="0" baseline="0" smtClean="0">
                  <a:ln>
                    <a:noFill/>
                  </a:ln>
                  <a:solidFill>
                    <a:schemeClr val="tx1"/>
                  </a:solidFill>
                  <a:effectLst/>
                  <a:latin typeface="Arial" pitchFamily="34" charset="0"/>
                </a:endParaRPr>
              </a:p>
            </p:txBody>
          </p:sp>
          <p:sp>
            <p:nvSpPr>
              <p:cNvPr id="839758" name="Freeform 78"/>
              <p:cNvSpPr>
                <a:spLocks/>
              </p:cNvSpPr>
              <p:nvPr/>
            </p:nvSpPr>
            <p:spPr bwMode="auto">
              <a:xfrm>
                <a:off x="576" y="604"/>
                <a:ext cx="35" cy="41"/>
              </a:xfrm>
              <a:custGeom>
                <a:avLst/>
                <a:gdLst/>
                <a:ahLst/>
                <a:cxnLst>
                  <a:cxn ang="0">
                    <a:pos x="0" y="0"/>
                  </a:cxn>
                  <a:cxn ang="0">
                    <a:pos x="0" y="81"/>
                  </a:cxn>
                  <a:cxn ang="0">
                    <a:pos x="72" y="81"/>
                  </a:cxn>
                </a:cxnLst>
                <a:rect l="0" t="0" r="r" b="b"/>
                <a:pathLst>
                  <a:path w="72" h="81">
                    <a:moveTo>
                      <a:pt x="0" y="0"/>
                    </a:moveTo>
                    <a:lnTo>
                      <a:pt x="0" y="81"/>
                    </a:lnTo>
                    <a:lnTo>
                      <a:pt x="72" y="81"/>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59" name="Freeform 79"/>
              <p:cNvSpPr>
                <a:spLocks/>
              </p:cNvSpPr>
              <p:nvPr/>
            </p:nvSpPr>
            <p:spPr bwMode="auto">
              <a:xfrm>
                <a:off x="574" y="602"/>
                <a:ext cx="2" cy="30"/>
              </a:xfrm>
              <a:custGeom>
                <a:avLst/>
                <a:gdLst/>
                <a:ahLst/>
                <a:cxnLst>
                  <a:cxn ang="0">
                    <a:pos x="0" y="59"/>
                  </a:cxn>
                  <a:cxn ang="0">
                    <a:pos x="0" y="0"/>
                  </a:cxn>
                  <a:cxn ang="0">
                    <a:pos x="3" y="0"/>
                  </a:cxn>
                </a:cxnLst>
                <a:rect l="0" t="0" r="r" b="b"/>
                <a:pathLst>
                  <a:path w="3" h="59">
                    <a:moveTo>
                      <a:pt x="0" y="59"/>
                    </a:moveTo>
                    <a:lnTo>
                      <a:pt x="0" y="0"/>
                    </a:lnTo>
                    <a:lnTo>
                      <a:pt x="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60" name="Rectangle 80"/>
              <p:cNvSpPr>
                <a:spLocks noChangeArrowheads="1"/>
              </p:cNvSpPr>
              <p:nvPr/>
            </p:nvSpPr>
            <p:spPr bwMode="auto">
              <a:xfrm>
                <a:off x="625" y="649"/>
                <a:ext cx="13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07C</a:t>
                </a:r>
                <a:endParaRPr kumimoji="0" lang="en-US" sz="1800" b="0" i="0" u="none" strike="noStrike" cap="none" normalizeH="0" baseline="0" smtClean="0">
                  <a:ln>
                    <a:noFill/>
                  </a:ln>
                  <a:solidFill>
                    <a:schemeClr val="tx1"/>
                  </a:solidFill>
                  <a:effectLst/>
                  <a:latin typeface="Arial" pitchFamily="34" charset="0"/>
                </a:endParaRPr>
              </a:p>
            </p:txBody>
          </p:sp>
          <p:sp>
            <p:nvSpPr>
              <p:cNvPr id="839761" name="Freeform 81"/>
              <p:cNvSpPr>
                <a:spLocks/>
              </p:cNvSpPr>
              <p:nvPr/>
            </p:nvSpPr>
            <p:spPr bwMode="auto">
              <a:xfrm>
                <a:off x="574" y="635"/>
                <a:ext cx="23" cy="29"/>
              </a:xfrm>
              <a:custGeom>
                <a:avLst/>
                <a:gdLst/>
                <a:ahLst/>
                <a:cxnLst>
                  <a:cxn ang="0">
                    <a:pos x="0" y="0"/>
                  </a:cxn>
                  <a:cxn ang="0">
                    <a:pos x="0" y="59"/>
                  </a:cxn>
                  <a:cxn ang="0">
                    <a:pos x="46" y="59"/>
                  </a:cxn>
                </a:cxnLst>
                <a:rect l="0" t="0" r="r" b="b"/>
                <a:pathLst>
                  <a:path w="46" h="59">
                    <a:moveTo>
                      <a:pt x="0" y="0"/>
                    </a:moveTo>
                    <a:lnTo>
                      <a:pt x="0" y="59"/>
                    </a:lnTo>
                    <a:lnTo>
                      <a:pt x="46" y="59"/>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62" name="Freeform 82"/>
              <p:cNvSpPr>
                <a:spLocks/>
              </p:cNvSpPr>
              <p:nvPr/>
            </p:nvSpPr>
            <p:spPr bwMode="auto">
              <a:xfrm>
                <a:off x="559" y="633"/>
                <a:ext cx="15" cy="29"/>
              </a:xfrm>
              <a:custGeom>
                <a:avLst/>
                <a:gdLst/>
                <a:ahLst/>
                <a:cxnLst>
                  <a:cxn ang="0">
                    <a:pos x="0" y="57"/>
                  </a:cxn>
                  <a:cxn ang="0">
                    <a:pos x="0" y="0"/>
                  </a:cxn>
                  <a:cxn ang="0">
                    <a:pos x="30" y="0"/>
                  </a:cxn>
                </a:cxnLst>
                <a:rect l="0" t="0" r="r" b="b"/>
                <a:pathLst>
                  <a:path w="30" h="57">
                    <a:moveTo>
                      <a:pt x="0" y="57"/>
                    </a:moveTo>
                    <a:lnTo>
                      <a:pt x="0" y="0"/>
                    </a:lnTo>
                    <a:lnTo>
                      <a:pt x="3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63" name="Rectangle 83"/>
              <p:cNvSpPr>
                <a:spLocks noChangeArrowheads="1"/>
              </p:cNvSpPr>
              <p:nvPr/>
            </p:nvSpPr>
            <p:spPr bwMode="auto">
              <a:xfrm>
                <a:off x="637" y="669"/>
                <a:ext cx="13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05B</a:t>
                </a:r>
                <a:endParaRPr kumimoji="0" lang="en-US" sz="1800" b="0" i="0" u="none" strike="noStrike" cap="none" normalizeH="0" baseline="0" smtClean="0">
                  <a:ln>
                    <a:noFill/>
                  </a:ln>
                  <a:solidFill>
                    <a:schemeClr val="tx1"/>
                  </a:solidFill>
                  <a:effectLst/>
                  <a:latin typeface="Arial" pitchFamily="34" charset="0"/>
                </a:endParaRPr>
              </a:p>
            </p:txBody>
          </p:sp>
          <p:sp>
            <p:nvSpPr>
              <p:cNvPr id="839764" name="Freeform 84"/>
              <p:cNvSpPr>
                <a:spLocks/>
              </p:cNvSpPr>
              <p:nvPr/>
            </p:nvSpPr>
            <p:spPr bwMode="auto">
              <a:xfrm>
                <a:off x="569" y="684"/>
                <a:ext cx="40" cy="8"/>
              </a:xfrm>
              <a:custGeom>
                <a:avLst/>
                <a:gdLst/>
                <a:ahLst/>
                <a:cxnLst>
                  <a:cxn ang="0">
                    <a:pos x="0" y="15"/>
                  </a:cxn>
                  <a:cxn ang="0">
                    <a:pos x="0" y="0"/>
                  </a:cxn>
                  <a:cxn ang="0">
                    <a:pos x="79" y="0"/>
                  </a:cxn>
                </a:cxnLst>
                <a:rect l="0" t="0" r="r" b="b"/>
                <a:pathLst>
                  <a:path w="79" h="15">
                    <a:moveTo>
                      <a:pt x="0" y="15"/>
                    </a:moveTo>
                    <a:lnTo>
                      <a:pt x="0" y="0"/>
                    </a:lnTo>
                    <a:lnTo>
                      <a:pt x="79"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65" name="Rectangle 85"/>
              <p:cNvSpPr>
                <a:spLocks noChangeArrowheads="1"/>
              </p:cNvSpPr>
              <p:nvPr/>
            </p:nvSpPr>
            <p:spPr bwMode="auto">
              <a:xfrm>
                <a:off x="603" y="688"/>
                <a:ext cx="26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Azonexus fungiphilus</a:t>
                </a:r>
                <a:endParaRPr kumimoji="0" lang="en-US" sz="1800" b="0" i="0" u="none" strike="noStrike" cap="none" normalizeH="0" baseline="0" smtClean="0">
                  <a:ln>
                    <a:noFill/>
                  </a:ln>
                  <a:solidFill>
                    <a:schemeClr val="tx1"/>
                  </a:solidFill>
                  <a:effectLst/>
                  <a:latin typeface="Arial" pitchFamily="34" charset="0"/>
                </a:endParaRPr>
              </a:p>
            </p:txBody>
          </p:sp>
          <p:sp>
            <p:nvSpPr>
              <p:cNvPr id="839766" name="Freeform 86"/>
              <p:cNvSpPr>
                <a:spLocks/>
              </p:cNvSpPr>
              <p:nvPr/>
            </p:nvSpPr>
            <p:spPr bwMode="auto">
              <a:xfrm>
                <a:off x="569" y="695"/>
                <a:ext cx="33" cy="9"/>
              </a:xfrm>
              <a:custGeom>
                <a:avLst/>
                <a:gdLst/>
                <a:ahLst/>
                <a:cxnLst>
                  <a:cxn ang="0">
                    <a:pos x="0" y="0"/>
                  </a:cxn>
                  <a:cxn ang="0">
                    <a:pos x="0" y="17"/>
                  </a:cxn>
                  <a:cxn ang="0">
                    <a:pos x="65" y="17"/>
                  </a:cxn>
                </a:cxnLst>
                <a:rect l="0" t="0" r="r" b="b"/>
                <a:pathLst>
                  <a:path w="65" h="17">
                    <a:moveTo>
                      <a:pt x="0" y="0"/>
                    </a:moveTo>
                    <a:lnTo>
                      <a:pt x="0" y="17"/>
                    </a:lnTo>
                    <a:lnTo>
                      <a:pt x="65"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67" name="Freeform 87"/>
              <p:cNvSpPr>
                <a:spLocks/>
              </p:cNvSpPr>
              <p:nvPr/>
            </p:nvSpPr>
            <p:spPr bwMode="auto">
              <a:xfrm>
                <a:off x="559" y="665"/>
                <a:ext cx="10" cy="29"/>
              </a:xfrm>
              <a:custGeom>
                <a:avLst/>
                <a:gdLst/>
                <a:ahLst/>
                <a:cxnLst>
                  <a:cxn ang="0">
                    <a:pos x="0" y="0"/>
                  </a:cxn>
                  <a:cxn ang="0">
                    <a:pos x="0" y="58"/>
                  </a:cxn>
                  <a:cxn ang="0">
                    <a:pos x="21" y="58"/>
                  </a:cxn>
                </a:cxnLst>
                <a:rect l="0" t="0" r="r" b="b"/>
                <a:pathLst>
                  <a:path w="21" h="58">
                    <a:moveTo>
                      <a:pt x="0" y="0"/>
                    </a:moveTo>
                    <a:lnTo>
                      <a:pt x="0" y="58"/>
                    </a:lnTo>
                    <a:lnTo>
                      <a:pt x="21" y="5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68" name="Freeform 88"/>
              <p:cNvSpPr>
                <a:spLocks/>
              </p:cNvSpPr>
              <p:nvPr/>
            </p:nvSpPr>
            <p:spPr bwMode="auto">
              <a:xfrm>
                <a:off x="557" y="664"/>
                <a:ext cx="2" cy="58"/>
              </a:xfrm>
              <a:custGeom>
                <a:avLst/>
                <a:gdLst/>
                <a:ahLst/>
                <a:cxnLst>
                  <a:cxn ang="0">
                    <a:pos x="0" y="116"/>
                  </a:cxn>
                  <a:cxn ang="0">
                    <a:pos x="0" y="0"/>
                  </a:cxn>
                  <a:cxn ang="0">
                    <a:pos x="5" y="0"/>
                  </a:cxn>
                </a:cxnLst>
                <a:rect l="0" t="0" r="r" b="b"/>
                <a:pathLst>
                  <a:path w="5" h="116">
                    <a:moveTo>
                      <a:pt x="0" y="116"/>
                    </a:moveTo>
                    <a:lnTo>
                      <a:pt x="0" y="0"/>
                    </a:lnTo>
                    <a:lnTo>
                      <a:pt x="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69" name="Rectangle 89"/>
              <p:cNvSpPr>
                <a:spLocks noChangeArrowheads="1"/>
              </p:cNvSpPr>
              <p:nvPr/>
            </p:nvSpPr>
            <p:spPr bwMode="auto">
              <a:xfrm>
                <a:off x="640" y="708"/>
                <a:ext cx="13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03G</a:t>
                </a:r>
                <a:endParaRPr kumimoji="0" lang="en-US" sz="1800" b="0" i="0" u="none" strike="noStrike" cap="none" normalizeH="0" baseline="0" smtClean="0">
                  <a:ln>
                    <a:noFill/>
                  </a:ln>
                  <a:solidFill>
                    <a:schemeClr val="tx1"/>
                  </a:solidFill>
                  <a:effectLst/>
                  <a:latin typeface="Arial" pitchFamily="34" charset="0"/>
                </a:endParaRPr>
              </a:p>
            </p:txBody>
          </p:sp>
          <p:sp>
            <p:nvSpPr>
              <p:cNvPr id="839770" name="Freeform 90"/>
              <p:cNvSpPr>
                <a:spLocks/>
              </p:cNvSpPr>
              <p:nvPr/>
            </p:nvSpPr>
            <p:spPr bwMode="auto">
              <a:xfrm>
                <a:off x="567" y="724"/>
                <a:ext cx="44" cy="8"/>
              </a:xfrm>
              <a:custGeom>
                <a:avLst/>
                <a:gdLst/>
                <a:ahLst/>
                <a:cxnLst>
                  <a:cxn ang="0">
                    <a:pos x="0" y="16"/>
                  </a:cxn>
                  <a:cxn ang="0">
                    <a:pos x="0" y="0"/>
                  </a:cxn>
                  <a:cxn ang="0">
                    <a:pos x="89" y="0"/>
                  </a:cxn>
                </a:cxnLst>
                <a:rect l="0" t="0" r="r" b="b"/>
                <a:pathLst>
                  <a:path w="89" h="16">
                    <a:moveTo>
                      <a:pt x="0" y="16"/>
                    </a:moveTo>
                    <a:lnTo>
                      <a:pt x="0" y="0"/>
                    </a:lnTo>
                    <a:lnTo>
                      <a:pt x="89"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71" name="Rectangle 91"/>
              <p:cNvSpPr>
                <a:spLocks noChangeArrowheads="1"/>
              </p:cNvSpPr>
              <p:nvPr/>
            </p:nvSpPr>
            <p:spPr bwMode="auto">
              <a:xfrm>
                <a:off x="646" y="728"/>
                <a:ext cx="35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Garrityella koreensis 5YN10-9</a:t>
                </a:r>
                <a:endParaRPr kumimoji="0" lang="en-US" sz="1800" b="0" i="0" u="none" strike="noStrike" cap="none" normalizeH="0" baseline="0" smtClean="0">
                  <a:ln>
                    <a:noFill/>
                  </a:ln>
                  <a:solidFill>
                    <a:schemeClr val="tx1"/>
                  </a:solidFill>
                  <a:effectLst/>
                  <a:latin typeface="Arial" pitchFamily="34" charset="0"/>
                </a:endParaRPr>
              </a:p>
            </p:txBody>
          </p:sp>
          <p:sp>
            <p:nvSpPr>
              <p:cNvPr id="839772" name="Freeform 92"/>
              <p:cNvSpPr>
                <a:spLocks/>
              </p:cNvSpPr>
              <p:nvPr/>
            </p:nvSpPr>
            <p:spPr bwMode="auto">
              <a:xfrm>
                <a:off x="567" y="735"/>
                <a:ext cx="78" cy="9"/>
              </a:xfrm>
              <a:custGeom>
                <a:avLst/>
                <a:gdLst/>
                <a:ahLst/>
                <a:cxnLst>
                  <a:cxn ang="0">
                    <a:pos x="0" y="0"/>
                  </a:cxn>
                  <a:cxn ang="0">
                    <a:pos x="0" y="18"/>
                  </a:cxn>
                  <a:cxn ang="0">
                    <a:pos x="156" y="18"/>
                  </a:cxn>
                </a:cxnLst>
                <a:rect l="0" t="0" r="r" b="b"/>
                <a:pathLst>
                  <a:path w="156" h="18">
                    <a:moveTo>
                      <a:pt x="0" y="0"/>
                    </a:moveTo>
                    <a:lnTo>
                      <a:pt x="0" y="18"/>
                    </a:lnTo>
                    <a:lnTo>
                      <a:pt x="156"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73" name="Freeform 93"/>
              <p:cNvSpPr>
                <a:spLocks/>
              </p:cNvSpPr>
              <p:nvPr/>
            </p:nvSpPr>
            <p:spPr bwMode="auto">
              <a:xfrm>
                <a:off x="566" y="734"/>
                <a:ext cx="1" cy="13"/>
              </a:xfrm>
              <a:custGeom>
                <a:avLst/>
                <a:gdLst/>
                <a:ahLst/>
                <a:cxnLst>
                  <a:cxn ang="0">
                    <a:pos x="0" y="27"/>
                  </a:cxn>
                  <a:cxn ang="0">
                    <a:pos x="0" y="0"/>
                  </a:cxn>
                  <a:cxn ang="0">
                    <a:pos x="2" y="0"/>
                  </a:cxn>
                </a:cxnLst>
                <a:rect l="0" t="0" r="r" b="b"/>
                <a:pathLst>
                  <a:path w="2" h="27">
                    <a:moveTo>
                      <a:pt x="0" y="27"/>
                    </a:moveTo>
                    <a:lnTo>
                      <a:pt x="0" y="0"/>
                    </a:lnTo>
                    <a:lnTo>
                      <a:pt x="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74" name="Rectangle 94"/>
              <p:cNvSpPr>
                <a:spLocks noChangeArrowheads="1"/>
              </p:cNvSpPr>
              <p:nvPr/>
            </p:nvSpPr>
            <p:spPr bwMode="auto">
              <a:xfrm>
                <a:off x="639" y="748"/>
                <a:ext cx="13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05H</a:t>
                </a:r>
                <a:endParaRPr kumimoji="0" lang="en-US" sz="1800" b="0" i="0" u="none" strike="noStrike" cap="none" normalizeH="0" baseline="0" smtClean="0">
                  <a:ln>
                    <a:noFill/>
                  </a:ln>
                  <a:solidFill>
                    <a:schemeClr val="tx1"/>
                  </a:solidFill>
                  <a:effectLst/>
                  <a:latin typeface="Arial" pitchFamily="34" charset="0"/>
                </a:endParaRPr>
              </a:p>
            </p:txBody>
          </p:sp>
          <p:sp>
            <p:nvSpPr>
              <p:cNvPr id="839775" name="Freeform 95"/>
              <p:cNvSpPr>
                <a:spLocks/>
              </p:cNvSpPr>
              <p:nvPr/>
            </p:nvSpPr>
            <p:spPr bwMode="auto">
              <a:xfrm>
                <a:off x="566" y="750"/>
                <a:ext cx="45" cy="14"/>
              </a:xfrm>
              <a:custGeom>
                <a:avLst/>
                <a:gdLst/>
                <a:ahLst/>
                <a:cxnLst>
                  <a:cxn ang="0">
                    <a:pos x="0" y="0"/>
                  </a:cxn>
                  <a:cxn ang="0">
                    <a:pos x="0" y="27"/>
                  </a:cxn>
                  <a:cxn ang="0">
                    <a:pos x="89" y="27"/>
                  </a:cxn>
                </a:cxnLst>
                <a:rect l="0" t="0" r="r" b="b"/>
                <a:pathLst>
                  <a:path w="89" h="27">
                    <a:moveTo>
                      <a:pt x="0" y="0"/>
                    </a:moveTo>
                    <a:lnTo>
                      <a:pt x="0" y="27"/>
                    </a:lnTo>
                    <a:lnTo>
                      <a:pt x="89" y="2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76" name="Freeform 96"/>
              <p:cNvSpPr>
                <a:spLocks/>
              </p:cNvSpPr>
              <p:nvPr/>
            </p:nvSpPr>
            <p:spPr bwMode="auto">
              <a:xfrm>
                <a:off x="559" y="749"/>
                <a:ext cx="7" cy="31"/>
              </a:xfrm>
              <a:custGeom>
                <a:avLst/>
                <a:gdLst/>
                <a:ahLst/>
                <a:cxnLst>
                  <a:cxn ang="0">
                    <a:pos x="0" y="64"/>
                  </a:cxn>
                  <a:cxn ang="0">
                    <a:pos x="0" y="0"/>
                  </a:cxn>
                  <a:cxn ang="0">
                    <a:pos x="14" y="0"/>
                  </a:cxn>
                </a:cxnLst>
                <a:rect l="0" t="0" r="r" b="b"/>
                <a:pathLst>
                  <a:path w="14" h="64">
                    <a:moveTo>
                      <a:pt x="0" y="64"/>
                    </a:moveTo>
                    <a:lnTo>
                      <a:pt x="0" y="0"/>
                    </a:lnTo>
                    <a:lnTo>
                      <a:pt x="1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77" name="Rectangle 97"/>
              <p:cNvSpPr>
                <a:spLocks noChangeArrowheads="1"/>
              </p:cNvSpPr>
              <p:nvPr/>
            </p:nvSpPr>
            <p:spPr bwMode="auto">
              <a:xfrm>
                <a:off x="640" y="768"/>
                <a:ext cx="17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09D [2]</a:t>
                </a:r>
                <a:endParaRPr kumimoji="0" lang="en-US" sz="1800" b="0" i="0" u="none" strike="noStrike" cap="none" normalizeH="0" baseline="0" smtClean="0">
                  <a:ln>
                    <a:noFill/>
                  </a:ln>
                  <a:solidFill>
                    <a:schemeClr val="tx1"/>
                  </a:solidFill>
                  <a:effectLst/>
                  <a:latin typeface="Arial" pitchFamily="34" charset="0"/>
                </a:endParaRPr>
              </a:p>
            </p:txBody>
          </p:sp>
          <p:sp>
            <p:nvSpPr>
              <p:cNvPr id="839778" name="Freeform 98"/>
              <p:cNvSpPr>
                <a:spLocks/>
              </p:cNvSpPr>
              <p:nvPr/>
            </p:nvSpPr>
            <p:spPr bwMode="auto">
              <a:xfrm>
                <a:off x="587" y="784"/>
                <a:ext cx="25" cy="8"/>
              </a:xfrm>
              <a:custGeom>
                <a:avLst/>
                <a:gdLst/>
                <a:ahLst/>
                <a:cxnLst>
                  <a:cxn ang="0">
                    <a:pos x="0" y="16"/>
                  </a:cxn>
                  <a:cxn ang="0">
                    <a:pos x="0" y="0"/>
                  </a:cxn>
                  <a:cxn ang="0">
                    <a:pos x="50" y="0"/>
                  </a:cxn>
                </a:cxnLst>
                <a:rect l="0" t="0" r="r" b="b"/>
                <a:pathLst>
                  <a:path w="50" h="16">
                    <a:moveTo>
                      <a:pt x="0" y="16"/>
                    </a:moveTo>
                    <a:lnTo>
                      <a:pt x="0" y="0"/>
                    </a:lnTo>
                    <a:lnTo>
                      <a:pt x="5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79" name="Rectangle 99"/>
              <p:cNvSpPr>
                <a:spLocks noChangeArrowheads="1"/>
              </p:cNvSpPr>
              <p:nvPr/>
            </p:nvSpPr>
            <p:spPr bwMode="auto">
              <a:xfrm>
                <a:off x="634" y="788"/>
                <a:ext cx="78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SJA-109 (anaerobic trichlorobenzene-transforming consortium)</a:t>
                </a:r>
                <a:endParaRPr kumimoji="0" lang="en-US" sz="1800" b="0" i="0" u="none" strike="noStrike" cap="none" normalizeH="0" baseline="0" smtClean="0">
                  <a:ln>
                    <a:noFill/>
                  </a:ln>
                  <a:solidFill>
                    <a:schemeClr val="tx1"/>
                  </a:solidFill>
                  <a:effectLst/>
                  <a:latin typeface="Arial" pitchFamily="34" charset="0"/>
                </a:endParaRPr>
              </a:p>
            </p:txBody>
          </p:sp>
          <p:sp>
            <p:nvSpPr>
              <p:cNvPr id="839780" name="Freeform 100"/>
              <p:cNvSpPr>
                <a:spLocks/>
              </p:cNvSpPr>
              <p:nvPr/>
            </p:nvSpPr>
            <p:spPr bwMode="auto">
              <a:xfrm>
                <a:off x="587" y="795"/>
                <a:ext cx="46" cy="8"/>
              </a:xfrm>
              <a:custGeom>
                <a:avLst/>
                <a:gdLst/>
                <a:ahLst/>
                <a:cxnLst>
                  <a:cxn ang="0">
                    <a:pos x="0" y="0"/>
                  </a:cxn>
                  <a:cxn ang="0">
                    <a:pos x="0" y="18"/>
                  </a:cxn>
                  <a:cxn ang="0">
                    <a:pos x="92" y="18"/>
                  </a:cxn>
                </a:cxnLst>
                <a:rect l="0" t="0" r="r" b="b"/>
                <a:pathLst>
                  <a:path w="92" h="18">
                    <a:moveTo>
                      <a:pt x="0" y="0"/>
                    </a:moveTo>
                    <a:lnTo>
                      <a:pt x="0" y="18"/>
                    </a:lnTo>
                    <a:lnTo>
                      <a:pt x="92"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81" name="Freeform 101"/>
              <p:cNvSpPr>
                <a:spLocks/>
              </p:cNvSpPr>
              <p:nvPr/>
            </p:nvSpPr>
            <p:spPr bwMode="auto">
              <a:xfrm>
                <a:off x="569" y="793"/>
                <a:ext cx="18" cy="21"/>
              </a:xfrm>
              <a:custGeom>
                <a:avLst/>
                <a:gdLst/>
                <a:ahLst/>
                <a:cxnLst>
                  <a:cxn ang="0">
                    <a:pos x="0" y="42"/>
                  </a:cxn>
                  <a:cxn ang="0">
                    <a:pos x="0" y="0"/>
                  </a:cxn>
                  <a:cxn ang="0">
                    <a:pos x="35" y="0"/>
                  </a:cxn>
                </a:cxnLst>
                <a:rect l="0" t="0" r="r" b="b"/>
                <a:pathLst>
                  <a:path w="35" h="42">
                    <a:moveTo>
                      <a:pt x="0" y="42"/>
                    </a:moveTo>
                    <a:lnTo>
                      <a:pt x="0" y="0"/>
                    </a:lnTo>
                    <a:lnTo>
                      <a:pt x="3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82" name="Rectangle 102"/>
              <p:cNvSpPr>
                <a:spLocks noChangeArrowheads="1"/>
              </p:cNvSpPr>
              <p:nvPr/>
            </p:nvSpPr>
            <p:spPr bwMode="auto">
              <a:xfrm>
                <a:off x="600" y="808"/>
                <a:ext cx="24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Rhodocyclus tenuis</a:t>
                </a:r>
                <a:endParaRPr kumimoji="0" lang="en-US" sz="1800" b="0" i="0" u="none" strike="noStrike" cap="none" normalizeH="0" baseline="0" smtClean="0">
                  <a:ln>
                    <a:noFill/>
                  </a:ln>
                  <a:solidFill>
                    <a:schemeClr val="tx1"/>
                  </a:solidFill>
                  <a:effectLst/>
                  <a:latin typeface="Arial" pitchFamily="34" charset="0"/>
                </a:endParaRPr>
              </a:p>
            </p:txBody>
          </p:sp>
          <p:sp>
            <p:nvSpPr>
              <p:cNvPr id="839783" name="Freeform 103"/>
              <p:cNvSpPr>
                <a:spLocks/>
              </p:cNvSpPr>
              <p:nvPr/>
            </p:nvSpPr>
            <p:spPr bwMode="auto">
              <a:xfrm>
                <a:off x="577" y="823"/>
                <a:ext cx="22" cy="14"/>
              </a:xfrm>
              <a:custGeom>
                <a:avLst/>
                <a:gdLst/>
                <a:ahLst/>
                <a:cxnLst>
                  <a:cxn ang="0">
                    <a:pos x="0" y="27"/>
                  </a:cxn>
                  <a:cxn ang="0">
                    <a:pos x="0" y="0"/>
                  </a:cxn>
                  <a:cxn ang="0">
                    <a:pos x="42" y="0"/>
                  </a:cxn>
                </a:cxnLst>
                <a:rect l="0" t="0" r="r" b="b"/>
                <a:pathLst>
                  <a:path w="42" h="27">
                    <a:moveTo>
                      <a:pt x="0" y="27"/>
                    </a:moveTo>
                    <a:lnTo>
                      <a:pt x="0" y="0"/>
                    </a:lnTo>
                    <a:lnTo>
                      <a:pt x="4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84" name="Rectangle 104"/>
              <p:cNvSpPr>
                <a:spLocks noChangeArrowheads="1"/>
              </p:cNvSpPr>
              <p:nvPr/>
            </p:nvSpPr>
            <p:spPr bwMode="auto">
              <a:xfrm>
                <a:off x="630" y="828"/>
                <a:ext cx="17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03D [7]</a:t>
                </a:r>
                <a:endParaRPr kumimoji="0" lang="en-US" sz="1800" b="0" i="0" u="none" strike="noStrike" cap="none" normalizeH="0" baseline="0" smtClean="0">
                  <a:ln>
                    <a:noFill/>
                  </a:ln>
                  <a:solidFill>
                    <a:schemeClr val="tx1"/>
                  </a:solidFill>
                  <a:effectLst/>
                  <a:latin typeface="Arial" pitchFamily="34" charset="0"/>
                </a:endParaRPr>
              </a:p>
            </p:txBody>
          </p:sp>
          <p:sp>
            <p:nvSpPr>
              <p:cNvPr id="839785" name="Freeform 105"/>
              <p:cNvSpPr>
                <a:spLocks/>
              </p:cNvSpPr>
              <p:nvPr/>
            </p:nvSpPr>
            <p:spPr bwMode="auto">
              <a:xfrm>
                <a:off x="595" y="843"/>
                <a:ext cx="6" cy="8"/>
              </a:xfrm>
              <a:custGeom>
                <a:avLst/>
                <a:gdLst/>
                <a:ahLst/>
                <a:cxnLst>
                  <a:cxn ang="0">
                    <a:pos x="0" y="16"/>
                  </a:cxn>
                  <a:cxn ang="0">
                    <a:pos x="0" y="0"/>
                  </a:cxn>
                  <a:cxn ang="0">
                    <a:pos x="12" y="0"/>
                  </a:cxn>
                </a:cxnLst>
                <a:rect l="0" t="0" r="r" b="b"/>
                <a:pathLst>
                  <a:path w="12" h="16">
                    <a:moveTo>
                      <a:pt x="0" y="16"/>
                    </a:moveTo>
                    <a:lnTo>
                      <a:pt x="0" y="0"/>
                    </a:lnTo>
                    <a:lnTo>
                      <a:pt x="1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86" name="Rectangle 106"/>
              <p:cNvSpPr>
                <a:spLocks noChangeArrowheads="1"/>
              </p:cNvSpPr>
              <p:nvPr/>
            </p:nvSpPr>
            <p:spPr bwMode="auto">
              <a:xfrm>
                <a:off x="601" y="847"/>
                <a:ext cx="54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Azospira oryzae N1 (selenate/selenite reducer)</a:t>
                </a:r>
                <a:endParaRPr kumimoji="0" lang="en-US" sz="1800" b="0" i="0" u="none" strike="noStrike" cap="none" normalizeH="0" baseline="0" smtClean="0">
                  <a:ln>
                    <a:noFill/>
                  </a:ln>
                  <a:solidFill>
                    <a:schemeClr val="tx1"/>
                  </a:solidFill>
                  <a:effectLst/>
                  <a:latin typeface="Arial" pitchFamily="34" charset="0"/>
                </a:endParaRPr>
              </a:p>
            </p:txBody>
          </p:sp>
          <p:sp>
            <p:nvSpPr>
              <p:cNvPr id="839787" name="Freeform 107"/>
              <p:cNvSpPr>
                <a:spLocks/>
              </p:cNvSpPr>
              <p:nvPr/>
            </p:nvSpPr>
            <p:spPr bwMode="auto">
              <a:xfrm>
                <a:off x="595" y="854"/>
                <a:ext cx="5" cy="9"/>
              </a:xfrm>
              <a:custGeom>
                <a:avLst/>
                <a:gdLst/>
                <a:ahLst/>
                <a:cxnLst>
                  <a:cxn ang="0">
                    <a:pos x="0" y="0"/>
                  </a:cxn>
                  <a:cxn ang="0">
                    <a:pos x="0" y="17"/>
                  </a:cxn>
                  <a:cxn ang="0">
                    <a:pos x="9" y="17"/>
                  </a:cxn>
                </a:cxnLst>
                <a:rect l="0" t="0" r="r" b="b"/>
                <a:pathLst>
                  <a:path w="9" h="17">
                    <a:moveTo>
                      <a:pt x="0" y="0"/>
                    </a:moveTo>
                    <a:lnTo>
                      <a:pt x="0" y="17"/>
                    </a:lnTo>
                    <a:lnTo>
                      <a:pt x="9"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88" name="Freeform 108"/>
              <p:cNvSpPr>
                <a:spLocks/>
              </p:cNvSpPr>
              <p:nvPr/>
            </p:nvSpPr>
            <p:spPr bwMode="auto">
              <a:xfrm>
                <a:off x="577" y="840"/>
                <a:ext cx="18" cy="13"/>
              </a:xfrm>
              <a:custGeom>
                <a:avLst/>
                <a:gdLst/>
                <a:ahLst/>
                <a:cxnLst>
                  <a:cxn ang="0">
                    <a:pos x="0" y="0"/>
                  </a:cxn>
                  <a:cxn ang="0">
                    <a:pos x="0" y="25"/>
                  </a:cxn>
                  <a:cxn ang="0">
                    <a:pos x="35" y="25"/>
                  </a:cxn>
                </a:cxnLst>
                <a:rect l="0" t="0" r="r" b="b"/>
                <a:pathLst>
                  <a:path w="35" h="25">
                    <a:moveTo>
                      <a:pt x="0" y="0"/>
                    </a:moveTo>
                    <a:lnTo>
                      <a:pt x="0" y="25"/>
                    </a:lnTo>
                    <a:lnTo>
                      <a:pt x="35" y="25"/>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89" name="Freeform 109"/>
              <p:cNvSpPr>
                <a:spLocks/>
              </p:cNvSpPr>
              <p:nvPr/>
            </p:nvSpPr>
            <p:spPr bwMode="auto">
              <a:xfrm>
                <a:off x="569" y="817"/>
                <a:ext cx="8" cy="21"/>
              </a:xfrm>
              <a:custGeom>
                <a:avLst/>
                <a:gdLst/>
                <a:ahLst/>
                <a:cxnLst>
                  <a:cxn ang="0">
                    <a:pos x="0" y="0"/>
                  </a:cxn>
                  <a:cxn ang="0">
                    <a:pos x="0" y="43"/>
                  </a:cxn>
                  <a:cxn ang="0">
                    <a:pos x="16" y="43"/>
                  </a:cxn>
                </a:cxnLst>
                <a:rect l="0" t="0" r="r" b="b"/>
                <a:pathLst>
                  <a:path w="16" h="43">
                    <a:moveTo>
                      <a:pt x="0" y="0"/>
                    </a:moveTo>
                    <a:lnTo>
                      <a:pt x="0" y="43"/>
                    </a:lnTo>
                    <a:lnTo>
                      <a:pt x="16" y="4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90" name="Freeform 110"/>
              <p:cNvSpPr>
                <a:spLocks/>
              </p:cNvSpPr>
              <p:nvPr/>
            </p:nvSpPr>
            <p:spPr bwMode="auto">
              <a:xfrm>
                <a:off x="559" y="784"/>
                <a:ext cx="10" cy="31"/>
              </a:xfrm>
              <a:custGeom>
                <a:avLst/>
                <a:gdLst/>
                <a:ahLst/>
                <a:cxnLst>
                  <a:cxn ang="0">
                    <a:pos x="0" y="0"/>
                  </a:cxn>
                  <a:cxn ang="0">
                    <a:pos x="0" y="64"/>
                  </a:cxn>
                  <a:cxn ang="0">
                    <a:pos x="21" y="64"/>
                  </a:cxn>
                </a:cxnLst>
                <a:rect l="0" t="0" r="r" b="b"/>
                <a:pathLst>
                  <a:path w="21" h="64">
                    <a:moveTo>
                      <a:pt x="0" y="0"/>
                    </a:moveTo>
                    <a:lnTo>
                      <a:pt x="0" y="64"/>
                    </a:lnTo>
                    <a:lnTo>
                      <a:pt x="21" y="64"/>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91" name="Freeform 111"/>
              <p:cNvSpPr>
                <a:spLocks/>
              </p:cNvSpPr>
              <p:nvPr/>
            </p:nvSpPr>
            <p:spPr bwMode="auto">
              <a:xfrm>
                <a:off x="557" y="725"/>
                <a:ext cx="2" cy="57"/>
              </a:xfrm>
              <a:custGeom>
                <a:avLst/>
                <a:gdLst/>
                <a:ahLst/>
                <a:cxnLst>
                  <a:cxn ang="0">
                    <a:pos x="0" y="0"/>
                  </a:cxn>
                  <a:cxn ang="0">
                    <a:pos x="0" y="114"/>
                  </a:cxn>
                  <a:cxn ang="0">
                    <a:pos x="5" y="114"/>
                  </a:cxn>
                </a:cxnLst>
                <a:rect l="0" t="0" r="r" b="b"/>
                <a:pathLst>
                  <a:path w="5" h="114">
                    <a:moveTo>
                      <a:pt x="0" y="0"/>
                    </a:moveTo>
                    <a:lnTo>
                      <a:pt x="0" y="114"/>
                    </a:lnTo>
                    <a:lnTo>
                      <a:pt x="5" y="114"/>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92" name="Freeform 112"/>
              <p:cNvSpPr>
                <a:spLocks/>
              </p:cNvSpPr>
              <p:nvPr/>
            </p:nvSpPr>
            <p:spPr bwMode="auto">
              <a:xfrm>
                <a:off x="551" y="723"/>
                <a:ext cx="6" cy="88"/>
              </a:xfrm>
              <a:custGeom>
                <a:avLst/>
                <a:gdLst/>
                <a:ahLst/>
                <a:cxnLst>
                  <a:cxn ang="0">
                    <a:pos x="0" y="175"/>
                  </a:cxn>
                  <a:cxn ang="0">
                    <a:pos x="0" y="0"/>
                  </a:cxn>
                  <a:cxn ang="0">
                    <a:pos x="11" y="0"/>
                  </a:cxn>
                </a:cxnLst>
                <a:rect l="0" t="0" r="r" b="b"/>
                <a:pathLst>
                  <a:path w="11" h="175">
                    <a:moveTo>
                      <a:pt x="0" y="175"/>
                    </a:moveTo>
                    <a:lnTo>
                      <a:pt x="0" y="0"/>
                    </a:lnTo>
                    <a:lnTo>
                      <a:pt x="11"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93" name="Rectangle 113"/>
              <p:cNvSpPr>
                <a:spLocks noChangeArrowheads="1"/>
              </p:cNvSpPr>
              <p:nvPr/>
            </p:nvSpPr>
            <p:spPr bwMode="auto">
              <a:xfrm>
                <a:off x="637" y="867"/>
                <a:ext cx="17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08F [2]</a:t>
                </a:r>
                <a:endParaRPr kumimoji="0" lang="en-US" sz="1800" b="0" i="0" u="none" strike="noStrike" cap="none" normalizeH="0" baseline="0" smtClean="0">
                  <a:ln>
                    <a:noFill/>
                  </a:ln>
                  <a:solidFill>
                    <a:schemeClr val="tx1"/>
                  </a:solidFill>
                  <a:effectLst/>
                  <a:latin typeface="Arial" pitchFamily="34" charset="0"/>
                </a:endParaRPr>
              </a:p>
            </p:txBody>
          </p:sp>
          <p:sp>
            <p:nvSpPr>
              <p:cNvPr id="839794" name="Freeform 114"/>
              <p:cNvSpPr>
                <a:spLocks/>
              </p:cNvSpPr>
              <p:nvPr/>
            </p:nvSpPr>
            <p:spPr bwMode="auto">
              <a:xfrm>
                <a:off x="565" y="883"/>
                <a:ext cx="43" cy="17"/>
              </a:xfrm>
              <a:custGeom>
                <a:avLst/>
                <a:gdLst/>
                <a:ahLst/>
                <a:cxnLst>
                  <a:cxn ang="0">
                    <a:pos x="0" y="33"/>
                  </a:cxn>
                  <a:cxn ang="0">
                    <a:pos x="0" y="0"/>
                  </a:cxn>
                  <a:cxn ang="0">
                    <a:pos x="88" y="0"/>
                  </a:cxn>
                </a:cxnLst>
                <a:rect l="0" t="0" r="r" b="b"/>
                <a:pathLst>
                  <a:path w="88" h="33">
                    <a:moveTo>
                      <a:pt x="0" y="33"/>
                    </a:moveTo>
                    <a:lnTo>
                      <a:pt x="0" y="0"/>
                    </a:lnTo>
                    <a:lnTo>
                      <a:pt x="8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95" name="Rectangle 115"/>
              <p:cNvSpPr>
                <a:spLocks noChangeArrowheads="1"/>
              </p:cNvSpPr>
              <p:nvPr/>
            </p:nvSpPr>
            <p:spPr bwMode="auto">
              <a:xfrm>
                <a:off x="673" y="887"/>
                <a:ext cx="13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07F</a:t>
                </a:r>
                <a:endParaRPr kumimoji="0" lang="en-US" sz="1800" b="0" i="0" u="none" strike="noStrike" cap="none" normalizeH="0" baseline="0" smtClean="0">
                  <a:ln>
                    <a:noFill/>
                  </a:ln>
                  <a:solidFill>
                    <a:schemeClr val="tx1"/>
                  </a:solidFill>
                  <a:effectLst/>
                  <a:latin typeface="Arial" pitchFamily="34" charset="0"/>
                </a:endParaRPr>
              </a:p>
            </p:txBody>
          </p:sp>
          <p:sp>
            <p:nvSpPr>
              <p:cNvPr id="839796" name="Freeform 116"/>
              <p:cNvSpPr>
                <a:spLocks/>
              </p:cNvSpPr>
              <p:nvPr/>
            </p:nvSpPr>
            <p:spPr bwMode="auto">
              <a:xfrm>
                <a:off x="577" y="903"/>
                <a:ext cx="68" cy="16"/>
              </a:xfrm>
              <a:custGeom>
                <a:avLst/>
                <a:gdLst/>
                <a:ahLst/>
                <a:cxnLst>
                  <a:cxn ang="0">
                    <a:pos x="0" y="31"/>
                  </a:cxn>
                  <a:cxn ang="0">
                    <a:pos x="0" y="0"/>
                  </a:cxn>
                  <a:cxn ang="0">
                    <a:pos x="135" y="0"/>
                  </a:cxn>
                </a:cxnLst>
                <a:rect l="0" t="0" r="r" b="b"/>
                <a:pathLst>
                  <a:path w="135" h="31">
                    <a:moveTo>
                      <a:pt x="0" y="31"/>
                    </a:moveTo>
                    <a:lnTo>
                      <a:pt x="0" y="0"/>
                    </a:lnTo>
                    <a:lnTo>
                      <a:pt x="13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97" name="Rectangle 117"/>
              <p:cNvSpPr>
                <a:spLocks noChangeArrowheads="1"/>
              </p:cNvSpPr>
              <p:nvPr/>
            </p:nvSpPr>
            <p:spPr bwMode="auto">
              <a:xfrm>
                <a:off x="626" y="907"/>
                <a:ext cx="86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015B-E09 (nitric acid-bearing uranium waste groundwater community)</a:t>
                </a:r>
                <a:endParaRPr kumimoji="0" lang="en-US" sz="1800" b="0" i="0" u="none" strike="noStrike" cap="none" normalizeH="0" baseline="0" smtClean="0">
                  <a:ln>
                    <a:noFill/>
                  </a:ln>
                  <a:solidFill>
                    <a:schemeClr val="tx1"/>
                  </a:solidFill>
                  <a:effectLst/>
                  <a:latin typeface="Arial" pitchFamily="34" charset="0"/>
                </a:endParaRPr>
              </a:p>
            </p:txBody>
          </p:sp>
          <p:sp>
            <p:nvSpPr>
              <p:cNvPr id="839798" name="Freeform 118"/>
              <p:cNvSpPr>
                <a:spLocks/>
              </p:cNvSpPr>
              <p:nvPr/>
            </p:nvSpPr>
            <p:spPr bwMode="auto">
              <a:xfrm>
                <a:off x="604" y="923"/>
                <a:ext cx="20" cy="13"/>
              </a:xfrm>
              <a:custGeom>
                <a:avLst/>
                <a:gdLst/>
                <a:ahLst/>
                <a:cxnLst>
                  <a:cxn ang="0">
                    <a:pos x="0" y="27"/>
                  </a:cxn>
                  <a:cxn ang="0">
                    <a:pos x="0" y="0"/>
                  </a:cxn>
                  <a:cxn ang="0">
                    <a:pos x="39" y="0"/>
                  </a:cxn>
                </a:cxnLst>
                <a:rect l="0" t="0" r="r" b="b"/>
                <a:pathLst>
                  <a:path w="39" h="27">
                    <a:moveTo>
                      <a:pt x="0" y="27"/>
                    </a:moveTo>
                    <a:lnTo>
                      <a:pt x="0" y="0"/>
                    </a:lnTo>
                    <a:lnTo>
                      <a:pt x="39"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799" name="Rectangle 119"/>
              <p:cNvSpPr>
                <a:spLocks noChangeArrowheads="1"/>
              </p:cNvSpPr>
              <p:nvPr/>
            </p:nvSpPr>
            <p:spPr bwMode="auto">
              <a:xfrm>
                <a:off x="665" y="927"/>
                <a:ext cx="209"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04D [3]</a:t>
                </a:r>
                <a:endParaRPr kumimoji="0" lang="en-US" sz="1800" b="0" i="0" u="none" strike="noStrike" cap="none" normalizeH="0" baseline="0" smtClean="0">
                  <a:ln>
                    <a:noFill/>
                  </a:ln>
                  <a:solidFill>
                    <a:schemeClr val="tx1"/>
                  </a:solidFill>
                  <a:effectLst/>
                  <a:latin typeface="Arial" pitchFamily="34" charset="0"/>
                </a:endParaRPr>
              </a:p>
            </p:txBody>
          </p:sp>
          <p:sp>
            <p:nvSpPr>
              <p:cNvPr id="839800" name="Freeform 120"/>
              <p:cNvSpPr>
                <a:spLocks/>
              </p:cNvSpPr>
              <p:nvPr/>
            </p:nvSpPr>
            <p:spPr bwMode="auto">
              <a:xfrm>
                <a:off x="612" y="942"/>
                <a:ext cx="24" cy="8"/>
              </a:xfrm>
              <a:custGeom>
                <a:avLst/>
                <a:gdLst/>
                <a:ahLst/>
                <a:cxnLst>
                  <a:cxn ang="0">
                    <a:pos x="0" y="16"/>
                  </a:cxn>
                  <a:cxn ang="0">
                    <a:pos x="0" y="0"/>
                  </a:cxn>
                  <a:cxn ang="0">
                    <a:pos x="48" y="0"/>
                  </a:cxn>
                </a:cxnLst>
                <a:rect l="0" t="0" r="r" b="b"/>
                <a:pathLst>
                  <a:path w="48" h="16">
                    <a:moveTo>
                      <a:pt x="0" y="16"/>
                    </a:moveTo>
                    <a:lnTo>
                      <a:pt x="0" y="0"/>
                    </a:lnTo>
                    <a:lnTo>
                      <a:pt x="4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01" name="Rectangle 121"/>
              <p:cNvSpPr>
                <a:spLocks noChangeArrowheads="1"/>
              </p:cNvSpPr>
              <p:nvPr/>
            </p:nvSpPr>
            <p:spPr bwMode="auto">
              <a:xfrm>
                <a:off x="625" y="947"/>
                <a:ext cx="65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Siderooxidans ghiorsii LD-1 (neutraphilic Fe(II)-oxidizer)</a:t>
                </a:r>
                <a:endParaRPr kumimoji="0" lang="en-US" sz="1800" b="0" i="0" u="none" strike="noStrike" cap="none" normalizeH="0" baseline="0" smtClean="0">
                  <a:ln>
                    <a:noFill/>
                  </a:ln>
                  <a:solidFill>
                    <a:schemeClr val="tx1"/>
                  </a:solidFill>
                  <a:effectLst/>
                  <a:latin typeface="Arial" pitchFamily="34" charset="0"/>
                </a:endParaRPr>
              </a:p>
            </p:txBody>
          </p:sp>
          <p:sp>
            <p:nvSpPr>
              <p:cNvPr id="839802" name="Freeform 122"/>
              <p:cNvSpPr>
                <a:spLocks/>
              </p:cNvSpPr>
              <p:nvPr/>
            </p:nvSpPr>
            <p:spPr bwMode="auto">
              <a:xfrm>
                <a:off x="612" y="954"/>
                <a:ext cx="11" cy="8"/>
              </a:xfrm>
              <a:custGeom>
                <a:avLst/>
                <a:gdLst/>
                <a:ahLst/>
                <a:cxnLst>
                  <a:cxn ang="0">
                    <a:pos x="0" y="0"/>
                  </a:cxn>
                  <a:cxn ang="0">
                    <a:pos x="0" y="18"/>
                  </a:cxn>
                  <a:cxn ang="0">
                    <a:pos x="23" y="18"/>
                  </a:cxn>
                </a:cxnLst>
                <a:rect l="0" t="0" r="r" b="b"/>
                <a:pathLst>
                  <a:path w="23" h="18">
                    <a:moveTo>
                      <a:pt x="0" y="0"/>
                    </a:moveTo>
                    <a:lnTo>
                      <a:pt x="0" y="18"/>
                    </a:lnTo>
                    <a:lnTo>
                      <a:pt x="23"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03" name="Freeform 123"/>
              <p:cNvSpPr>
                <a:spLocks/>
              </p:cNvSpPr>
              <p:nvPr/>
            </p:nvSpPr>
            <p:spPr bwMode="auto">
              <a:xfrm>
                <a:off x="604" y="939"/>
                <a:ext cx="8" cy="13"/>
              </a:xfrm>
              <a:custGeom>
                <a:avLst/>
                <a:gdLst/>
                <a:ahLst/>
                <a:cxnLst>
                  <a:cxn ang="0">
                    <a:pos x="0" y="0"/>
                  </a:cxn>
                  <a:cxn ang="0">
                    <a:pos x="0" y="25"/>
                  </a:cxn>
                  <a:cxn ang="0">
                    <a:pos x="15" y="25"/>
                  </a:cxn>
                </a:cxnLst>
                <a:rect l="0" t="0" r="r" b="b"/>
                <a:pathLst>
                  <a:path w="15" h="25">
                    <a:moveTo>
                      <a:pt x="0" y="0"/>
                    </a:moveTo>
                    <a:lnTo>
                      <a:pt x="0" y="25"/>
                    </a:lnTo>
                    <a:lnTo>
                      <a:pt x="15" y="25"/>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04" name="Freeform 124"/>
              <p:cNvSpPr>
                <a:spLocks/>
              </p:cNvSpPr>
              <p:nvPr/>
            </p:nvSpPr>
            <p:spPr bwMode="auto">
              <a:xfrm>
                <a:off x="577" y="922"/>
                <a:ext cx="27" cy="16"/>
              </a:xfrm>
              <a:custGeom>
                <a:avLst/>
                <a:gdLst/>
                <a:ahLst/>
                <a:cxnLst>
                  <a:cxn ang="0">
                    <a:pos x="0" y="0"/>
                  </a:cxn>
                  <a:cxn ang="0">
                    <a:pos x="0" y="31"/>
                  </a:cxn>
                  <a:cxn ang="0">
                    <a:pos x="54" y="31"/>
                  </a:cxn>
                </a:cxnLst>
                <a:rect l="0" t="0" r="r" b="b"/>
                <a:pathLst>
                  <a:path w="54" h="31">
                    <a:moveTo>
                      <a:pt x="0" y="0"/>
                    </a:moveTo>
                    <a:lnTo>
                      <a:pt x="0" y="31"/>
                    </a:lnTo>
                    <a:lnTo>
                      <a:pt x="54" y="31"/>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05" name="Freeform 125"/>
              <p:cNvSpPr>
                <a:spLocks/>
              </p:cNvSpPr>
              <p:nvPr/>
            </p:nvSpPr>
            <p:spPr bwMode="auto">
              <a:xfrm>
                <a:off x="565" y="903"/>
                <a:ext cx="12" cy="17"/>
              </a:xfrm>
              <a:custGeom>
                <a:avLst/>
                <a:gdLst/>
                <a:ahLst/>
                <a:cxnLst>
                  <a:cxn ang="0">
                    <a:pos x="0" y="0"/>
                  </a:cxn>
                  <a:cxn ang="0">
                    <a:pos x="0" y="35"/>
                  </a:cxn>
                  <a:cxn ang="0">
                    <a:pos x="26" y="35"/>
                  </a:cxn>
                </a:cxnLst>
                <a:rect l="0" t="0" r="r" b="b"/>
                <a:pathLst>
                  <a:path w="26" h="35">
                    <a:moveTo>
                      <a:pt x="0" y="0"/>
                    </a:moveTo>
                    <a:lnTo>
                      <a:pt x="0" y="35"/>
                    </a:lnTo>
                    <a:lnTo>
                      <a:pt x="26" y="35"/>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06" name="Freeform 126"/>
              <p:cNvSpPr>
                <a:spLocks/>
              </p:cNvSpPr>
              <p:nvPr/>
            </p:nvSpPr>
            <p:spPr bwMode="auto">
              <a:xfrm>
                <a:off x="551" y="814"/>
                <a:ext cx="14" cy="87"/>
              </a:xfrm>
              <a:custGeom>
                <a:avLst/>
                <a:gdLst/>
                <a:ahLst/>
                <a:cxnLst>
                  <a:cxn ang="0">
                    <a:pos x="0" y="0"/>
                  </a:cxn>
                  <a:cxn ang="0">
                    <a:pos x="0" y="174"/>
                  </a:cxn>
                  <a:cxn ang="0">
                    <a:pos x="27" y="174"/>
                  </a:cxn>
                </a:cxnLst>
                <a:rect l="0" t="0" r="r" b="b"/>
                <a:pathLst>
                  <a:path w="27" h="174">
                    <a:moveTo>
                      <a:pt x="0" y="0"/>
                    </a:moveTo>
                    <a:lnTo>
                      <a:pt x="0" y="174"/>
                    </a:lnTo>
                    <a:lnTo>
                      <a:pt x="27" y="174"/>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07" name="Freeform 127"/>
              <p:cNvSpPr>
                <a:spLocks/>
              </p:cNvSpPr>
              <p:nvPr/>
            </p:nvSpPr>
            <p:spPr bwMode="auto">
              <a:xfrm>
                <a:off x="548" y="812"/>
                <a:ext cx="3" cy="84"/>
              </a:xfrm>
              <a:custGeom>
                <a:avLst/>
                <a:gdLst/>
                <a:ahLst/>
                <a:cxnLst>
                  <a:cxn ang="0">
                    <a:pos x="0" y="167"/>
                  </a:cxn>
                  <a:cxn ang="0">
                    <a:pos x="0" y="0"/>
                  </a:cxn>
                  <a:cxn ang="0">
                    <a:pos x="6" y="0"/>
                  </a:cxn>
                </a:cxnLst>
                <a:rect l="0" t="0" r="r" b="b"/>
                <a:pathLst>
                  <a:path w="6" h="167">
                    <a:moveTo>
                      <a:pt x="0" y="167"/>
                    </a:moveTo>
                    <a:lnTo>
                      <a:pt x="0" y="0"/>
                    </a:lnTo>
                    <a:lnTo>
                      <a:pt x="6"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08" name="Rectangle 128"/>
              <p:cNvSpPr>
                <a:spLocks noChangeArrowheads="1"/>
              </p:cNvSpPr>
              <p:nvPr/>
            </p:nvSpPr>
            <p:spPr bwMode="auto">
              <a:xfrm>
                <a:off x="611" y="967"/>
                <a:ext cx="120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Thiobacter subterraneus (obligate hemolithoautotrophic, thermophilic, S-oxidizer, subsurface hot aquifer)</a:t>
                </a:r>
                <a:endParaRPr kumimoji="0" lang="en-US" sz="1800" b="0" i="0" u="none" strike="noStrike" cap="none" normalizeH="0" baseline="0" smtClean="0">
                  <a:ln>
                    <a:noFill/>
                  </a:ln>
                  <a:solidFill>
                    <a:schemeClr val="tx1"/>
                  </a:solidFill>
                  <a:effectLst/>
                  <a:latin typeface="Arial" pitchFamily="34" charset="0"/>
                </a:endParaRPr>
              </a:p>
            </p:txBody>
          </p:sp>
          <p:sp>
            <p:nvSpPr>
              <p:cNvPr id="839809" name="Freeform 129"/>
              <p:cNvSpPr>
                <a:spLocks/>
              </p:cNvSpPr>
              <p:nvPr/>
            </p:nvSpPr>
            <p:spPr bwMode="auto">
              <a:xfrm>
                <a:off x="548" y="899"/>
                <a:ext cx="62" cy="83"/>
              </a:xfrm>
              <a:custGeom>
                <a:avLst/>
                <a:gdLst/>
                <a:ahLst/>
                <a:cxnLst>
                  <a:cxn ang="0">
                    <a:pos x="0" y="0"/>
                  </a:cxn>
                  <a:cxn ang="0">
                    <a:pos x="0" y="166"/>
                  </a:cxn>
                  <a:cxn ang="0">
                    <a:pos x="124" y="166"/>
                  </a:cxn>
                </a:cxnLst>
                <a:rect l="0" t="0" r="r" b="b"/>
                <a:pathLst>
                  <a:path w="124" h="166">
                    <a:moveTo>
                      <a:pt x="0" y="0"/>
                    </a:moveTo>
                    <a:lnTo>
                      <a:pt x="0" y="166"/>
                    </a:lnTo>
                    <a:lnTo>
                      <a:pt x="124" y="16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10" name="Freeform 130"/>
              <p:cNvSpPr>
                <a:spLocks/>
              </p:cNvSpPr>
              <p:nvPr/>
            </p:nvSpPr>
            <p:spPr bwMode="auto">
              <a:xfrm>
                <a:off x="546" y="897"/>
                <a:ext cx="2" cy="80"/>
              </a:xfrm>
              <a:custGeom>
                <a:avLst/>
                <a:gdLst/>
                <a:ahLst/>
                <a:cxnLst>
                  <a:cxn ang="0">
                    <a:pos x="0" y="161"/>
                  </a:cxn>
                  <a:cxn ang="0">
                    <a:pos x="0" y="0"/>
                  </a:cxn>
                  <a:cxn ang="0">
                    <a:pos x="5" y="0"/>
                  </a:cxn>
                </a:cxnLst>
                <a:rect l="0" t="0" r="r" b="b"/>
                <a:pathLst>
                  <a:path w="5" h="161">
                    <a:moveTo>
                      <a:pt x="0" y="161"/>
                    </a:moveTo>
                    <a:lnTo>
                      <a:pt x="0" y="0"/>
                    </a:lnTo>
                    <a:lnTo>
                      <a:pt x="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11" name="Rectangle 131"/>
              <p:cNvSpPr>
                <a:spLocks noChangeArrowheads="1"/>
              </p:cNvSpPr>
              <p:nvPr/>
            </p:nvSpPr>
            <p:spPr bwMode="auto">
              <a:xfrm>
                <a:off x="650" y="986"/>
                <a:ext cx="17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03E [9]</a:t>
                </a:r>
                <a:endParaRPr kumimoji="0" lang="en-US" sz="1800" b="0" i="0" u="none" strike="noStrike" cap="none" normalizeH="0" baseline="0" smtClean="0">
                  <a:ln>
                    <a:noFill/>
                  </a:ln>
                  <a:solidFill>
                    <a:schemeClr val="tx1"/>
                  </a:solidFill>
                  <a:effectLst/>
                  <a:latin typeface="Arial" pitchFamily="34" charset="0"/>
                </a:endParaRPr>
              </a:p>
            </p:txBody>
          </p:sp>
          <p:sp>
            <p:nvSpPr>
              <p:cNvPr id="839812" name="Freeform 132"/>
              <p:cNvSpPr>
                <a:spLocks/>
              </p:cNvSpPr>
              <p:nvPr/>
            </p:nvSpPr>
            <p:spPr bwMode="auto">
              <a:xfrm>
                <a:off x="561" y="1002"/>
                <a:ext cx="62" cy="8"/>
              </a:xfrm>
              <a:custGeom>
                <a:avLst/>
                <a:gdLst/>
                <a:ahLst/>
                <a:cxnLst>
                  <a:cxn ang="0">
                    <a:pos x="0" y="16"/>
                  </a:cxn>
                  <a:cxn ang="0">
                    <a:pos x="0" y="0"/>
                  </a:cxn>
                  <a:cxn ang="0">
                    <a:pos x="122" y="0"/>
                  </a:cxn>
                </a:cxnLst>
                <a:rect l="0" t="0" r="r" b="b"/>
                <a:pathLst>
                  <a:path w="122" h="16">
                    <a:moveTo>
                      <a:pt x="0" y="16"/>
                    </a:moveTo>
                    <a:lnTo>
                      <a:pt x="0" y="0"/>
                    </a:lnTo>
                    <a:lnTo>
                      <a:pt x="12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13" name="Rectangle 133"/>
              <p:cNvSpPr>
                <a:spLocks noChangeArrowheads="1"/>
              </p:cNvSpPr>
              <p:nvPr/>
            </p:nvSpPr>
            <p:spPr bwMode="auto">
              <a:xfrm>
                <a:off x="632" y="1006"/>
                <a:ext cx="67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Thiobacillus sajanensis 4HG (autotrophic sulfide-oxidizer)</a:t>
                </a:r>
                <a:endParaRPr kumimoji="0" lang="en-US" sz="1800" b="0" i="0" u="none" strike="noStrike" cap="none" normalizeH="0" baseline="0" smtClean="0">
                  <a:ln>
                    <a:noFill/>
                  </a:ln>
                  <a:solidFill>
                    <a:schemeClr val="tx1"/>
                  </a:solidFill>
                  <a:effectLst/>
                  <a:latin typeface="Arial" pitchFamily="34" charset="0"/>
                </a:endParaRPr>
              </a:p>
            </p:txBody>
          </p:sp>
          <p:sp>
            <p:nvSpPr>
              <p:cNvPr id="839814" name="Freeform 134"/>
              <p:cNvSpPr>
                <a:spLocks/>
              </p:cNvSpPr>
              <p:nvPr/>
            </p:nvSpPr>
            <p:spPr bwMode="auto">
              <a:xfrm>
                <a:off x="561" y="1013"/>
                <a:ext cx="70" cy="9"/>
              </a:xfrm>
              <a:custGeom>
                <a:avLst/>
                <a:gdLst/>
                <a:ahLst/>
                <a:cxnLst>
                  <a:cxn ang="0">
                    <a:pos x="0" y="0"/>
                  </a:cxn>
                  <a:cxn ang="0">
                    <a:pos x="0" y="18"/>
                  </a:cxn>
                  <a:cxn ang="0">
                    <a:pos x="138" y="18"/>
                  </a:cxn>
                </a:cxnLst>
                <a:rect l="0" t="0" r="r" b="b"/>
                <a:pathLst>
                  <a:path w="138" h="18">
                    <a:moveTo>
                      <a:pt x="0" y="0"/>
                    </a:moveTo>
                    <a:lnTo>
                      <a:pt x="0" y="18"/>
                    </a:lnTo>
                    <a:lnTo>
                      <a:pt x="138"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15" name="Freeform 135"/>
              <p:cNvSpPr>
                <a:spLocks/>
              </p:cNvSpPr>
              <p:nvPr/>
            </p:nvSpPr>
            <p:spPr bwMode="auto">
              <a:xfrm>
                <a:off x="549" y="1012"/>
                <a:ext cx="12" cy="46"/>
              </a:xfrm>
              <a:custGeom>
                <a:avLst/>
                <a:gdLst/>
                <a:ahLst/>
                <a:cxnLst>
                  <a:cxn ang="0">
                    <a:pos x="0" y="94"/>
                  </a:cxn>
                  <a:cxn ang="0">
                    <a:pos x="0" y="0"/>
                  </a:cxn>
                  <a:cxn ang="0">
                    <a:pos x="26" y="0"/>
                  </a:cxn>
                </a:cxnLst>
                <a:rect l="0" t="0" r="r" b="b"/>
                <a:pathLst>
                  <a:path w="26" h="94">
                    <a:moveTo>
                      <a:pt x="0" y="94"/>
                    </a:moveTo>
                    <a:lnTo>
                      <a:pt x="0" y="0"/>
                    </a:lnTo>
                    <a:lnTo>
                      <a:pt x="26"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16" name="Rectangle 136"/>
              <p:cNvSpPr>
                <a:spLocks noChangeArrowheads="1"/>
              </p:cNvSpPr>
              <p:nvPr/>
            </p:nvSpPr>
            <p:spPr bwMode="auto">
              <a:xfrm>
                <a:off x="656" y="1026"/>
                <a:ext cx="21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01A [7]</a:t>
                </a:r>
                <a:endParaRPr kumimoji="0" lang="en-US" sz="1800" b="0" i="0" u="none" strike="noStrike" cap="none" normalizeH="0" baseline="0" smtClean="0">
                  <a:ln>
                    <a:noFill/>
                  </a:ln>
                  <a:solidFill>
                    <a:schemeClr val="tx1"/>
                  </a:solidFill>
                  <a:effectLst/>
                  <a:latin typeface="Arial" pitchFamily="34" charset="0"/>
                </a:endParaRPr>
              </a:p>
            </p:txBody>
          </p:sp>
          <p:sp>
            <p:nvSpPr>
              <p:cNvPr id="839817" name="Freeform 137"/>
              <p:cNvSpPr>
                <a:spLocks/>
              </p:cNvSpPr>
              <p:nvPr/>
            </p:nvSpPr>
            <p:spPr bwMode="auto">
              <a:xfrm>
                <a:off x="623" y="1042"/>
                <a:ext cx="5" cy="8"/>
              </a:xfrm>
              <a:custGeom>
                <a:avLst/>
                <a:gdLst/>
                <a:ahLst/>
                <a:cxnLst>
                  <a:cxn ang="0">
                    <a:pos x="0" y="16"/>
                  </a:cxn>
                  <a:cxn ang="0">
                    <a:pos x="0" y="0"/>
                  </a:cxn>
                  <a:cxn ang="0">
                    <a:pos x="11" y="0"/>
                  </a:cxn>
                </a:cxnLst>
                <a:rect l="0" t="0" r="r" b="b"/>
                <a:pathLst>
                  <a:path w="11" h="16">
                    <a:moveTo>
                      <a:pt x="0" y="16"/>
                    </a:moveTo>
                    <a:lnTo>
                      <a:pt x="0" y="0"/>
                    </a:lnTo>
                    <a:lnTo>
                      <a:pt x="11"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18" name="Rectangle 138"/>
              <p:cNvSpPr>
                <a:spLocks noChangeArrowheads="1"/>
              </p:cNvSpPr>
              <p:nvPr/>
            </p:nvSpPr>
            <p:spPr bwMode="auto">
              <a:xfrm>
                <a:off x="657" y="1046"/>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U12N.10B 05C</a:t>
                </a:r>
                <a:endParaRPr kumimoji="0" lang="en-US" sz="1800" b="0" i="0" u="none" strike="noStrike" cap="none" normalizeH="0" baseline="0" smtClean="0">
                  <a:ln>
                    <a:noFill/>
                  </a:ln>
                  <a:solidFill>
                    <a:schemeClr val="tx1"/>
                  </a:solidFill>
                  <a:effectLst/>
                  <a:latin typeface="Arial" pitchFamily="34" charset="0"/>
                </a:endParaRPr>
              </a:p>
            </p:txBody>
          </p:sp>
          <p:sp>
            <p:nvSpPr>
              <p:cNvPr id="839819" name="Freeform 139"/>
              <p:cNvSpPr>
                <a:spLocks/>
              </p:cNvSpPr>
              <p:nvPr/>
            </p:nvSpPr>
            <p:spPr bwMode="auto">
              <a:xfrm>
                <a:off x="623" y="1053"/>
                <a:ext cx="5" cy="9"/>
              </a:xfrm>
              <a:custGeom>
                <a:avLst/>
                <a:gdLst/>
                <a:ahLst/>
                <a:cxnLst>
                  <a:cxn ang="0">
                    <a:pos x="0" y="0"/>
                  </a:cxn>
                  <a:cxn ang="0">
                    <a:pos x="0" y="17"/>
                  </a:cxn>
                  <a:cxn ang="0">
                    <a:pos x="11" y="17"/>
                  </a:cxn>
                </a:cxnLst>
                <a:rect l="0" t="0" r="r" b="b"/>
                <a:pathLst>
                  <a:path w="11" h="17">
                    <a:moveTo>
                      <a:pt x="0" y="0"/>
                    </a:moveTo>
                    <a:lnTo>
                      <a:pt x="0" y="17"/>
                    </a:lnTo>
                    <a:lnTo>
                      <a:pt x="11"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20" name="Freeform 140"/>
              <p:cNvSpPr>
                <a:spLocks/>
              </p:cNvSpPr>
              <p:nvPr/>
            </p:nvSpPr>
            <p:spPr bwMode="auto">
              <a:xfrm>
                <a:off x="620" y="1051"/>
                <a:ext cx="3" cy="14"/>
              </a:xfrm>
              <a:custGeom>
                <a:avLst/>
                <a:gdLst/>
                <a:ahLst/>
                <a:cxnLst>
                  <a:cxn ang="0">
                    <a:pos x="0" y="27"/>
                  </a:cxn>
                  <a:cxn ang="0">
                    <a:pos x="0" y="0"/>
                  </a:cxn>
                  <a:cxn ang="0">
                    <a:pos x="5" y="0"/>
                  </a:cxn>
                </a:cxnLst>
                <a:rect l="0" t="0" r="r" b="b"/>
                <a:pathLst>
                  <a:path w="5" h="27">
                    <a:moveTo>
                      <a:pt x="0" y="27"/>
                    </a:moveTo>
                    <a:lnTo>
                      <a:pt x="0" y="0"/>
                    </a:lnTo>
                    <a:lnTo>
                      <a:pt x="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21" name="Rectangle 141"/>
              <p:cNvSpPr>
                <a:spLocks noChangeArrowheads="1"/>
              </p:cNvSpPr>
              <p:nvPr/>
            </p:nvSpPr>
            <p:spPr bwMode="auto">
              <a:xfrm>
                <a:off x="629" y="1066"/>
                <a:ext cx="49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cMM319-36 (magnesite mine, Austria)</a:t>
                </a:r>
                <a:endParaRPr kumimoji="0" lang="en-US" sz="1800" b="0" i="0" u="none" strike="noStrike" cap="none" normalizeH="0" baseline="0" smtClean="0">
                  <a:ln>
                    <a:noFill/>
                  </a:ln>
                  <a:solidFill>
                    <a:schemeClr val="tx1"/>
                  </a:solidFill>
                  <a:effectLst/>
                  <a:latin typeface="Arial" pitchFamily="34" charset="0"/>
                </a:endParaRPr>
              </a:p>
            </p:txBody>
          </p:sp>
          <p:sp>
            <p:nvSpPr>
              <p:cNvPr id="839822" name="Freeform 142"/>
              <p:cNvSpPr>
                <a:spLocks/>
              </p:cNvSpPr>
              <p:nvPr/>
            </p:nvSpPr>
            <p:spPr bwMode="auto">
              <a:xfrm>
                <a:off x="620" y="1068"/>
                <a:ext cx="7" cy="14"/>
              </a:xfrm>
              <a:custGeom>
                <a:avLst/>
                <a:gdLst/>
                <a:ahLst/>
                <a:cxnLst>
                  <a:cxn ang="0">
                    <a:pos x="0" y="0"/>
                  </a:cxn>
                  <a:cxn ang="0">
                    <a:pos x="0" y="27"/>
                  </a:cxn>
                  <a:cxn ang="0">
                    <a:pos x="15" y="27"/>
                  </a:cxn>
                </a:cxnLst>
                <a:rect l="0" t="0" r="r" b="b"/>
                <a:pathLst>
                  <a:path w="15" h="27">
                    <a:moveTo>
                      <a:pt x="0" y="0"/>
                    </a:moveTo>
                    <a:lnTo>
                      <a:pt x="0" y="27"/>
                    </a:lnTo>
                    <a:lnTo>
                      <a:pt x="15" y="2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23" name="Freeform 143"/>
              <p:cNvSpPr>
                <a:spLocks/>
              </p:cNvSpPr>
              <p:nvPr/>
            </p:nvSpPr>
            <p:spPr bwMode="auto">
              <a:xfrm>
                <a:off x="565" y="1066"/>
                <a:ext cx="55" cy="42"/>
              </a:xfrm>
              <a:custGeom>
                <a:avLst/>
                <a:gdLst/>
                <a:ahLst/>
                <a:cxnLst>
                  <a:cxn ang="0">
                    <a:pos x="0" y="83"/>
                  </a:cxn>
                  <a:cxn ang="0">
                    <a:pos x="0" y="0"/>
                  </a:cxn>
                  <a:cxn ang="0">
                    <a:pos x="111" y="0"/>
                  </a:cxn>
                </a:cxnLst>
                <a:rect l="0" t="0" r="r" b="b"/>
                <a:pathLst>
                  <a:path w="111" h="83">
                    <a:moveTo>
                      <a:pt x="0" y="83"/>
                    </a:moveTo>
                    <a:lnTo>
                      <a:pt x="0" y="0"/>
                    </a:lnTo>
                    <a:lnTo>
                      <a:pt x="111"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24" name="Rectangle 144"/>
              <p:cNvSpPr>
                <a:spLocks noChangeArrowheads="1"/>
              </p:cNvSpPr>
              <p:nvPr/>
            </p:nvSpPr>
            <p:spPr bwMode="auto">
              <a:xfrm>
                <a:off x="665" y="1086"/>
                <a:ext cx="13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04F</a:t>
                </a:r>
                <a:endParaRPr kumimoji="0" lang="en-US" sz="1800" b="0" i="0" u="none" strike="noStrike" cap="none" normalizeH="0" baseline="0" smtClean="0">
                  <a:ln>
                    <a:noFill/>
                  </a:ln>
                  <a:solidFill>
                    <a:schemeClr val="tx1"/>
                  </a:solidFill>
                  <a:effectLst/>
                  <a:latin typeface="Arial" pitchFamily="34" charset="0"/>
                </a:endParaRPr>
              </a:p>
            </p:txBody>
          </p:sp>
          <p:sp>
            <p:nvSpPr>
              <p:cNvPr id="839825" name="Freeform 145"/>
              <p:cNvSpPr>
                <a:spLocks/>
              </p:cNvSpPr>
              <p:nvPr/>
            </p:nvSpPr>
            <p:spPr bwMode="auto">
              <a:xfrm>
                <a:off x="638" y="1101"/>
                <a:ext cx="1" cy="8"/>
              </a:xfrm>
              <a:custGeom>
                <a:avLst/>
                <a:gdLst/>
                <a:ahLst/>
                <a:cxnLst>
                  <a:cxn ang="0">
                    <a:pos x="0" y="16"/>
                  </a:cxn>
                  <a:cxn ang="0">
                    <a:pos x="0" y="0"/>
                  </a:cxn>
                  <a:cxn ang="0">
                    <a:pos x="0" y="0"/>
                  </a:cxn>
                </a:cxnLst>
                <a:rect l="0" t="0" r="r" b="b"/>
                <a:pathLst>
                  <a:path h="16">
                    <a:moveTo>
                      <a:pt x="0" y="16"/>
                    </a:moveTo>
                    <a:lnTo>
                      <a:pt x="0" y="0"/>
                    </a:lnTo>
                    <a:lnTo>
                      <a:pt x="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26" name="Rectangle 146"/>
              <p:cNvSpPr>
                <a:spLocks noChangeArrowheads="1"/>
              </p:cNvSpPr>
              <p:nvPr/>
            </p:nvSpPr>
            <p:spPr bwMode="auto">
              <a:xfrm>
                <a:off x="639" y="1106"/>
                <a:ext cx="395"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Aquabacterium sp. GPTSA100-18</a:t>
                </a:r>
                <a:endParaRPr kumimoji="0" lang="en-US" sz="1800" b="0" i="0" u="none" strike="noStrike" cap="none" normalizeH="0" baseline="0" smtClean="0">
                  <a:ln>
                    <a:noFill/>
                  </a:ln>
                  <a:solidFill>
                    <a:schemeClr val="tx1"/>
                  </a:solidFill>
                  <a:effectLst/>
                  <a:latin typeface="Arial" pitchFamily="34" charset="0"/>
                </a:endParaRPr>
              </a:p>
            </p:txBody>
          </p:sp>
          <p:sp>
            <p:nvSpPr>
              <p:cNvPr id="839827" name="Freeform 147"/>
              <p:cNvSpPr>
                <a:spLocks/>
              </p:cNvSpPr>
              <p:nvPr/>
            </p:nvSpPr>
            <p:spPr bwMode="auto">
              <a:xfrm>
                <a:off x="638" y="1113"/>
                <a:ext cx="1" cy="8"/>
              </a:xfrm>
              <a:custGeom>
                <a:avLst/>
                <a:gdLst/>
                <a:ahLst/>
                <a:cxnLst>
                  <a:cxn ang="0">
                    <a:pos x="0" y="0"/>
                  </a:cxn>
                  <a:cxn ang="0">
                    <a:pos x="0" y="18"/>
                  </a:cxn>
                  <a:cxn ang="0">
                    <a:pos x="0" y="18"/>
                  </a:cxn>
                </a:cxnLst>
                <a:rect l="0" t="0" r="r" b="b"/>
                <a:pathLst>
                  <a:path h="18">
                    <a:moveTo>
                      <a:pt x="0" y="0"/>
                    </a:moveTo>
                    <a:lnTo>
                      <a:pt x="0" y="18"/>
                    </a:lnTo>
                    <a:lnTo>
                      <a:pt x="0"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28" name="Freeform 148"/>
              <p:cNvSpPr>
                <a:spLocks/>
              </p:cNvSpPr>
              <p:nvPr/>
            </p:nvSpPr>
            <p:spPr bwMode="auto">
              <a:xfrm>
                <a:off x="602" y="1111"/>
                <a:ext cx="36" cy="39"/>
              </a:xfrm>
              <a:custGeom>
                <a:avLst/>
                <a:gdLst/>
                <a:ahLst/>
                <a:cxnLst>
                  <a:cxn ang="0">
                    <a:pos x="0" y="78"/>
                  </a:cxn>
                  <a:cxn ang="0">
                    <a:pos x="0" y="0"/>
                  </a:cxn>
                  <a:cxn ang="0">
                    <a:pos x="71" y="0"/>
                  </a:cxn>
                </a:cxnLst>
                <a:rect l="0" t="0" r="r" b="b"/>
                <a:pathLst>
                  <a:path w="71" h="78">
                    <a:moveTo>
                      <a:pt x="0" y="78"/>
                    </a:moveTo>
                    <a:lnTo>
                      <a:pt x="0" y="0"/>
                    </a:lnTo>
                    <a:lnTo>
                      <a:pt x="71"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29" name="Rectangle 149"/>
              <p:cNvSpPr>
                <a:spLocks noChangeArrowheads="1"/>
              </p:cNvSpPr>
              <p:nvPr/>
            </p:nvSpPr>
            <p:spPr bwMode="auto">
              <a:xfrm>
                <a:off x="697" y="1125"/>
                <a:ext cx="18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U12N.10B 03B</a:t>
                </a:r>
                <a:endParaRPr kumimoji="0" lang="en-US" sz="1800" b="0" i="0" u="none" strike="noStrike" cap="none" normalizeH="0" baseline="0" smtClean="0">
                  <a:ln>
                    <a:noFill/>
                  </a:ln>
                  <a:solidFill>
                    <a:schemeClr val="tx1"/>
                  </a:solidFill>
                  <a:effectLst/>
                  <a:latin typeface="Arial" pitchFamily="34" charset="0"/>
                </a:endParaRPr>
              </a:p>
            </p:txBody>
          </p:sp>
          <p:sp>
            <p:nvSpPr>
              <p:cNvPr id="839830" name="Freeform 150"/>
              <p:cNvSpPr>
                <a:spLocks/>
              </p:cNvSpPr>
              <p:nvPr/>
            </p:nvSpPr>
            <p:spPr bwMode="auto">
              <a:xfrm>
                <a:off x="665" y="1141"/>
                <a:ext cx="4" cy="8"/>
              </a:xfrm>
              <a:custGeom>
                <a:avLst/>
                <a:gdLst/>
                <a:ahLst/>
                <a:cxnLst>
                  <a:cxn ang="0">
                    <a:pos x="0" y="16"/>
                  </a:cxn>
                  <a:cxn ang="0">
                    <a:pos x="0" y="0"/>
                  </a:cxn>
                  <a:cxn ang="0">
                    <a:pos x="8" y="0"/>
                  </a:cxn>
                </a:cxnLst>
                <a:rect l="0" t="0" r="r" b="b"/>
                <a:pathLst>
                  <a:path w="8" h="16">
                    <a:moveTo>
                      <a:pt x="0" y="16"/>
                    </a:moveTo>
                    <a:lnTo>
                      <a:pt x="0" y="0"/>
                    </a:lnTo>
                    <a:lnTo>
                      <a:pt x="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31" name="Rectangle 151"/>
              <p:cNvSpPr>
                <a:spLocks noChangeArrowheads="1"/>
              </p:cNvSpPr>
              <p:nvPr/>
            </p:nvSpPr>
            <p:spPr bwMode="auto">
              <a:xfrm>
                <a:off x="666" y="1145"/>
                <a:ext cx="19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Delftia sp. XYJ6</a:t>
                </a:r>
                <a:endParaRPr kumimoji="0" lang="en-US" sz="1800" b="0" i="0" u="none" strike="noStrike" cap="none" normalizeH="0" baseline="0" smtClean="0">
                  <a:ln>
                    <a:noFill/>
                  </a:ln>
                  <a:solidFill>
                    <a:schemeClr val="tx1"/>
                  </a:solidFill>
                  <a:effectLst/>
                  <a:latin typeface="Arial" pitchFamily="34" charset="0"/>
                </a:endParaRPr>
              </a:p>
            </p:txBody>
          </p:sp>
          <p:sp>
            <p:nvSpPr>
              <p:cNvPr id="839832" name="Freeform 152"/>
              <p:cNvSpPr>
                <a:spLocks/>
              </p:cNvSpPr>
              <p:nvPr/>
            </p:nvSpPr>
            <p:spPr bwMode="auto">
              <a:xfrm>
                <a:off x="665" y="1152"/>
                <a:ext cx="1" cy="9"/>
              </a:xfrm>
              <a:custGeom>
                <a:avLst/>
                <a:gdLst/>
                <a:ahLst/>
                <a:cxnLst>
                  <a:cxn ang="0">
                    <a:pos x="0" y="0"/>
                  </a:cxn>
                  <a:cxn ang="0">
                    <a:pos x="0" y="17"/>
                  </a:cxn>
                  <a:cxn ang="0">
                    <a:pos x="0" y="17"/>
                  </a:cxn>
                </a:cxnLst>
                <a:rect l="0" t="0" r="r" b="b"/>
                <a:pathLst>
                  <a:path h="17">
                    <a:moveTo>
                      <a:pt x="0" y="0"/>
                    </a:moveTo>
                    <a:lnTo>
                      <a:pt x="0" y="17"/>
                    </a:lnTo>
                    <a:lnTo>
                      <a:pt x="0"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33" name="Freeform 153"/>
              <p:cNvSpPr>
                <a:spLocks/>
              </p:cNvSpPr>
              <p:nvPr/>
            </p:nvSpPr>
            <p:spPr bwMode="auto">
              <a:xfrm>
                <a:off x="642" y="1151"/>
                <a:ext cx="23" cy="13"/>
              </a:xfrm>
              <a:custGeom>
                <a:avLst/>
                <a:gdLst/>
                <a:ahLst/>
                <a:cxnLst>
                  <a:cxn ang="0">
                    <a:pos x="0" y="27"/>
                  </a:cxn>
                  <a:cxn ang="0">
                    <a:pos x="0" y="0"/>
                  </a:cxn>
                  <a:cxn ang="0">
                    <a:pos x="46" y="0"/>
                  </a:cxn>
                </a:cxnLst>
                <a:rect l="0" t="0" r="r" b="b"/>
                <a:pathLst>
                  <a:path w="46" h="27">
                    <a:moveTo>
                      <a:pt x="0" y="27"/>
                    </a:moveTo>
                    <a:lnTo>
                      <a:pt x="0" y="0"/>
                    </a:lnTo>
                    <a:lnTo>
                      <a:pt x="46"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34" name="Rectangle 154"/>
              <p:cNvSpPr>
                <a:spLocks noChangeArrowheads="1"/>
              </p:cNvSpPr>
              <p:nvPr/>
            </p:nvSpPr>
            <p:spPr bwMode="auto">
              <a:xfrm>
                <a:off x="687" y="1165"/>
                <a:ext cx="30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Comamonas testosteroni</a:t>
                </a:r>
                <a:endParaRPr kumimoji="0" lang="en-US" sz="1800" b="0" i="0" u="none" strike="noStrike" cap="none" normalizeH="0" baseline="0" smtClean="0">
                  <a:ln>
                    <a:noFill/>
                  </a:ln>
                  <a:solidFill>
                    <a:schemeClr val="tx1"/>
                  </a:solidFill>
                  <a:effectLst/>
                  <a:latin typeface="Arial" pitchFamily="34" charset="0"/>
                </a:endParaRPr>
              </a:p>
            </p:txBody>
          </p:sp>
          <p:sp>
            <p:nvSpPr>
              <p:cNvPr id="839835" name="Freeform 155"/>
              <p:cNvSpPr>
                <a:spLocks/>
              </p:cNvSpPr>
              <p:nvPr/>
            </p:nvSpPr>
            <p:spPr bwMode="auto">
              <a:xfrm>
                <a:off x="642" y="1167"/>
                <a:ext cx="43" cy="14"/>
              </a:xfrm>
              <a:custGeom>
                <a:avLst/>
                <a:gdLst/>
                <a:ahLst/>
                <a:cxnLst>
                  <a:cxn ang="0">
                    <a:pos x="0" y="0"/>
                  </a:cxn>
                  <a:cxn ang="0">
                    <a:pos x="0" y="27"/>
                  </a:cxn>
                  <a:cxn ang="0">
                    <a:pos x="88" y="27"/>
                  </a:cxn>
                </a:cxnLst>
                <a:rect l="0" t="0" r="r" b="b"/>
                <a:pathLst>
                  <a:path w="88" h="27">
                    <a:moveTo>
                      <a:pt x="0" y="0"/>
                    </a:moveTo>
                    <a:lnTo>
                      <a:pt x="0" y="27"/>
                    </a:lnTo>
                    <a:lnTo>
                      <a:pt x="88" y="2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36" name="Freeform 156"/>
              <p:cNvSpPr>
                <a:spLocks/>
              </p:cNvSpPr>
              <p:nvPr/>
            </p:nvSpPr>
            <p:spPr bwMode="auto">
              <a:xfrm>
                <a:off x="633" y="1166"/>
                <a:ext cx="9" cy="24"/>
              </a:xfrm>
              <a:custGeom>
                <a:avLst/>
                <a:gdLst/>
                <a:ahLst/>
                <a:cxnLst>
                  <a:cxn ang="0">
                    <a:pos x="0" y="49"/>
                  </a:cxn>
                  <a:cxn ang="0">
                    <a:pos x="0" y="0"/>
                  </a:cxn>
                  <a:cxn ang="0">
                    <a:pos x="17" y="0"/>
                  </a:cxn>
                </a:cxnLst>
                <a:rect l="0" t="0" r="r" b="b"/>
                <a:pathLst>
                  <a:path w="17" h="49">
                    <a:moveTo>
                      <a:pt x="0" y="49"/>
                    </a:moveTo>
                    <a:lnTo>
                      <a:pt x="0" y="0"/>
                    </a:lnTo>
                    <a:lnTo>
                      <a:pt x="1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37" name="Rectangle 157"/>
              <p:cNvSpPr>
                <a:spLocks noChangeArrowheads="1"/>
              </p:cNvSpPr>
              <p:nvPr/>
            </p:nvSpPr>
            <p:spPr bwMode="auto">
              <a:xfrm>
                <a:off x="700" y="1185"/>
                <a:ext cx="21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04G [2]</a:t>
                </a:r>
                <a:endParaRPr kumimoji="0" lang="en-US" sz="1800" b="0" i="0" u="none" strike="noStrike" cap="none" normalizeH="0" baseline="0" smtClean="0">
                  <a:ln>
                    <a:noFill/>
                  </a:ln>
                  <a:solidFill>
                    <a:schemeClr val="tx1"/>
                  </a:solidFill>
                  <a:effectLst/>
                  <a:latin typeface="Arial" pitchFamily="34" charset="0"/>
                </a:endParaRPr>
              </a:p>
            </p:txBody>
          </p:sp>
          <p:sp>
            <p:nvSpPr>
              <p:cNvPr id="839838" name="Freeform 158"/>
              <p:cNvSpPr>
                <a:spLocks/>
              </p:cNvSpPr>
              <p:nvPr/>
            </p:nvSpPr>
            <p:spPr bwMode="auto">
              <a:xfrm>
                <a:off x="647" y="1201"/>
                <a:ext cx="24" cy="16"/>
              </a:xfrm>
              <a:custGeom>
                <a:avLst/>
                <a:gdLst/>
                <a:ahLst/>
                <a:cxnLst>
                  <a:cxn ang="0">
                    <a:pos x="0" y="32"/>
                  </a:cxn>
                  <a:cxn ang="0">
                    <a:pos x="0" y="0"/>
                  </a:cxn>
                  <a:cxn ang="0">
                    <a:pos x="48" y="0"/>
                  </a:cxn>
                </a:cxnLst>
                <a:rect l="0" t="0" r="r" b="b"/>
                <a:pathLst>
                  <a:path w="48" h="32">
                    <a:moveTo>
                      <a:pt x="0" y="32"/>
                    </a:moveTo>
                    <a:lnTo>
                      <a:pt x="0" y="0"/>
                    </a:lnTo>
                    <a:lnTo>
                      <a:pt x="4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39" name="Rectangle 159"/>
              <p:cNvSpPr>
                <a:spLocks noChangeArrowheads="1"/>
              </p:cNvSpPr>
              <p:nvPr/>
            </p:nvSpPr>
            <p:spPr bwMode="auto">
              <a:xfrm>
                <a:off x="662" y="1205"/>
                <a:ext cx="33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Hydrogenophaga sp. AH-24</a:t>
                </a:r>
                <a:endParaRPr kumimoji="0" lang="en-US" sz="1800" b="0" i="0" u="none" strike="noStrike" cap="none" normalizeH="0" baseline="0" smtClean="0">
                  <a:ln>
                    <a:noFill/>
                  </a:ln>
                  <a:solidFill>
                    <a:schemeClr val="tx1"/>
                  </a:solidFill>
                  <a:effectLst/>
                  <a:latin typeface="Arial" pitchFamily="34" charset="0"/>
                </a:endParaRPr>
              </a:p>
            </p:txBody>
          </p:sp>
          <p:sp>
            <p:nvSpPr>
              <p:cNvPr id="839840" name="Freeform 160"/>
              <p:cNvSpPr>
                <a:spLocks/>
              </p:cNvSpPr>
              <p:nvPr/>
            </p:nvSpPr>
            <p:spPr bwMode="auto">
              <a:xfrm>
                <a:off x="654" y="1221"/>
                <a:ext cx="7" cy="13"/>
              </a:xfrm>
              <a:custGeom>
                <a:avLst/>
                <a:gdLst/>
                <a:ahLst/>
                <a:cxnLst>
                  <a:cxn ang="0">
                    <a:pos x="0" y="27"/>
                  </a:cxn>
                  <a:cxn ang="0">
                    <a:pos x="0" y="0"/>
                  </a:cxn>
                  <a:cxn ang="0">
                    <a:pos x="12" y="0"/>
                  </a:cxn>
                </a:cxnLst>
                <a:rect l="0" t="0" r="r" b="b"/>
                <a:pathLst>
                  <a:path w="12" h="27">
                    <a:moveTo>
                      <a:pt x="0" y="27"/>
                    </a:moveTo>
                    <a:lnTo>
                      <a:pt x="0" y="0"/>
                    </a:lnTo>
                    <a:lnTo>
                      <a:pt x="1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41" name="Rectangle 161"/>
              <p:cNvSpPr>
                <a:spLocks noChangeArrowheads="1"/>
              </p:cNvSpPr>
              <p:nvPr/>
            </p:nvSpPr>
            <p:spPr bwMode="auto">
              <a:xfrm>
                <a:off x="706" y="1225"/>
                <a:ext cx="17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08E</a:t>
                </a:r>
                <a:endParaRPr kumimoji="0" lang="en-US" sz="1800" b="0" i="0" u="none" strike="noStrike" cap="none" normalizeH="0" baseline="0" smtClean="0">
                  <a:ln>
                    <a:noFill/>
                  </a:ln>
                  <a:solidFill>
                    <a:schemeClr val="tx1"/>
                  </a:solidFill>
                  <a:effectLst/>
                  <a:latin typeface="Arial" pitchFamily="34" charset="0"/>
                </a:endParaRPr>
              </a:p>
            </p:txBody>
          </p:sp>
          <p:sp>
            <p:nvSpPr>
              <p:cNvPr id="839842" name="Freeform 162"/>
              <p:cNvSpPr>
                <a:spLocks/>
              </p:cNvSpPr>
              <p:nvPr/>
            </p:nvSpPr>
            <p:spPr bwMode="auto">
              <a:xfrm>
                <a:off x="670" y="1240"/>
                <a:ext cx="7" cy="8"/>
              </a:xfrm>
              <a:custGeom>
                <a:avLst/>
                <a:gdLst/>
                <a:ahLst/>
                <a:cxnLst>
                  <a:cxn ang="0">
                    <a:pos x="0" y="16"/>
                  </a:cxn>
                  <a:cxn ang="0">
                    <a:pos x="0" y="0"/>
                  </a:cxn>
                  <a:cxn ang="0">
                    <a:pos x="15" y="0"/>
                  </a:cxn>
                </a:cxnLst>
                <a:rect l="0" t="0" r="r" b="b"/>
                <a:pathLst>
                  <a:path w="15" h="16">
                    <a:moveTo>
                      <a:pt x="0" y="16"/>
                    </a:moveTo>
                    <a:lnTo>
                      <a:pt x="0" y="0"/>
                    </a:lnTo>
                    <a:lnTo>
                      <a:pt x="1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43" name="Rectangle 163"/>
              <p:cNvSpPr>
                <a:spLocks noChangeArrowheads="1"/>
              </p:cNvSpPr>
              <p:nvPr/>
            </p:nvSpPr>
            <p:spPr bwMode="auto">
              <a:xfrm>
                <a:off x="672" y="1245"/>
                <a:ext cx="52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CVCloAm2Ph104 (alkaline env, Portugal)</a:t>
                </a:r>
                <a:endParaRPr kumimoji="0" lang="en-US" sz="1800" b="0" i="0" u="none" strike="noStrike" cap="none" normalizeH="0" baseline="0" smtClean="0">
                  <a:ln>
                    <a:noFill/>
                  </a:ln>
                  <a:solidFill>
                    <a:schemeClr val="tx1"/>
                  </a:solidFill>
                  <a:effectLst/>
                  <a:latin typeface="Arial" pitchFamily="34" charset="0"/>
                </a:endParaRPr>
              </a:p>
            </p:txBody>
          </p:sp>
          <p:sp>
            <p:nvSpPr>
              <p:cNvPr id="839844" name="Freeform 164"/>
              <p:cNvSpPr>
                <a:spLocks/>
              </p:cNvSpPr>
              <p:nvPr/>
            </p:nvSpPr>
            <p:spPr bwMode="auto">
              <a:xfrm>
                <a:off x="670" y="1252"/>
                <a:ext cx="1" cy="8"/>
              </a:xfrm>
              <a:custGeom>
                <a:avLst/>
                <a:gdLst/>
                <a:ahLst/>
                <a:cxnLst>
                  <a:cxn ang="0">
                    <a:pos x="0" y="0"/>
                  </a:cxn>
                  <a:cxn ang="0">
                    <a:pos x="0" y="18"/>
                  </a:cxn>
                  <a:cxn ang="0">
                    <a:pos x="0" y="18"/>
                  </a:cxn>
                </a:cxnLst>
                <a:rect l="0" t="0" r="r" b="b"/>
                <a:pathLst>
                  <a:path h="18">
                    <a:moveTo>
                      <a:pt x="0" y="0"/>
                    </a:moveTo>
                    <a:lnTo>
                      <a:pt x="0" y="18"/>
                    </a:lnTo>
                    <a:lnTo>
                      <a:pt x="0"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45" name="Freeform 165"/>
              <p:cNvSpPr>
                <a:spLocks/>
              </p:cNvSpPr>
              <p:nvPr/>
            </p:nvSpPr>
            <p:spPr bwMode="auto">
              <a:xfrm>
                <a:off x="654" y="1237"/>
                <a:ext cx="16" cy="13"/>
              </a:xfrm>
              <a:custGeom>
                <a:avLst/>
                <a:gdLst/>
                <a:ahLst/>
                <a:cxnLst>
                  <a:cxn ang="0">
                    <a:pos x="0" y="0"/>
                  </a:cxn>
                  <a:cxn ang="0">
                    <a:pos x="0" y="25"/>
                  </a:cxn>
                  <a:cxn ang="0">
                    <a:pos x="31" y="25"/>
                  </a:cxn>
                </a:cxnLst>
                <a:rect l="0" t="0" r="r" b="b"/>
                <a:pathLst>
                  <a:path w="31" h="25">
                    <a:moveTo>
                      <a:pt x="0" y="0"/>
                    </a:moveTo>
                    <a:lnTo>
                      <a:pt x="0" y="25"/>
                    </a:lnTo>
                    <a:lnTo>
                      <a:pt x="31" y="25"/>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46" name="Freeform 166"/>
              <p:cNvSpPr>
                <a:spLocks/>
              </p:cNvSpPr>
              <p:nvPr/>
            </p:nvSpPr>
            <p:spPr bwMode="auto">
              <a:xfrm>
                <a:off x="647" y="1220"/>
                <a:ext cx="7" cy="16"/>
              </a:xfrm>
              <a:custGeom>
                <a:avLst/>
                <a:gdLst/>
                <a:ahLst/>
                <a:cxnLst>
                  <a:cxn ang="0">
                    <a:pos x="0" y="0"/>
                  </a:cxn>
                  <a:cxn ang="0">
                    <a:pos x="0" y="31"/>
                  </a:cxn>
                  <a:cxn ang="0">
                    <a:pos x="15" y="31"/>
                  </a:cxn>
                </a:cxnLst>
                <a:rect l="0" t="0" r="r" b="b"/>
                <a:pathLst>
                  <a:path w="15" h="31">
                    <a:moveTo>
                      <a:pt x="0" y="0"/>
                    </a:moveTo>
                    <a:lnTo>
                      <a:pt x="0" y="31"/>
                    </a:lnTo>
                    <a:lnTo>
                      <a:pt x="15" y="31"/>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47" name="Freeform 167"/>
              <p:cNvSpPr>
                <a:spLocks/>
              </p:cNvSpPr>
              <p:nvPr/>
            </p:nvSpPr>
            <p:spPr bwMode="auto">
              <a:xfrm>
                <a:off x="633" y="1194"/>
                <a:ext cx="14" cy="24"/>
              </a:xfrm>
              <a:custGeom>
                <a:avLst/>
                <a:gdLst/>
                <a:ahLst/>
                <a:cxnLst>
                  <a:cxn ang="0">
                    <a:pos x="0" y="0"/>
                  </a:cxn>
                  <a:cxn ang="0">
                    <a:pos x="0" y="49"/>
                  </a:cxn>
                  <a:cxn ang="0">
                    <a:pos x="28" y="49"/>
                  </a:cxn>
                </a:cxnLst>
                <a:rect l="0" t="0" r="r" b="b"/>
                <a:pathLst>
                  <a:path w="28" h="49">
                    <a:moveTo>
                      <a:pt x="0" y="0"/>
                    </a:moveTo>
                    <a:lnTo>
                      <a:pt x="0" y="49"/>
                    </a:lnTo>
                    <a:lnTo>
                      <a:pt x="28" y="49"/>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48" name="Freeform 168"/>
              <p:cNvSpPr>
                <a:spLocks/>
              </p:cNvSpPr>
              <p:nvPr/>
            </p:nvSpPr>
            <p:spPr bwMode="auto">
              <a:xfrm>
                <a:off x="602" y="1153"/>
                <a:ext cx="31" cy="39"/>
              </a:xfrm>
              <a:custGeom>
                <a:avLst/>
                <a:gdLst/>
                <a:ahLst/>
                <a:cxnLst>
                  <a:cxn ang="0">
                    <a:pos x="0" y="0"/>
                  </a:cxn>
                  <a:cxn ang="0">
                    <a:pos x="0" y="78"/>
                  </a:cxn>
                  <a:cxn ang="0">
                    <a:pos x="62" y="78"/>
                  </a:cxn>
                </a:cxnLst>
                <a:rect l="0" t="0" r="r" b="b"/>
                <a:pathLst>
                  <a:path w="62" h="78">
                    <a:moveTo>
                      <a:pt x="0" y="0"/>
                    </a:moveTo>
                    <a:lnTo>
                      <a:pt x="0" y="78"/>
                    </a:lnTo>
                    <a:lnTo>
                      <a:pt x="62" y="7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49" name="Freeform 169"/>
              <p:cNvSpPr>
                <a:spLocks/>
              </p:cNvSpPr>
              <p:nvPr/>
            </p:nvSpPr>
            <p:spPr bwMode="auto">
              <a:xfrm>
                <a:off x="565" y="1111"/>
                <a:ext cx="37" cy="40"/>
              </a:xfrm>
              <a:custGeom>
                <a:avLst/>
                <a:gdLst/>
                <a:ahLst/>
                <a:cxnLst>
                  <a:cxn ang="0">
                    <a:pos x="0" y="0"/>
                  </a:cxn>
                  <a:cxn ang="0">
                    <a:pos x="0" y="81"/>
                  </a:cxn>
                  <a:cxn ang="0">
                    <a:pos x="75" y="81"/>
                  </a:cxn>
                </a:cxnLst>
                <a:rect l="0" t="0" r="r" b="b"/>
                <a:pathLst>
                  <a:path w="75" h="81">
                    <a:moveTo>
                      <a:pt x="0" y="0"/>
                    </a:moveTo>
                    <a:lnTo>
                      <a:pt x="0" y="81"/>
                    </a:lnTo>
                    <a:lnTo>
                      <a:pt x="75" y="81"/>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50" name="Freeform 170"/>
              <p:cNvSpPr>
                <a:spLocks/>
              </p:cNvSpPr>
              <p:nvPr/>
            </p:nvSpPr>
            <p:spPr bwMode="auto">
              <a:xfrm>
                <a:off x="549" y="1062"/>
                <a:ext cx="16" cy="47"/>
              </a:xfrm>
              <a:custGeom>
                <a:avLst/>
                <a:gdLst/>
                <a:ahLst/>
                <a:cxnLst>
                  <a:cxn ang="0">
                    <a:pos x="0" y="0"/>
                  </a:cxn>
                  <a:cxn ang="0">
                    <a:pos x="0" y="96"/>
                  </a:cxn>
                  <a:cxn ang="0">
                    <a:pos x="32" y="96"/>
                  </a:cxn>
                </a:cxnLst>
                <a:rect l="0" t="0" r="r" b="b"/>
                <a:pathLst>
                  <a:path w="32" h="96">
                    <a:moveTo>
                      <a:pt x="0" y="0"/>
                    </a:moveTo>
                    <a:lnTo>
                      <a:pt x="0" y="96"/>
                    </a:lnTo>
                    <a:lnTo>
                      <a:pt x="32" y="9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51" name="Freeform 171"/>
              <p:cNvSpPr>
                <a:spLocks/>
              </p:cNvSpPr>
              <p:nvPr/>
            </p:nvSpPr>
            <p:spPr bwMode="auto">
              <a:xfrm>
                <a:off x="546" y="981"/>
                <a:ext cx="3" cy="79"/>
              </a:xfrm>
              <a:custGeom>
                <a:avLst/>
                <a:gdLst/>
                <a:ahLst/>
                <a:cxnLst>
                  <a:cxn ang="0">
                    <a:pos x="0" y="0"/>
                  </a:cxn>
                  <a:cxn ang="0">
                    <a:pos x="0" y="159"/>
                  </a:cxn>
                  <a:cxn ang="0">
                    <a:pos x="6" y="159"/>
                  </a:cxn>
                </a:cxnLst>
                <a:rect l="0" t="0" r="r" b="b"/>
                <a:pathLst>
                  <a:path w="6" h="159">
                    <a:moveTo>
                      <a:pt x="0" y="0"/>
                    </a:moveTo>
                    <a:lnTo>
                      <a:pt x="0" y="159"/>
                    </a:lnTo>
                    <a:lnTo>
                      <a:pt x="6" y="159"/>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52" name="Freeform 172"/>
              <p:cNvSpPr>
                <a:spLocks/>
              </p:cNvSpPr>
              <p:nvPr/>
            </p:nvSpPr>
            <p:spPr bwMode="auto">
              <a:xfrm>
                <a:off x="536" y="979"/>
                <a:ext cx="10" cy="165"/>
              </a:xfrm>
              <a:custGeom>
                <a:avLst/>
                <a:gdLst/>
                <a:ahLst/>
                <a:cxnLst>
                  <a:cxn ang="0">
                    <a:pos x="0" y="329"/>
                  </a:cxn>
                  <a:cxn ang="0">
                    <a:pos x="0" y="0"/>
                  </a:cxn>
                  <a:cxn ang="0">
                    <a:pos x="19" y="0"/>
                  </a:cxn>
                </a:cxnLst>
                <a:rect l="0" t="0" r="r" b="b"/>
                <a:pathLst>
                  <a:path w="19" h="329">
                    <a:moveTo>
                      <a:pt x="0" y="329"/>
                    </a:moveTo>
                    <a:lnTo>
                      <a:pt x="0" y="0"/>
                    </a:lnTo>
                    <a:lnTo>
                      <a:pt x="19"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53" name="Rectangle 173"/>
              <p:cNvSpPr>
                <a:spLocks noChangeArrowheads="1"/>
              </p:cNvSpPr>
              <p:nvPr/>
            </p:nvSpPr>
            <p:spPr bwMode="auto">
              <a:xfrm>
                <a:off x="632" y="1265"/>
                <a:ext cx="17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06B</a:t>
                </a:r>
                <a:endParaRPr kumimoji="0" lang="en-US" sz="1800" b="0" i="0" u="none" strike="noStrike" cap="none" normalizeH="0" baseline="0" smtClean="0">
                  <a:ln>
                    <a:noFill/>
                  </a:ln>
                  <a:solidFill>
                    <a:schemeClr val="tx1"/>
                  </a:solidFill>
                  <a:effectLst/>
                  <a:latin typeface="Arial" pitchFamily="34" charset="0"/>
                </a:endParaRPr>
              </a:p>
            </p:txBody>
          </p:sp>
          <p:sp>
            <p:nvSpPr>
              <p:cNvPr id="839854" name="Freeform 174"/>
              <p:cNvSpPr>
                <a:spLocks/>
              </p:cNvSpPr>
              <p:nvPr/>
            </p:nvSpPr>
            <p:spPr bwMode="auto">
              <a:xfrm>
                <a:off x="581" y="1280"/>
                <a:ext cx="23" cy="8"/>
              </a:xfrm>
              <a:custGeom>
                <a:avLst/>
                <a:gdLst/>
                <a:ahLst/>
                <a:cxnLst>
                  <a:cxn ang="0">
                    <a:pos x="0" y="16"/>
                  </a:cxn>
                  <a:cxn ang="0">
                    <a:pos x="0" y="0"/>
                  </a:cxn>
                  <a:cxn ang="0">
                    <a:pos x="47" y="0"/>
                  </a:cxn>
                </a:cxnLst>
                <a:rect l="0" t="0" r="r" b="b"/>
                <a:pathLst>
                  <a:path w="47" h="16">
                    <a:moveTo>
                      <a:pt x="0" y="16"/>
                    </a:moveTo>
                    <a:lnTo>
                      <a:pt x="0" y="0"/>
                    </a:lnTo>
                    <a:lnTo>
                      <a:pt x="4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55" name="Rectangle 175"/>
              <p:cNvSpPr>
                <a:spLocks noChangeArrowheads="1"/>
              </p:cNvSpPr>
              <p:nvPr/>
            </p:nvSpPr>
            <p:spPr bwMode="auto">
              <a:xfrm>
                <a:off x="600" y="1284"/>
                <a:ext cx="33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Herbaspirillum seropedicae</a:t>
                </a:r>
                <a:endParaRPr kumimoji="0" lang="en-US" sz="1800" b="0" i="0" u="none" strike="noStrike" cap="none" normalizeH="0" baseline="0" smtClean="0">
                  <a:ln>
                    <a:noFill/>
                  </a:ln>
                  <a:solidFill>
                    <a:schemeClr val="tx1"/>
                  </a:solidFill>
                  <a:effectLst/>
                  <a:latin typeface="Arial" pitchFamily="34" charset="0"/>
                </a:endParaRPr>
              </a:p>
            </p:txBody>
          </p:sp>
          <p:sp>
            <p:nvSpPr>
              <p:cNvPr id="839856" name="Freeform 176"/>
              <p:cNvSpPr>
                <a:spLocks/>
              </p:cNvSpPr>
              <p:nvPr/>
            </p:nvSpPr>
            <p:spPr bwMode="auto">
              <a:xfrm>
                <a:off x="581" y="1291"/>
                <a:ext cx="17" cy="9"/>
              </a:xfrm>
              <a:custGeom>
                <a:avLst/>
                <a:gdLst/>
                <a:ahLst/>
                <a:cxnLst>
                  <a:cxn ang="0">
                    <a:pos x="0" y="0"/>
                  </a:cxn>
                  <a:cxn ang="0">
                    <a:pos x="0" y="17"/>
                  </a:cxn>
                  <a:cxn ang="0">
                    <a:pos x="34" y="17"/>
                  </a:cxn>
                </a:cxnLst>
                <a:rect l="0" t="0" r="r" b="b"/>
                <a:pathLst>
                  <a:path w="34" h="17">
                    <a:moveTo>
                      <a:pt x="0" y="0"/>
                    </a:moveTo>
                    <a:lnTo>
                      <a:pt x="0" y="17"/>
                    </a:lnTo>
                    <a:lnTo>
                      <a:pt x="34"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57" name="Freeform 177"/>
              <p:cNvSpPr>
                <a:spLocks/>
              </p:cNvSpPr>
              <p:nvPr/>
            </p:nvSpPr>
            <p:spPr bwMode="auto">
              <a:xfrm>
                <a:off x="558" y="1290"/>
                <a:ext cx="23" cy="20"/>
              </a:xfrm>
              <a:custGeom>
                <a:avLst/>
                <a:gdLst/>
                <a:ahLst/>
                <a:cxnLst>
                  <a:cxn ang="0">
                    <a:pos x="0" y="42"/>
                  </a:cxn>
                  <a:cxn ang="0">
                    <a:pos x="0" y="0"/>
                  </a:cxn>
                  <a:cxn ang="0">
                    <a:pos x="46" y="0"/>
                  </a:cxn>
                </a:cxnLst>
                <a:rect l="0" t="0" r="r" b="b"/>
                <a:pathLst>
                  <a:path w="46" h="42">
                    <a:moveTo>
                      <a:pt x="0" y="42"/>
                    </a:moveTo>
                    <a:lnTo>
                      <a:pt x="0" y="0"/>
                    </a:lnTo>
                    <a:lnTo>
                      <a:pt x="46"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58" name="Rectangle 178"/>
              <p:cNvSpPr>
                <a:spLocks noChangeArrowheads="1"/>
              </p:cNvSpPr>
              <p:nvPr/>
            </p:nvSpPr>
            <p:spPr bwMode="auto">
              <a:xfrm>
                <a:off x="665" y="1304"/>
                <a:ext cx="17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04A [2]</a:t>
                </a:r>
                <a:endParaRPr kumimoji="0" lang="en-US" sz="1800" b="0" i="0" u="none" strike="noStrike" cap="none" normalizeH="0" baseline="0" smtClean="0">
                  <a:ln>
                    <a:noFill/>
                  </a:ln>
                  <a:solidFill>
                    <a:schemeClr val="tx1"/>
                  </a:solidFill>
                  <a:effectLst/>
                  <a:latin typeface="Arial" pitchFamily="34" charset="0"/>
                </a:endParaRPr>
              </a:p>
            </p:txBody>
          </p:sp>
          <p:sp>
            <p:nvSpPr>
              <p:cNvPr id="839859" name="Freeform 179"/>
              <p:cNvSpPr>
                <a:spLocks/>
              </p:cNvSpPr>
              <p:nvPr/>
            </p:nvSpPr>
            <p:spPr bwMode="auto">
              <a:xfrm>
                <a:off x="592" y="1320"/>
                <a:ext cx="45" cy="13"/>
              </a:xfrm>
              <a:custGeom>
                <a:avLst/>
                <a:gdLst/>
                <a:ahLst/>
                <a:cxnLst>
                  <a:cxn ang="0">
                    <a:pos x="0" y="27"/>
                  </a:cxn>
                  <a:cxn ang="0">
                    <a:pos x="0" y="0"/>
                  </a:cxn>
                  <a:cxn ang="0">
                    <a:pos x="89" y="0"/>
                  </a:cxn>
                </a:cxnLst>
                <a:rect l="0" t="0" r="r" b="b"/>
                <a:pathLst>
                  <a:path w="89" h="27">
                    <a:moveTo>
                      <a:pt x="0" y="27"/>
                    </a:moveTo>
                    <a:lnTo>
                      <a:pt x="0" y="0"/>
                    </a:lnTo>
                    <a:lnTo>
                      <a:pt x="89"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60" name="Rectangle 180"/>
              <p:cNvSpPr>
                <a:spLocks noChangeArrowheads="1"/>
              </p:cNvSpPr>
              <p:nvPr/>
            </p:nvSpPr>
            <p:spPr bwMode="auto">
              <a:xfrm>
                <a:off x="641" y="1324"/>
                <a:ext cx="17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05E [3]</a:t>
                </a:r>
                <a:endParaRPr kumimoji="0" lang="en-US" sz="1800" b="0" i="0" u="none" strike="noStrike" cap="none" normalizeH="0" baseline="0" smtClean="0">
                  <a:ln>
                    <a:noFill/>
                  </a:ln>
                  <a:solidFill>
                    <a:schemeClr val="tx1"/>
                  </a:solidFill>
                  <a:effectLst/>
                  <a:latin typeface="Arial" pitchFamily="34" charset="0"/>
                </a:endParaRPr>
              </a:p>
            </p:txBody>
          </p:sp>
          <p:sp>
            <p:nvSpPr>
              <p:cNvPr id="839861" name="Freeform 181"/>
              <p:cNvSpPr>
                <a:spLocks/>
              </p:cNvSpPr>
              <p:nvPr/>
            </p:nvSpPr>
            <p:spPr bwMode="auto">
              <a:xfrm>
                <a:off x="612" y="1340"/>
                <a:ext cx="1" cy="8"/>
              </a:xfrm>
              <a:custGeom>
                <a:avLst/>
                <a:gdLst/>
                <a:ahLst/>
                <a:cxnLst>
                  <a:cxn ang="0">
                    <a:pos x="0" y="15"/>
                  </a:cxn>
                  <a:cxn ang="0">
                    <a:pos x="0" y="0"/>
                  </a:cxn>
                  <a:cxn ang="0">
                    <a:pos x="0" y="0"/>
                  </a:cxn>
                </a:cxnLst>
                <a:rect l="0" t="0" r="r" b="b"/>
                <a:pathLst>
                  <a:path h="15">
                    <a:moveTo>
                      <a:pt x="0" y="15"/>
                    </a:moveTo>
                    <a:lnTo>
                      <a:pt x="0" y="0"/>
                    </a:lnTo>
                    <a:lnTo>
                      <a:pt x="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62" name="Rectangle 182"/>
              <p:cNvSpPr>
                <a:spLocks noChangeArrowheads="1"/>
              </p:cNvSpPr>
              <p:nvPr/>
            </p:nvSpPr>
            <p:spPr bwMode="auto">
              <a:xfrm>
                <a:off x="614" y="1344"/>
                <a:ext cx="409"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Ralstonia sp. 22 (arsenite oxidizer)</a:t>
                </a:r>
                <a:endParaRPr kumimoji="0" lang="en-US" sz="1800" b="0" i="0" u="none" strike="noStrike" cap="none" normalizeH="0" baseline="0" smtClean="0">
                  <a:ln>
                    <a:noFill/>
                  </a:ln>
                  <a:solidFill>
                    <a:schemeClr val="tx1"/>
                  </a:solidFill>
                  <a:effectLst/>
                  <a:latin typeface="Arial" pitchFamily="34" charset="0"/>
                </a:endParaRPr>
              </a:p>
            </p:txBody>
          </p:sp>
          <p:sp>
            <p:nvSpPr>
              <p:cNvPr id="839863" name="Freeform 183"/>
              <p:cNvSpPr>
                <a:spLocks/>
              </p:cNvSpPr>
              <p:nvPr/>
            </p:nvSpPr>
            <p:spPr bwMode="auto">
              <a:xfrm>
                <a:off x="612" y="1351"/>
                <a:ext cx="1" cy="9"/>
              </a:xfrm>
              <a:custGeom>
                <a:avLst/>
                <a:gdLst/>
                <a:ahLst/>
                <a:cxnLst>
                  <a:cxn ang="0">
                    <a:pos x="0" y="0"/>
                  </a:cxn>
                  <a:cxn ang="0">
                    <a:pos x="0" y="17"/>
                  </a:cxn>
                  <a:cxn ang="0">
                    <a:pos x="0" y="17"/>
                  </a:cxn>
                </a:cxnLst>
                <a:rect l="0" t="0" r="r" b="b"/>
                <a:pathLst>
                  <a:path h="17">
                    <a:moveTo>
                      <a:pt x="0" y="0"/>
                    </a:moveTo>
                    <a:lnTo>
                      <a:pt x="0" y="17"/>
                    </a:lnTo>
                    <a:lnTo>
                      <a:pt x="0"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64" name="Freeform 184"/>
              <p:cNvSpPr>
                <a:spLocks/>
              </p:cNvSpPr>
              <p:nvPr/>
            </p:nvSpPr>
            <p:spPr bwMode="auto">
              <a:xfrm>
                <a:off x="592" y="1337"/>
                <a:ext cx="20" cy="12"/>
              </a:xfrm>
              <a:custGeom>
                <a:avLst/>
                <a:gdLst/>
                <a:ahLst/>
                <a:cxnLst>
                  <a:cxn ang="0">
                    <a:pos x="0" y="0"/>
                  </a:cxn>
                  <a:cxn ang="0">
                    <a:pos x="0" y="26"/>
                  </a:cxn>
                  <a:cxn ang="0">
                    <a:pos x="39" y="26"/>
                  </a:cxn>
                </a:cxnLst>
                <a:rect l="0" t="0" r="r" b="b"/>
                <a:pathLst>
                  <a:path w="39" h="26">
                    <a:moveTo>
                      <a:pt x="0" y="0"/>
                    </a:moveTo>
                    <a:lnTo>
                      <a:pt x="0" y="26"/>
                    </a:lnTo>
                    <a:lnTo>
                      <a:pt x="39" y="2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65" name="Freeform 185"/>
              <p:cNvSpPr>
                <a:spLocks/>
              </p:cNvSpPr>
              <p:nvPr/>
            </p:nvSpPr>
            <p:spPr bwMode="auto">
              <a:xfrm>
                <a:off x="558" y="1314"/>
                <a:ext cx="34" cy="21"/>
              </a:xfrm>
              <a:custGeom>
                <a:avLst/>
                <a:gdLst/>
                <a:ahLst/>
                <a:cxnLst>
                  <a:cxn ang="0">
                    <a:pos x="0" y="0"/>
                  </a:cxn>
                  <a:cxn ang="0">
                    <a:pos x="0" y="43"/>
                  </a:cxn>
                  <a:cxn ang="0">
                    <a:pos x="69" y="43"/>
                  </a:cxn>
                </a:cxnLst>
                <a:rect l="0" t="0" r="r" b="b"/>
                <a:pathLst>
                  <a:path w="69" h="43">
                    <a:moveTo>
                      <a:pt x="0" y="0"/>
                    </a:moveTo>
                    <a:lnTo>
                      <a:pt x="0" y="43"/>
                    </a:lnTo>
                    <a:lnTo>
                      <a:pt x="69" y="4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66" name="Freeform 186"/>
              <p:cNvSpPr>
                <a:spLocks/>
              </p:cNvSpPr>
              <p:nvPr/>
            </p:nvSpPr>
            <p:spPr bwMode="auto">
              <a:xfrm>
                <a:off x="536" y="1147"/>
                <a:ext cx="22" cy="165"/>
              </a:xfrm>
              <a:custGeom>
                <a:avLst/>
                <a:gdLst/>
                <a:ahLst/>
                <a:cxnLst>
                  <a:cxn ang="0">
                    <a:pos x="0" y="0"/>
                  </a:cxn>
                  <a:cxn ang="0">
                    <a:pos x="0" y="331"/>
                  </a:cxn>
                  <a:cxn ang="0">
                    <a:pos x="44" y="331"/>
                  </a:cxn>
                </a:cxnLst>
                <a:rect l="0" t="0" r="r" b="b"/>
                <a:pathLst>
                  <a:path w="44" h="331">
                    <a:moveTo>
                      <a:pt x="0" y="0"/>
                    </a:moveTo>
                    <a:lnTo>
                      <a:pt x="0" y="331"/>
                    </a:lnTo>
                    <a:lnTo>
                      <a:pt x="44" y="331"/>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67" name="Freeform 187"/>
              <p:cNvSpPr>
                <a:spLocks/>
              </p:cNvSpPr>
              <p:nvPr/>
            </p:nvSpPr>
            <p:spPr bwMode="auto">
              <a:xfrm>
                <a:off x="530" y="1145"/>
                <a:ext cx="6" cy="132"/>
              </a:xfrm>
              <a:custGeom>
                <a:avLst/>
                <a:gdLst/>
                <a:ahLst/>
                <a:cxnLst>
                  <a:cxn ang="0">
                    <a:pos x="0" y="264"/>
                  </a:cxn>
                  <a:cxn ang="0">
                    <a:pos x="0" y="0"/>
                  </a:cxn>
                  <a:cxn ang="0">
                    <a:pos x="11" y="0"/>
                  </a:cxn>
                </a:cxnLst>
                <a:rect l="0" t="0" r="r" b="b"/>
                <a:pathLst>
                  <a:path w="11" h="264">
                    <a:moveTo>
                      <a:pt x="0" y="264"/>
                    </a:moveTo>
                    <a:lnTo>
                      <a:pt x="0" y="0"/>
                    </a:lnTo>
                    <a:lnTo>
                      <a:pt x="11"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68" name="Rectangle 188"/>
              <p:cNvSpPr>
                <a:spLocks noChangeArrowheads="1"/>
              </p:cNvSpPr>
              <p:nvPr/>
            </p:nvSpPr>
            <p:spPr bwMode="auto">
              <a:xfrm>
                <a:off x="614" y="1364"/>
                <a:ext cx="13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07G</a:t>
                </a:r>
                <a:endParaRPr kumimoji="0" lang="en-US" sz="1800" b="0" i="0" u="none" strike="noStrike" cap="none" normalizeH="0" baseline="0" smtClean="0">
                  <a:ln>
                    <a:noFill/>
                  </a:ln>
                  <a:solidFill>
                    <a:schemeClr val="tx1"/>
                  </a:solidFill>
                  <a:effectLst/>
                  <a:latin typeface="Arial" pitchFamily="34" charset="0"/>
                </a:endParaRPr>
              </a:p>
            </p:txBody>
          </p:sp>
          <p:sp>
            <p:nvSpPr>
              <p:cNvPr id="839869" name="Freeform 189"/>
              <p:cNvSpPr>
                <a:spLocks/>
              </p:cNvSpPr>
              <p:nvPr/>
            </p:nvSpPr>
            <p:spPr bwMode="auto">
              <a:xfrm>
                <a:off x="553" y="1379"/>
                <a:ext cx="33" cy="8"/>
              </a:xfrm>
              <a:custGeom>
                <a:avLst/>
                <a:gdLst/>
                <a:ahLst/>
                <a:cxnLst>
                  <a:cxn ang="0">
                    <a:pos x="0" y="16"/>
                  </a:cxn>
                  <a:cxn ang="0">
                    <a:pos x="0" y="0"/>
                  </a:cxn>
                  <a:cxn ang="0">
                    <a:pos x="65" y="0"/>
                  </a:cxn>
                </a:cxnLst>
                <a:rect l="0" t="0" r="r" b="b"/>
                <a:pathLst>
                  <a:path w="65" h="16">
                    <a:moveTo>
                      <a:pt x="0" y="16"/>
                    </a:moveTo>
                    <a:lnTo>
                      <a:pt x="0" y="0"/>
                    </a:lnTo>
                    <a:lnTo>
                      <a:pt x="6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70" name="Rectangle 190"/>
              <p:cNvSpPr>
                <a:spLocks noChangeArrowheads="1"/>
              </p:cNvSpPr>
              <p:nvPr/>
            </p:nvSpPr>
            <p:spPr bwMode="auto">
              <a:xfrm>
                <a:off x="623" y="1384"/>
                <a:ext cx="35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Methylobacillus flagellatus KT</a:t>
                </a:r>
                <a:endParaRPr kumimoji="0" lang="en-US" sz="1800" b="0" i="0" u="none" strike="noStrike" cap="none" normalizeH="0" baseline="0" smtClean="0">
                  <a:ln>
                    <a:noFill/>
                  </a:ln>
                  <a:solidFill>
                    <a:schemeClr val="tx1"/>
                  </a:solidFill>
                  <a:effectLst/>
                  <a:latin typeface="Arial" pitchFamily="34" charset="0"/>
                </a:endParaRPr>
              </a:p>
            </p:txBody>
          </p:sp>
          <p:sp>
            <p:nvSpPr>
              <p:cNvPr id="839871" name="Freeform 191"/>
              <p:cNvSpPr>
                <a:spLocks/>
              </p:cNvSpPr>
              <p:nvPr/>
            </p:nvSpPr>
            <p:spPr bwMode="auto">
              <a:xfrm>
                <a:off x="553" y="1391"/>
                <a:ext cx="69" cy="8"/>
              </a:xfrm>
              <a:custGeom>
                <a:avLst/>
                <a:gdLst/>
                <a:ahLst/>
                <a:cxnLst>
                  <a:cxn ang="0">
                    <a:pos x="0" y="0"/>
                  </a:cxn>
                  <a:cxn ang="0">
                    <a:pos x="0" y="18"/>
                  </a:cxn>
                  <a:cxn ang="0">
                    <a:pos x="137" y="18"/>
                  </a:cxn>
                </a:cxnLst>
                <a:rect l="0" t="0" r="r" b="b"/>
                <a:pathLst>
                  <a:path w="137" h="18">
                    <a:moveTo>
                      <a:pt x="0" y="0"/>
                    </a:moveTo>
                    <a:lnTo>
                      <a:pt x="0" y="18"/>
                    </a:lnTo>
                    <a:lnTo>
                      <a:pt x="137"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72" name="Freeform 192"/>
              <p:cNvSpPr>
                <a:spLocks/>
              </p:cNvSpPr>
              <p:nvPr/>
            </p:nvSpPr>
            <p:spPr bwMode="auto">
              <a:xfrm>
                <a:off x="542" y="1389"/>
                <a:ext cx="11" cy="21"/>
              </a:xfrm>
              <a:custGeom>
                <a:avLst/>
                <a:gdLst/>
                <a:ahLst/>
                <a:cxnLst>
                  <a:cxn ang="0">
                    <a:pos x="0" y="41"/>
                  </a:cxn>
                  <a:cxn ang="0">
                    <a:pos x="0" y="0"/>
                  </a:cxn>
                  <a:cxn ang="0">
                    <a:pos x="22" y="0"/>
                  </a:cxn>
                </a:cxnLst>
                <a:rect l="0" t="0" r="r" b="b"/>
                <a:pathLst>
                  <a:path w="22" h="41">
                    <a:moveTo>
                      <a:pt x="0" y="41"/>
                    </a:moveTo>
                    <a:lnTo>
                      <a:pt x="0" y="0"/>
                    </a:lnTo>
                    <a:lnTo>
                      <a:pt x="2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73" name="Rectangle 193"/>
              <p:cNvSpPr>
                <a:spLocks noChangeArrowheads="1"/>
              </p:cNvSpPr>
              <p:nvPr/>
            </p:nvSpPr>
            <p:spPr bwMode="auto">
              <a:xfrm>
                <a:off x="624" y="1404"/>
                <a:ext cx="48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SLB74 (late holocene lake sediment)</a:t>
                </a:r>
                <a:endParaRPr kumimoji="0" lang="en-US" sz="1800" b="0" i="0" u="none" strike="noStrike" cap="none" normalizeH="0" baseline="0" smtClean="0">
                  <a:ln>
                    <a:noFill/>
                  </a:ln>
                  <a:solidFill>
                    <a:schemeClr val="tx1"/>
                  </a:solidFill>
                  <a:effectLst/>
                  <a:latin typeface="Arial" pitchFamily="34" charset="0"/>
                </a:endParaRPr>
              </a:p>
            </p:txBody>
          </p:sp>
          <p:sp>
            <p:nvSpPr>
              <p:cNvPr id="839874" name="Freeform 194"/>
              <p:cNvSpPr>
                <a:spLocks/>
              </p:cNvSpPr>
              <p:nvPr/>
            </p:nvSpPr>
            <p:spPr bwMode="auto">
              <a:xfrm>
                <a:off x="560" y="1419"/>
                <a:ext cx="63" cy="14"/>
              </a:xfrm>
              <a:custGeom>
                <a:avLst/>
                <a:gdLst/>
                <a:ahLst/>
                <a:cxnLst>
                  <a:cxn ang="0">
                    <a:pos x="0" y="27"/>
                  </a:cxn>
                  <a:cxn ang="0">
                    <a:pos x="0" y="0"/>
                  </a:cxn>
                  <a:cxn ang="0">
                    <a:pos x="125" y="0"/>
                  </a:cxn>
                </a:cxnLst>
                <a:rect l="0" t="0" r="r" b="b"/>
                <a:pathLst>
                  <a:path w="125" h="27">
                    <a:moveTo>
                      <a:pt x="0" y="27"/>
                    </a:moveTo>
                    <a:lnTo>
                      <a:pt x="0" y="0"/>
                    </a:lnTo>
                    <a:lnTo>
                      <a:pt x="12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75" name="Rectangle 195"/>
              <p:cNvSpPr>
                <a:spLocks noChangeArrowheads="1"/>
              </p:cNvSpPr>
              <p:nvPr/>
            </p:nvSpPr>
            <p:spPr bwMode="auto">
              <a:xfrm>
                <a:off x="624" y="1423"/>
                <a:ext cx="17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04B [2]</a:t>
                </a:r>
                <a:endParaRPr kumimoji="0" lang="en-US" sz="1800" b="0" i="0" u="none" strike="noStrike" cap="none" normalizeH="0" baseline="0" smtClean="0">
                  <a:ln>
                    <a:noFill/>
                  </a:ln>
                  <a:solidFill>
                    <a:schemeClr val="tx1"/>
                  </a:solidFill>
                  <a:effectLst/>
                  <a:latin typeface="Arial" pitchFamily="34" charset="0"/>
                </a:endParaRPr>
              </a:p>
            </p:txBody>
          </p:sp>
          <p:sp>
            <p:nvSpPr>
              <p:cNvPr id="839876" name="Freeform 196"/>
              <p:cNvSpPr>
                <a:spLocks/>
              </p:cNvSpPr>
              <p:nvPr/>
            </p:nvSpPr>
            <p:spPr bwMode="auto">
              <a:xfrm>
                <a:off x="563" y="1439"/>
                <a:ext cx="33" cy="8"/>
              </a:xfrm>
              <a:custGeom>
                <a:avLst/>
                <a:gdLst/>
                <a:ahLst/>
                <a:cxnLst>
                  <a:cxn ang="0">
                    <a:pos x="0" y="16"/>
                  </a:cxn>
                  <a:cxn ang="0">
                    <a:pos x="0" y="0"/>
                  </a:cxn>
                  <a:cxn ang="0">
                    <a:pos x="67" y="0"/>
                  </a:cxn>
                </a:cxnLst>
                <a:rect l="0" t="0" r="r" b="b"/>
                <a:pathLst>
                  <a:path w="67" h="16">
                    <a:moveTo>
                      <a:pt x="0" y="16"/>
                    </a:moveTo>
                    <a:lnTo>
                      <a:pt x="0" y="0"/>
                    </a:lnTo>
                    <a:lnTo>
                      <a:pt x="6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77" name="Rectangle 197"/>
              <p:cNvSpPr>
                <a:spLocks noChangeArrowheads="1"/>
              </p:cNvSpPr>
              <p:nvPr/>
            </p:nvSpPr>
            <p:spPr bwMode="auto">
              <a:xfrm>
                <a:off x="630" y="1443"/>
                <a:ext cx="184"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11F [15]</a:t>
                </a:r>
                <a:endParaRPr kumimoji="0" lang="en-US" sz="1800" b="0" i="0" u="none" strike="noStrike" cap="none" normalizeH="0" baseline="0" smtClean="0">
                  <a:ln>
                    <a:noFill/>
                  </a:ln>
                  <a:solidFill>
                    <a:schemeClr val="tx1"/>
                  </a:solidFill>
                  <a:effectLst/>
                  <a:latin typeface="Arial" pitchFamily="34" charset="0"/>
                </a:endParaRPr>
              </a:p>
            </p:txBody>
          </p:sp>
          <p:sp>
            <p:nvSpPr>
              <p:cNvPr id="839878" name="Freeform 198"/>
              <p:cNvSpPr>
                <a:spLocks/>
              </p:cNvSpPr>
              <p:nvPr/>
            </p:nvSpPr>
            <p:spPr bwMode="auto">
              <a:xfrm>
                <a:off x="563" y="1450"/>
                <a:ext cx="39" cy="9"/>
              </a:xfrm>
              <a:custGeom>
                <a:avLst/>
                <a:gdLst/>
                <a:ahLst/>
                <a:cxnLst>
                  <a:cxn ang="0">
                    <a:pos x="0" y="0"/>
                  </a:cxn>
                  <a:cxn ang="0">
                    <a:pos x="0" y="18"/>
                  </a:cxn>
                  <a:cxn ang="0">
                    <a:pos x="78" y="18"/>
                  </a:cxn>
                </a:cxnLst>
                <a:rect l="0" t="0" r="r" b="b"/>
                <a:pathLst>
                  <a:path w="78" h="18">
                    <a:moveTo>
                      <a:pt x="0" y="0"/>
                    </a:moveTo>
                    <a:lnTo>
                      <a:pt x="0" y="18"/>
                    </a:lnTo>
                    <a:lnTo>
                      <a:pt x="78"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79" name="Freeform 199"/>
              <p:cNvSpPr>
                <a:spLocks/>
              </p:cNvSpPr>
              <p:nvPr/>
            </p:nvSpPr>
            <p:spPr bwMode="auto">
              <a:xfrm>
                <a:off x="560" y="1436"/>
                <a:ext cx="3" cy="13"/>
              </a:xfrm>
              <a:custGeom>
                <a:avLst/>
                <a:gdLst/>
                <a:ahLst/>
                <a:cxnLst>
                  <a:cxn ang="0">
                    <a:pos x="0" y="0"/>
                  </a:cxn>
                  <a:cxn ang="0">
                    <a:pos x="0" y="25"/>
                  </a:cxn>
                  <a:cxn ang="0">
                    <a:pos x="6" y="25"/>
                  </a:cxn>
                </a:cxnLst>
                <a:rect l="0" t="0" r="r" b="b"/>
                <a:pathLst>
                  <a:path w="6" h="25">
                    <a:moveTo>
                      <a:pt x="0" y="0"/>
                    </a:moveTo>
                    <a:lnTo>
                      <a:pt x="0" y="25"/>
                    </a:lnTo>
                    <a:lnTo>
                      <a:pt x="6" y="25"/>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80" name="Freeform 200"/>
              <p:cNvSpPr>
                <a:spLocks/>
              </p:cNvSpPr>
              <p:nvPr/>
            </p:nvSpPr>
            <p:spPr bwMode="auto">
              <a:xfrm>
                <a:off x="542" y="1413"/>
                <a:ext cx="18" cy="21"/>
              </a:xfrm>
              <a:custGeom>
                <a:avLst/>
                <a:gdLst/>
                <a:ahLst/>
                <a:cxnLst>
                  <a:cxn ang="0">
                    <a:pos x="0" y="0"/>
                  </a:cxn>
                  <a:cxn ang="0">
                    <a:pos x="0" y="43"/>
                  </a:cxn>
                  <a:cxn ang="0">
                    <a:pos x="35" y="43"/>
                  </a:cxn>
                </a:cxnLst>
                <a:rect l="0" t="0" r="r" b="b"/>
                <a:pathLst>
                  <a:path w="35" h="43">
                    <a:moveTo>
                      <a:pt x="0" y="0"/>
                    </a:moveTo>
                    <a:lnTo>
                      <a:pt x="0" y="43"/>
                    </a:lnTo>
                    <a:lnTo>
                      <a:pt x="35" y="4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81" name="Freeform 201"/>
              <p:cNvSpPr>
                <a:spLocks/>
              </p:cNvSpPr>
              <p:nvPr/>
            </p:nvSpPr>
            <p:spPr bwMode="auto">
              <a:xfrm>
                <a:off x="530" y="1280"/>
                <a:ext cx="12" cy="131"/>
              </a:xfrm>
              <a:custGeom>
                <a:avLst/>
                <a:gdLst/>
                <a:ahLst/>
                <a:cxnLst>
                  <a:cxn ang="0">
                    <a:pos x="0" y="0"/>
                  </a:cxn>
                  <a:cxn ang="0">
                    <a:pos x="0" y="263"/>
                  </a:cxn>
                  <a:cxn ang="0">
                    <a:pos x="24" y="263"/>
                  </a:cxn>
                </a:cxnLst>
                <a:rect l="0" t="0" r="r" b="b"/>
                <a:pathLst>
                  <a:path w="24" h="263">
                    <a:moveTo>
                      <a:pt x="0" y="0"/>
                    </a:moveTo>
                    <a:lnTo>
                      <a:pt x="0" y="263"/>
                    </a:lnTo>
                    <a:lnTo>
                      <a:pt x="24" y="26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82" name="Freeform 202"/>
              <p:cNvSpPr>
                <a:spLocks/>
              </p:cNvSpPr>
              <p:nvPr/>
            </p:nvSpPr>
            <p:spPr bwMode="auto">
              <a:xfrm>
                <a:off x="479" y="1279"/>
                <a:ext cx="51" cy="103"/>
              </a:xfrm>
              <a:custGeom>
                <a:avLst/>
                <a:gdLst/>
                <a:ahLst/>
                <a:cxnLst>
                  <a:cxn ang="0">
                    <a:pos x="0" y="207"/>
                  </a:cxn>
                  <a:cxn ang="0">
                    <a:pos x="0" y="0"/>
                  </a:cxn>
                  <a:cxn ang="0">
                    <a:pos x="103" y="0"/>
                  </a:cxn>
                </a:cxnLst>
                <a:rect l="0" t="0" r="r" b="b"/>
                <a:pathLst>
                  <a:path w="103" h="207">
                    <a:moveTo>
                      <a:pt x="0" y="207"/>
                    </a:moveTo>
                    <a:lnTo>
                      <a:pt x="0" y="0"/>
                    </a:lnTo>
                    <a:lnTo>
                      <a:pt x="10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83" name="Rectangle 203"/>
              <p:cNvSpPr>
                <a:spLocks noChangeArrowheads="1"/>
              </p:cNvSpPr>
              <p:nvPr/>
            </p:nvSpPr>
            <p:spPr bwMode="auto">
              <a:xfrm>
                <a:off x="669" y="1463"/>
                <a:ext cx="13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06G</a:t>
                </a:r>
                <a:endParaRPr kumimoji="0" lang="en-US" sz="1800" b="0" i="0" u="none" strike="noStrike" cap="none" normalizeH="0" baseline="0" smtClean="0">
                  <a:ln>
                    <a:noFill/>
                  </a:ln>
                  <a:solidFill>
                    <a:schemeClr val="tx1"/>
                  </a:solidFill>
                  <a:effectLst/>
                  <a:latin typeface="Arial" pitchFamily="34" charset="0"/>
                </a:endParaRPr>
              </a:p>
            </p:txBody>
          </p:sp>
          <p:sp>
            <p:nvSpPr>
              <p:cNvPr id="839884" name="Freeform 204"/>
              <p:cNvSpPr>
                <a:spLocks/>
              </p:cNvSpPr>
              <p:nvPr/>
            </p:nvSpPr>
            <p:spPr bwMode="auto">
              <a:xfrm>
                <a:off x="609" y="1479"/>
                <a:ext cx="31" cy="8"/>
              </a:xfrm>
              <a:custGeom>
                <a:avLst/>
                <a:gdLst/>
                <a:ahLst/>
                <a:cxnLst>
                  <a:cxn ang="0">
                    <a:pos x="0" y="15"/>
                  </a:cxn>
                  <a:cxn ang="0">
                    <a:pos x="0" y="0"/>
                  </a:cxn>
                  <a:cxn ang="0">
                    <a:pos x="62" y="0"/>
                  </a:cxn>
                </a:cxnLst>
                <a:rect l="0" t="0" r="r" b="b"/>
                <a:pathLst>
                  <a:path w="62" h="15">
                    <a:moveTo>
                      <a:pt x="0" y="15"/>
                    </a:moveTo>
                    <a:lnTo>
                      <a:pt x="0" y="0"/>
                    </a:lnTo>
                    <a:lnTo>
                      <a:pt x="6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086" name="Group 406"/>
            <p:cNvGrpSpPr>
              <a:grpSpLocks/>
            </p:cNvGrpSpPr>
            <p:nvPr/>
          </p:nvGrpSpPr>
          <p:grpSpPr bwMode="auto">
            <a:xfrm>
              <a:off x="291" y="373"/>
              <a:ext cx="1733" cy="2303"/>
              <a:chOff x="291" y="373"/>
              <a:chExt cx="1733" cy="2303"/>
            </a:xfrm>
          </p:grpSpPr>
          <p:sp>
            <p:nvSpPr>
              <p:cNvPr id="839886" name="Rectangle 206"/>
              <p:cNvSpPr>
                <a:spLocks noChangeArrowheads="1"/>
              </p:cNvSpPr>
              <p:nvPr/>
            </p:nvSpPr>
            <p:spPr bwMode="auto">
              <a:xfrm>
                <a:off x="647" y="1483"/>
                <a:ext cx="35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IFD_12 (Mt. Nan-Jen soil)</a:t>
                </a:r>
                <a:endParaRPr kumimoji="0" lang="en-US" sz="1800" b="0" i="0" u="none" strike="noStrike" cap="none" normalizeH="0" baseline="0" smtClean="0">
                  <a:ln>
                    <a:noFill/>
                  </a:ln>
                  <a:solidFill>
                    <a:schemeClr val="tx1"/>
                  </a:solidFill>
                  <a:effectLst/>
                  <a:latin typeface="Arial" pitchFamily="34" charset="0"/>
                </a:endParaRPr>
              </a:p>
            </p:txBody>
          </p:sp>
          <p:sp>
            <p:nvSpPr>
              <p:cNvPr id="839887" name="Freeform 207"/>
              <p:cNvSpPr>
                <a:spLocks/>
              </p:cNvSpPr>
              <p:nvPr/>
            </p:nvSpPr>
            <p:spPr bwMode="auto">
              <a:xfrm>
                <a:off x="609" y="1490"/>
                <a:ext cx="37" cy="9"/>
              </a:xfrm>
              <a:custGeom>
                <a:avLst/>
                <a:gdLst/>
                <a:ahLst/>
                <a:cxnLst>
                  <a:cxn ang="0">
                    <a:pos x="0" y="0"/>
                  </a:cxn>
                  <a:cxn ang="0">
                    <a:pos x="0" y="17"/>
                  </a:cxn>
                  <a:cxn ang="0">
                    <a:pos x="73" y="17"/>
                  </a:cxn>
                </a:cxnLst>
                <a:rect l="0" t="0" r="r" b="b"/>
                <a:pathLst>
                  <a:path w="73" h="17">
                    <a:moveTo>
                      <a:pt x="0" y="0"/>
                    </a:moveTo>
                    <a:lnTo>
                      <a:pt x="0" y="17"/>
                    </a:lnTo>
                    <a:lnTo>
                      <a:pt x="73"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88" name="Freeform 208"/>
              <p:cNvSpPr>
                <a:spLocks/>
              </p:cNvSpPr>
              <p:nvPr/>
            </p:nvSpPr>
            <p:spPr bwMode="auto">
              <a:xfrm>
                <a:off x="479" y="1385"/>
                <a:ext cx="130" cy="103"/>
              </a:xfrm>
              <a:custGeom>
                <a:avLst/>
                <a:gdLst/>
                <a:ahLst/>
                <a:cxnLst>
                  <a:cxn ang="0">
                    <a:pos x="0" y="0"/>
                  </a:cxn>
                  <a:cxn ang="0">
                    <a:pos x="0" y="207"/>
                  </a:cxn>
                  <a:cxn ang="0">
                    <a:pos x="260" y="207"/>
                  </a:cxn>
                </a:cxnLst>
                <a:rect l="0" t="0" r="r" b="b"/>
                <a:pathLst>
                  <a:path w="260" h="207">
                    <a:moveTo>
                      <a:pt x="0" y="0"/>
                    </a:moveTo>
                    <a:lnTo>
                      <a:pt x="0" y="207"/>
                    </a:lnTo>
                    <a:lnTo>
                      <a:pt x="260" y="20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89" name="Freeform 209"/>
              <p:cNvSpPr>
                <a:spLocks/>
              </p:cNvSpPr>
              <p:nvPr/>
            </p:nvSpPr>
            <p:spPr bwMode="auto">
              <a:xfrm>
                <a:off x="1711" y="455"/>
                <a:ext cx="19" cy="1053"/>
              </a:xfrm>
              <a:custGeom>
                <a:avLst/>
                <a:gdLst/>
                <a:ahLst/>
                <a:cxnLst>
                  <a:cxn ang="0">
                    <a:pos x="0" y="0"/>
                  </a:cxn>
                  <a:cxn ang="0">
                    <a:pos x="38" y="0"/>
                  </a:cxn>
                  <a:cxn ang="0">
                    <a:pos x="38" y="2105"/>
                  </a:cxn>
                  <a:cxn ang="0">
                    <a:pos x="0" y="2105"/>
                  </a:cxn>
                </a:cxnLst>
                <a:rect l="0" t="0" r="r" b="b"/>
                <a:pathLst>
                  <a:path w="38" h="2105">
                    <a:moveTo>
                      <a:pt x="0" y="0"/>
                    </a:moveTo>
                    <a:lnTo>
                      <a:pt x="38" y="0"/>
                    </a:lnTo>
                    <a:lnTo>
                      <a:pt x="38" y="2105"/>
                    </a:lnTo>
                    <a:lnTo>
                      <a:pt x="0" y="2105"/>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90" name="Rectangle 210"/>
              <p:cNvSpPr>
                <a:spLocks noChangeArrowheads="1"/>
              </p:cNvSpPr>
              <p:nvPr/>
            </p:nvSpPr>
            <p:spPr bwMode="auto">
              <a:xfrm>
                <a:off x="1740" y="956"/>
                <a:ext cx="106" cy="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00"/>
                    </a:solidFill>
                    <a:effectLst/>
                    <a:latin typeface="Arial" pitchFamily="34" charset="0"/>
                  </a:rPr>
                  <a:t>Beta</a:t>
                </a:r>
                <a:endParaRPr kumimoji="0" lang="en-US" sz="1800" b="0" i="0" u="none" strike="noStrike" cap="none" normalizeH="0" baseline="0" smtClean="0">
                  <a:ln>
                    <a:noFill/>
                  </a:ln>
                  <a:solidFill>
                    <a:schemeClr val="tx1"/>
                  </a:solidFill>
                  <a:effectLst/>
                  <a:latin typeface="Arial" pitchFamily="34" charset="0"/>
                </a:endParaRPr>
              </a:p>
            </p:txBody>
          </p:sp>
          <p:sp>
            <p:nvSpPr>
              <p:cNvPr id="839891" name="Line 211"/>
              <p:cNvSpPr>
                <a:spLocks noChangeShapeType="1"/>
              </p:cNvSpPr>
              <p:nvPr/>
            </p:nvSpPr>
            <p:spPr bwMode="auto">
              <a:xfrm>
                <a:off x="409" y="1383"/>
                <a:ext cx="70" cy="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92" name="Rectangle 212"/>
              <p:cNvSpPr>
                <a:spLocks noChangeArrowheads="1"/>
              </p:cNvSpPr>
              <p:nvPr/>
            </p:nvSpPr>
            <p:spPr bwMode="auto">
              <a:xfrm>
                <a:off x="630" y="1503"/>
                <a:ext cx="21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03B [3]</a:t>
                </a:r>
                <a:endParaRPr kumimoji="0" lang="en-US" sz="1800" b="0" i="0" u="none" strike="noStrike" cap="none" normalizeH="0" baseline="0" smtClean="0">
                  <a:ln>
                    <a:noFill/>
                  </a:ln>
                  <a:solidFill>
                    <a:schemeClr val="tx1"/>
                  </a:solidFill>
                  <a:effectLst/>
                  <a:latin typeface="Arial" pitchFamily="34" charset="0"/>
                </a:endParaRPr>
              </a:p>
            </p:txBody>
          </p:sp>
          <p:sp>
            <p:nvSpPr>
              <p:cNvPr id="839893" name="Freeform 213"/>
              <p:cNvSpPr>
                <a:spLocks/>
              </p:cNvSpPr>
              <p:nvPr/>
            </p:nvSpPr>
            <p:spPr bwMode="auto">
              <a:xfrm>
                <a:off x="591" y="1519"/>
                <a:ext cx="11" cy="7"/>
              </a:xfrm>
              <a:custGeom>
                <a:avLst/>
                <a:gdLst/>
                <a:ahLst/>
                <a:cxnLst>
                  <a:cxn ang="0">
                    <a:pos x="0" y="16"/>
                  </a:cxn>
                  <a:cxn ang="0">
                    <a:pos x="0" y="0"/>
                  </a:cxn>
                  <a:cxn ang="0">
                    <a:pos x="22" y="0"/>
                  </a:cxn>
                </a:cxnLst>
                <a:rect l="0" t="0" r="r" b="b"/>
                <a:pathLst>
                  <a:path w="22" h="16">
                    <a:moveTo>
                      <a:pt x="0" y="16"/>
                    </a:moveTo>
                    <a:lnTo>
                      <a:pt x="0" y="0"/>
                    </a:lnTo>
                    <a:lnTo>
                      <a:pt x="2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94" name="Rectangle 214"/>
              <p:cNvSpPr>
                <a:spLocks noChangeArrowheads="1"/>
              </p:cNvSpPr>
              <p:nvPr/>
            </p:nvSpPr>
            <p:spPr bwMode="auto">
              <a:xfrm>
                <a:off x="599" y="1523"/>
                <a:ext cx="92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Thiovirga sulfuroxydans (microaerophilic chemolithoautotrophic sulfur-oxidizer)</a:t>
                </a:r>
                <a:endParaRPr kumimoji="0" lang="en-US" sz="1800" b="0" i="0" u="none" strike="noStrike" cap="none" normalizeH="0" baseline="0" smtClean="0">
                  <a:ln>
                    <a:noFill/>
                  </a:ln>
                  <a:solidFill>
                    <a:schemeClr val="tx1"/>
                  </a:solidFill>
                  <a:effectLst/>
                  <a:latin typeface="Arial" pitchFamily="34" charset="0"/>
                </a:endParaRPr>
              </a:p>
            </p:txBody>
          </p:sp>
          <p:sp>
            <p:nvSpPr>
              <p:cNvPr id="839895" name="Freeform 215"/>
              <p:cNvSpPr>
                <a:spLocks/>
              </p:cNvSpPr>
              <p:nvPr/>
            </p:nvSpPr>
            <p:spPr bwMode="auto">
              <a:xfrm>
                <a:off x="591" y="1530"/>
                <a:ext cx="6" cy="8"/>
              </a:xfrm>
              <a:custGeom>
                <a:avLst/>
                <a:gdLst/>
                <a:ahLst/>
                <a:cxnLst>
                  <a:cxn ang="0">
                    <a:pos x="0" y="0"/>
                  </a:cxn>
                  <a:cxn ang="0">
                    <a:pos x="0" y="18"/>
                  </a:cxn>
                  <a:cxn ang="0">
                    <a:pos x="12" y="18"/>
                  </a:cxn>
                </a:cxnLst>
                <a:rect l="0" t="0" r="r" b="b"/>
                <a:pathLst>
                  <a:path w="12" h="18">
                    <a:moveTo>
                      <a:pt x="0" y="0"/>
                    </a:moveTo>
                    <a:lnTo>
                      <a:pt x="0" y="18"/>
                    </a:lnTo>
                    <a:lnTo>
                      <a:pt x="12"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96" name="Freeform 216"/>
              <p:cNvSpPr>
                <a:spLocks/>
              </p:cNvSpPr>
              <p:nvPr/>
            </p:nvSpPr>
            <p:spPr bwMode="auto">
              <a:xfrm>
                <a:off x="1711" y="1508"/>
                <a:ext cx="19" cy="40"/>
              </a:xfrm>
              <a:custGeom>
                <a:avLst/>
                <a:gdLst/>
                <a:ahLst/>
                <a:cxnLst>
                  <a:cxn ang="0">
                    <a:pos x="0" y="0"/>
                  </a:cxn>
                  <a:cxn ang="0">
                    <a:pos x="38" y="0"/>
                  </a:cxn>
                  <a:cxn ang="0">
                    <a:pos x="38" y="80"/>
                  </a:cxn>
                  <a:cxn ang="0">
                    <a:pos x="0" y="80"/>
                  </a:cxn>
                </a:cxnLst>
                <a:rect l="0" t="0" r="r" b="b"/>
                <a:pathLst>
                  <a:path w="38" h="80">
                    <a:moveTo>
                      <a:pt x="0" y="0"/>
                    </a:moveTo>
                    <a:lnTo>
                      <a:pt x="38" y="0"/>
                    </a:lnTo>
                    <a:lnTo>
                      <a:pt x="38" y="80"/>
                    </a:lnTo>
                    <a:lnTo>
                      <a:pt x="0" y="80"/>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97" name="Rectangle 217"/>
              <p:cNvSpPr>
                <a:spLocks noChangeArrowheads="1"/>
              </p:cNvSpPr>
              <p:nvPr/>
            </p:nvSpPr>
            <p:spPr bwMode="auto">
              <a:xfrm>
                <a:off x="1740" y="1502"/>
                <a:ext cx="164" cy="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00"/>
                    </a:solidFill>
                    <a:effectLst/>
                    <a:latin typeface="Arial" pitchFamily="34" charset="0"/>
                  </a:rPr>
                  <a:t>Gamma</a:t>
                </a:r>
                <a:endParaRPr kumimoji="0" lang="en-US" sz="1800" b="0" i="0" u="none" strike="noStrike" cap="none" normalizeH="0" baseline="0" smtClean="0">
                  <a:ln>
                    <a:noFill/>
                  </a:ln>
                  <a:solidFill>
                    <a:schemeClr val="tx1"/>
                  </a:solidFill>
                  <a:effectLst/>
                  <a:latin typeface="Arial" pitchFamily="34" charset="0"/>
                </a:endParaRPr>
              </a:p>
            </p:txBody>
          </p:sp>
          <p:sp>
            <p:nvSpPr>
              <p:cNvPr id="839898" name="Line 218"/>
              <p:cNvSpPr>
                <a:spLocks noChangeShapeType="1"/>
              </p:cNvSpPr>
              <p:nvPr/>
            </p:nvSpPr>
            <p:spPr bwMode="auto">
              <a:xfrm>
                <a:off x="409" y="1528"/>
                <a:ext cx="182" cy="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899" name="Line 219"/>
              <p:cNvSpPr>
                <a:spLocks noChangeShapeType="1"/>
              </p:cNvSpPr>
              <p:nvPr/>
            </p:nvSpPr>
            <p:spPr bwMode="auto">
              <a:xfrm>
                <a:off x="407" y="1383"/>
                <a:ext cx="1" cy="7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00" name="Line 220"/>
              <p:cNvSpPr>
                <a:spLocks noChangeShapeType="1"/>
              </p:cNvSpPr>
              <p:nvPr/>
            </p:nvSpPr>
            <p:spPr bwMode="auto">
              <a:xfrm>
                <a:off x="407" y="1457"/>
                <a:ext cx="1" cy="7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01" name="Freeform 221"/>
              <p:cNvSpPr>
                <a:spLocks/>
              </p:cNvSpPr>
              <p:nvPr/>
            </p:nvSpPr>
            <p:spPr bwMode="auto">
              <a:xfrm>
                <a:off x="373" y="1456"/>
                <a:ext cx="34" cy="92"/>
              </a:xfrm>
              <a:custGeom>
                <a:avLst/>
                <a:gdLst/>
                <a:ahLst/>
                <a:cxnLst>
                  <a:cxn ang="0">
                    <a:pos x="0" y="184"/>
                  </a:cxn>
                  <a:cxn ang="0">
                    <a:pos x="0" y="0"/>
                  </a:cxn>
                  <a:cxn ang="0">
                    <a:pos x="69" y="0"/>
                  </a:cxn>
                </a:cxnLst>
                <a:rect l="0" t="0" r="r" b="b"/>
                <a:pathLst>
                  <a:path w="69" h="184">
                    <a:moveTo>
                      <a:pt x="0" y="184"/>
                    </a:moveTo>
                    <a:lnTo>
                      <a:pt x="0" y="0"/>
                    </a:lnTo>
                    <a:lnTo>
                      <a:pt x="69"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02" name="Rectangle 222"/>
              <p:cNvSpPr>
                <a:spLocks noChangeArrowheads="1"/>
              </p:cNvSpPr>
              <p:nvPr/>
            </p:nvSpPr>
            <p:spPr bwMode="auto">
              <a:xfrm>
                <a:off x="735" y="1543"/>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05H</a:t>
                </a:r>
                <a:endParaRPr kumimoji="0" lang="en-US" sz="1800" b="0" i="0" u="none" strike="noStrike" cap="none" normalizeH="0" baseline="0" smtClean="0">
                  <a:ln>
                    <a:noFill/>
                  </a:ln>
                  <a:solidFill>
                    <a:schemeClr val="tx1"/>
                  </a:solidFill>
                  <a:effectLst/>
                  <a:latin typeface="Arial" pitchFamily="34" charset="0"/>
                </a:endParaRPr>
              </a:p>
            </p:txBody>
          </p:sp>
          <p:sp>
            <p:nvSpPr>
              <p:cNvPr id="839903" name="Freeform 223"/>
              <p:cNvSpPr>
                <a:spLocks/>
              </p:cNvSpPr>
              <p:nvPr/>
            </p:nvSpPr>
            <p:spPr bwMode="auto">
              <a:xfrm>
                <a:off x="445" y="1558"/>
                <a:ext cx="262" cy="8"/>
              </a:xfrm>
              <a:custGeom>
                <a:avLst/>
                <a:gdLst/>
                <a:ahLst/>
                <a:cxnLst>
                  <a:cxn ang="0">
                    <a:pos x="0" y="15"/>
                  </a:cxn>
                  <a:cxn ang="0">
                    <a:pos x="0" y="0"/>
                  </a:cxn>
                  <a:cxn ang="0">
                    <a:pos x="525" y="0"/>
                  </a:cxn>
                </a:cxnLst>
                <a:rect l="0" t="0" r="r" b="b"/>
                <a:pathLst>
                  <a:path w="525" h="15">
                    <a:moveTo>
                      <a:pt x="0" y="15"/>
                    </a:moveTo>
                    <a:lnTo>
                      <a:pt x="0" y="0"/>
                    </a:lnTo>
                    <a:lnTo>
                      <a:pt x="52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04" name="Rectangle 224"/>
              <p:cNvSpPr>
                <a:spLocks noChangeArrowheads="1"/>
              </p:cNvSpPr>
              <p:nvPr/>
            </p:nvSpPr>
            <p:spPr bwMode="auto">
              <a:xfrm>
                <a:off x="649" y="1562"/>
                <a:ext cx="34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Anaplasma phagocytophilum</a:t>
                </a:r>
                <a:endParaRPr kumimoji="0" lang="en-US" sz="1800" b="0" i="0" u="none" strike="noStrike" cap="none" normalizeH="0" baseline="0" smtClean="0">
                  <a:ln>
                    <a:noFill/>
                  </a:ln>
                  <a:solidFill>
                    <a:schemeClr val="tx1"/>
                  </a:solidFill>
                  <a:effectLst/>
                  <a:latin typeface="Arial" pitchFamily="34" charset="0"/>
                </a:endParaRPr>
              </a:p>
            </p:txBody>
          </p:sp>
          <p:sp>
            <p:nvSpPr>
              <p:cNvPr id="839905" name="Freeform 225"/>
              <p:cNvSpPr>
                <a:spLocks/>
              </p:cNvSpPr>
              <p:nvPr/>
            </p:nvSpPr>
            <p:spPr bwMode="auto">
              <a:xfrm>
                <a:off x="445" y="1569"/>
                <a:ext cx="202" cy="9"/>
              </a:xfrm>
              <a:custGeom>
                <a:avLst/>
                <a:gdLst/>
                <a:ahLst/>
                <a:cxnLst>
                  <a:cxn ang="0">
                    <a:pos x="0" y="0"/>
                  </a:cxn>
                  <a:cxn ang="0">
                    <a:pos x="0" y="17"/>
                  </a:cxn>
                  <a:cxn ang="0">
                    <a:pos x="405" y="17"/>
                  </a:cxn>
                </a:cxnLst>
                <a:rect l="0" t="0" r="r" b="b"/>
                <a:pathLst>
                  <a:path w="405" h="17">
                    <a:moveTo>
                      <a:pt x="0" y="0"/>
                    </a:moveTo>
                    <a:lnTo>
                      <a:pt x="0" y="17"/>
                    </a:lnTo>
                    <a:lnTo>
                      <a:pt x="405"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06" name="Freeform 226"/>
              <p:cNvSpPr>
                <a:spLocks/>
              </p:cNvSpPr>
              <p:nvPr/>
            </p:nvSpPr>
            <p:spPr bwMode="auto">
              <a:xfrm>
                <a:off x="392" y="1568"/>
                <a:ext cx="53" cy="74"/>
              </a:xfrm>
              <a:custGeom>
                <a:avLst/>
                <a:gdLst/>
                <a:ahLst/>
                <a:cxnLst>
                  <a:cxn ang="0">
                    <a:pos x="0" y="149"/>
                  </a:cxn>
                  <a:cxn ang="0">
                    <a:pos x="0" y="0"/>
                  </a:cxn>
                  <a:cxn ang="0">
                    <a:pos x="105" y="0"/>
                  </a:cxn>
                </a:cxnLst>
                <a:rect l="0" t="0" r="r" b="b"/>
                <a:pathLst>
                  <a:path w="105" h="149">
                    <a:moveTo>
                      <a:pt x="0" y="149"/>
                    </a:moveTo>
                    <a:lnTo>
                      <a:pt x="0" y="0"/>
                    </a:lnTo>
                    <a:lnTo>
                      <a:pt x="10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07" name="Rectangle 227"/>
              <p:cNvSpPr>
                <a:spLocks noChangeArrowheads="1"/>
              </p:cNvSpPr>
              <p:nvPr/>
            </p:nvSpPr>
            <p:spPr bwMode="auto">
              <a:xfrm>
                <a:off x="572" y="1582"/>
                <a:ext cx="13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10C</a:t>
                </a:r>
                <a:endParaRPr kumimoji="0" lang="en-US" sz="1800" b="0" i="0" u="none" strike="noStrike" cap="none" normalizeH="0" baseline="0" smtClean="0">
                  <a:ln>
                    <a:noFill/>
                  </a:ln>
                  <a:solidFill>
                    <a:schemeClr val="tx1"/>
                  </a:solidFill>
                  <a:effectLst/>
                  <a:latin typeface="Arial" pitchFamily="34" charset="0"/>
                </a:endParaRPr>
              </a:p>
            </p:txBody>
          </p:sp>
          <p:sp>
            <p:nvSpPr>
              <p:cNvPr id="839908" name="Freeform 228"/>
              <p:cNvSpPr>
                <a:spLocks/>
              </p:cNvSpPr>
              <p:nvPr/>
            </p:nvSpPr>
            <p:spPr bwMode="auto">
              <a:xfrm>
                <a:off x="529" y="1598"/>
                <a:ext cx="14" cy="8"/>
              </a:xfrm>
              <a:custGeom>
                <a:avLst/>
                <a:gdLst/>
                <a:ahLst/>
                <a:cxnLst>
                  <a:cxn ang="0">
                    <a:pos x="0" y="16"/>
                  </a:cxn>
                  <a:cxn ang="0">
                    <a:pos x="0" y="0"/>
                  </a:cxn>
                  <a:cxn ang="0">
                    <a:pos x="28" y="0"/>
                  </a:cxn>
                </a:cxnLst>
                <a:rect l="0" t="0" r="r" b="b"/>
                <a:pathLst>
                  <a:path w="28" h="16">
                    <a:moveTo>
                      <a:pt x="0" y="16"/>
                    </a:moveTo>
                    <a:lnTo>
                      <a:pt x="0" y="0"/>
                    </a:lnTo>
                    <a:lnTo>
                      <a:pt x="2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09" name="Rectangle 229"/>
              <p:cNvSpPr>
                <a:spLocks noChangeArrowheads="1"/>
              </p:cNvSpPr>
              <p:nvPr/>
            </p:nvSpPr>
            <p:spPr bwMode="auto">
              <a:xfrm>
                <a:off x="555" y="1602"/>
                <a:ext cx="42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Porphyrobacter tepidarius OK5APO</a:t>
                </a:r>
                <a:endParaRPr kumimoji="0" lang="en-US" sz="1800" b="0" i="0" u="none" strike="noStrike" cap="none" normalizeH="0" baseline="0" smtClean="0">
                  <a:ln>
                    <a:noFill/>
                  </a:ln>
                  <a:solidFill>
                    <a:schemeClr val="tx1"/>
                  </a:solidFill>
                  <a:effectLst/>
                  <a:latin typeface="Arial" pitchFamily="34" charset="0"/>
                </a:endParaRPr>
              </a:p>
            </p:txBody>
          </p:sp>
          <p:sp>
            <p:nvSpPr>
              <p:cNvPr id="839910" name="Freeform 230"/>
              <p:cNvSpPr>
                <a:spLocks/>
              </p:cNvSpPr>
              <p:nvPr/>
            </p:nvSpPr>
            <p:spPr bwMode="auto">
              <a:xfrm>
                <a:off x="529" y="1609"/>
                <a:ext cx="24" cy="9"/>
              </a:xfrm>
              <a:custGeom>
                <a:avLst/>
                <a:gdLst/>
                <a:ahLst/>
                <a:cxnLst>
                  <a:cxn ang="0">
                    <a:pos x="0" y="0"/>
                  </a:cxn>
                  <a:cxn ang="0">
                    <a:pos x="0" y="18"/>
                  </a:cxn>
                  <a:cxn ang="0">
                    <a:pos x="49" y="18"/>
                  </a:cxn>
                </a:cxnLst>
                <a:rect l="0" t="0" r="r" b="b"/>
                <a:pathLst>
                  <a:path w="49" h="18">
                    <a:moveTo>
                      <a:pt x="0" y="0"/>
                    </a:moveTo>
                    <a:lnTo>
                      <a:pt x="0" y="18"/>
                    </a:lnTo>
                    <a:lnTo>
                      <a:pt x="49"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11" name="Freeform 231"/>
              <p:cNvSpPr>
                <a:spLocks/>
              </p:cNvSpPr>
              <p:nvPr/>
            </p:nvSpPr>
            <p:spPr bwMode="auto">
              <a:xfrm>
                <a:off x="437" y="1608"/>
                <a:ext cx="92" cy="110"/>
              </a:xfrm>
              <a:custGeom>
                <a:avLst/>
                <a:gdLst/>
                <a:ahLst/>
                <a:cxnLst>
                  <a:cxn ang="0">
                    <a:pos x="0" y="221"/>
                  </a:cxn>
                  <a:cxn ang="0">
                    <a:pos x="0" y="0"/>
                  </a:cxn>
                  <a:cxn ang="0">
                    <a:pos x="183" y="0"/>
                  </a:cxn>
                </a:cxnLst>
                <a:rect l="0" t="0" r="r" b="b"/>
                <a:pathLst>
                  <a:path w="183" h="221">
                    <a:moveTo>
                      <a:pt x="0" y="221"/>
                    </a:moveTo>
                    <a:lnTo>
                      <a:pt x="0" y="0"/>
                    </a:lnTo>
                    <a:lnTo>
                      <a:pt x="18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12" name="Rectangle 232"/>
              <p:cNvSpPr>
                <a:spLocks noChangeArrowheads="1"/>
              </p:cNvSpPr>
              <p:nvPr/>
            </p:nvSpPr>
            <p:spPr bwMode="auto">
              <a:xfrm>
                <a:off x="600" y="1622"/>
                <a:ext cx="17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03A [7]</a:t>
                </a:r>
                <a:endParaRPr kumimoji="0" lang="en-US" sz="1800" b="0" i="0" u="none" strike="noStrike" cap="none" normalizeH="0" baseline="0" smtClean="0">
                  <a:ln>
                    <a:noFill/>
                  </a:ln>
                  <a:solidFill>
                    <a:schemeClr val="tx1"/>
                  </a:solidFill>
                  <a:effectLst/>
                  <a:latin typeface="Arial" pitchFamily="34" charset="0"/>
                </a:endParaRPr>
              </a:p>
            </p:txBody>
          </p:sp>
          <p:sp>
            <p:nvSpPr>
              <p:cNvPr id="839913" name="Freeform 233"/>
              <p:cNvSpPr>
                <a:spLocks/>
              </p:cNvSpPr>
              <p:nvPr/>
            </p:nvSpPr>
            <p:spPr bwMode="auto">
              <a:xfrm>
                <a:off x="564" y="1638"/>
                <a:ext cx="7" cy="8"/>
              </a:xfrm>
              <a:custGeom>
                <a:avLst/>
                <a:gdLst/>
                <a:ahLst/>
                <a:cxnLst>
                  <a:cxn ang="0">
                    <a:pos x="0" y="16"/>
                  </a:cxn>
                  <a:cxn ang="0">
                    <a:pos x="0" y="0"/>
                  </a:cxn>
                  <a:cxn ang="0">
                    <a:pos x="14" y="0"/>
                  </a:cxn>
                </a:cxnLst>
                <a:rect l="0" t="0" r="r" b="b"/>
                <a:pathLst>
                  <a:path w="14" h="16">
                    <a:moveTo>
                      <a:pt x="0" y="16"/>
                    </a:moveTo>
                    <a:lnTo>
                      <a:pt x="0" y="0"/>
                    </a:lnTo>
                    <a:lnTo>
                      <a:pt x="1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14" name="Rectangle 234"/>
              <p:cNvSpPr>
                <a:spLocks noChangeArrowheads="1"/>
              </p:cNvSpPr>
              <p:nvPr/>
            </p:nvSpPr>
            <p:spPr bwMode="auto">
              <a:xfrm>
                <a:off x="585" y="1642"/>
                <a:ext cx="655"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Phenylobacterium falsum AC-49T (alkaline groundwater)</a:t>
                </a:r>
                <a:endParaRPr kumimoji="0" lang="en-US" sz="1800" b="0" i="0" u="none" strike="noStrike" cap="none" normalizeH="0" baseline="0" smtClean="0">
                  <a:ln>
                    <a:noFill/>
                  </a:ln>
                  <a:solidFill>
                    <a:schemeClr val="tx1"/>
                  </a:solidFill>
                  <a:effectLst/>
                  <a:latin typeface="Arial" pitchFamily="34" charset="0"/>
                </a:endParaRPr>
              </a:p>
            </p:txBody>
          </p:sp>
          <p:sp>
            <p:nvSpPr>
              <p:cNvPr id="839915" name="Freeform 235"/>
              <p:cNvSpPr>
                <a:spLocks/>
              </p:cNvSpPr>
              <p:nvPr/>
            </p:nvSpPr>
            <p:spPr bwMode="auto">
              <a:xfrm>
                <a:off x="564" y="1649"/>
                <a:ext cx="20" cy="9"/>
              </a:xfrm>
              <a:custGeom>
                <a:avLst/>
                <a:gdLst/>
                <a:ahLst/>
                <a:cxnLst>
                  <a:cxn ang="0">
                    <a:pos x="0" y="0"/>
                  </a:cxn>
                  <a:cxn ang="0">
                    <a:pos x="0" y="17"/>
                  </a:cxn>
                  <a:cxn ang="0">
                    <a:pos x="39" y="17"/>
                  </a:cxn>
                </a:cxnLst>
                <a:rect l="0" t="0" r="r" b="b"/>
                <a:pathLst>
                  <a:path w="39" h="17">
                    <a:moveTo>
                      <a:pt x="0" y="0"/>
                    </a:moveTo>
                    <a:lnTo>
                      <a:pt x="0" y="17"/>
                    </a:lnTo>
                    <a:lnTo>
                      <a:pt x="39"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16" name="Freeform 236"/>
              <p:cNvSpPr>
                <a:spLocks/>
              </p:cNvSpPr>
              <p:nvPr/>
            </p:nvSpPr>
            <p:spPr bwMode="auto">
              <a:xfrm>
                <a:off x="545" y="1647"/>
                <a:ext cx="19" cy="14"/>
              </a:xfrm>
              <a:custGeom>
                <a:avLst/>
                <a:gdLst/>
                <a:ahLst/>
                <a:cxnLst>
                  <a:cxn ang="0">
                    <a:pos x="0" y="28"/>
                  </a:cxn>
                  <a:cxn ang="0">
                    <a:pos x="0" y="0"/>
                  </a:cxn>
                  <a:cxn ang="0">
                    <a:pos x="39" y="0"/>
                  </a:cxn>
                </a:cxnLst>
                <a:rect l="0" t="0" r="r" b="b"/>
                <a:pathLst>
                  <a:path w="39" h="28">
                    <a:moveTo>
                      <a:pt x="0" y="28"/>
                    </a:moveTo>
                    <a:lnTo>
                      <a:pt x="0" y="0"/>
                    </a:lnTo>
                    <a:lnTo>
                      <a:pt x="39"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17" name="Rectangle 237"/>
              <p:cNvSpPr>
                <a:spLocks noChangeArrowheads="1"/>
              </p:cNvSpPr>
              <p:nvPr/>
            </p:nvSpPr>
            <p:spPr bwMode="auto">
              <a:xfrm>
                <a:off x="592" y="1662"/>
                <a:ext cx="13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05A</a:t>
                </a:r>
                <a:endParaRPr kumimoji="0" lang="en-US" sz="1800" b="0" i="0" u="none" strike="noStrike" cap="none" normalizeH="0" baseline="0" smtClean="0">
                  <a:ln>
                    <a:noFill/>
                  </a:ln>
                  <a:solidFill>
                    <a:schemeClr val="tx1"/>
                  </a:solidFill>
                  <a:effectLst/>
                  <a:latin typeface="Arial" pitchFamily="34" charset="0"/>
                </a:endParaRPr>
              </a:p>
            </p:txBody>
          </p:sp>
          <p:sp>
            <p:nvSpPr>
              <p:cNvPr id="839918" name="Freeform 238"/>
              <p:cNvSpPr>
                <a:spLocks/>
              </p:cNvSpPr>
              <p:nvPr/>
            </p:nvSpPr>
            <p:spPr bwMode="auto">
              <a:xfrm>
                <a:off x="545" y="1664"/>
                <a:ext cx="20" cy="13"/>
              </a:xfrm>
              <a:custGeom>
                <a:avLst/>
                <a:gdLst/>
                <a:ahLst/>
                <a:cxnLst>
                  <a:cxn ang="0">
                    <a:pos x="0" y="0"/>
                  </a:cxn>
                  <a:cxn ang="0">
                    <a:pos x="0" y="27"/>
                  </a:cxn>
                  <a:cxn ang="0">
                    <a:pos x="40" y="27"/>
                  </a:cxn>
                </a:cxnLst>
                <a:rect l="0" t="0" r="r" b="b"/>
                <a:pathLst>
                  <a:path w="40" h="27">
                    <a:moveTo>
                      <a:pt x="0" y="0"/>
                    </a:moveTo>
                    <a:lnTo>
                      <a:pt x="0" y="27"/>
                    </a:lnTo>
                    <a:lnTo>
                      <a:pt x="40" y="2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19" name="Freeform 239"/>
              <p:cNvSpPr>
                <a:spLocks/>
              </p:cNvSpPr>
              <p:nvPr/>
            </p:nvSpPr>
            <p:spPr bwMode="auto">
              <a:xfrm>
                <a:off x="541" y="1662"/>
                <a:ext cx="4" cy="21"/>
              </a:xfrm>
              <a:custGeom>
                <a:avLst/>
                <a:gdLst/>
                <a:ahLst/>
                <a:cxnLst>
                  <a:cxn ang="0">
                    <a:pos x="0" y="41"/>
                  </a:cxn>
                  <a:cxn ang="0">
                    <a:pos x="0" y="0"/>
                  </a:cxn>
                  <a:cxn ang="0">
                    <a:pos x="8" y="0"/>
                  </a:cxn>
                </a:cxnLst>
                <a:rect l="0" t="0" r="r" b="b"/>
                <a:pathLst>
                  <a:path w="8" h="41">
                    <a:moveTo>
                      <a:pt x="0" y="41"/>
                    </a:moveTo>
                    <a:lnTo>
                      <a:pt x="0" y="0"/>
                    </a:lnTo>
                    <a:lnTo>
                      <a:pt x="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20" name="Rectangle 240"/>
              <p:cNvSpPr>
                <a:spLocks noChangeArrowheads="1"/>
              </p:cNvSpPr>
              <p:nvPr/>
            </p:nvSpPr>
            <p:spPr bwMode="auto">
              <a:xfrm>
                <a:off x="588" y="1682"/>
                <a:ext cx="17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12E</a:t>
                </a:r>
                <a:endParaRPr kumimoji="0" lang="en-US" sz="1800" b="0" i="0" u="none" strike="noStrike" cap="none" normalizeH="0" baseline="0" smtClean="0">
                  <a:ln>
                    <a:noFill/>
                  </a:ln>
                  <a:solidFill>
                    <a:schemeClr val="tx1"/>
                  </a:solidFill>
                  <a:effectLst/>
                  <a:latin typeface="Arial" pitchFamily="34" charset="0"/>
                </a:endParaRPr>
              </a:p>
            </p:txBody>
          </p:sp>
          <p:sp>
            <p:nvSpPr>
              <p:cNvPr id="839921" name="Freeform 241"/>
              <p:cNvSpPr>
                <a:spLocks/>
              </p:cNvSpPr>
              <p:nvPr/>
            </p:nvSpPr>
            <p:spPr bwMode="auto">
              <a:xfrm>
                <a:off x="551" y="1697"/>
                <a:ext cx="9" cy="8"/>
              </a:xfrm>
              <a:custGeom>
                <a:avLst/>
                <a:gdLst/>
                <a:ahLst/>
                <a:cxnLst>
                  <a:cxn ang="0">
                    <a:pos x="0" y="15"/>
                  </a:cxn>
                  <a:cxn ang="0">
                    <a:pos x="0" y="0"/>
                  </a:cxn>
                  <a:cxn ang="0">
                    <a:pos x="18" y="0"/>
                  </a:cxn>
                </a:cxnLst>
                <a:rect l="0" t="0" r="r" b="b"/>
                <a:pathLst>
                  <a:path w="18" h="15">
                    <a:moveTo>
                      <a:pt x="0" y="15"/>
                    </a:moveTo>
                    <a:lnTo>
                      <a:pt x="0" y="0"/>
                    </a:lnTo>
                    <a:lnTo>
                      <a:pt x="1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22" name="Rectangle 242"/>
              <p:cNvSpPr>
                <a:spLocks noChangeArrowheads="1"/>
              </p:cNvSpPr>
              <p:nvPr/>
            </p:nvSpPr>
            <p:spPr bwMode="auto">
              <a:xfrm>
                <a:off x="565" y="1701"/>
                <a:ext cx="72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Phenylobacterium lituiforme (thermophile, subsurface aquifer)</a:t>
                </a:r>
                <a:endParaRPr kumimoji="0" lang="en-US" sz="1800" b="0" i="0" u="none" strike="noStrike" cap="none" normalizeH="0" baseline="0" smtClean="0">
                  <a:ln>
                    <a:noFill/>
                  </a:ln>
                  <a:solidFill>
                    <a:schemeClr val="tx1"/>
                  </a:solidFill>
                  <a:effectLst/>
                  <a:latin typeface="Arial" pitchFamily="34" charset="0"/>
                </a:endParaRPr>
              </a:p>
            </p:txBody>
          </p:sp>
          <p:sp>
            <p:nvSpPr>
              <p:cNvPr id="839923" name="Freeform 243"/>
              <p:cNvSpPr>
                <a:spLocks/>
              </p:cNvSpPr>
              <p:nvPr/>
            </p:nvSpPr>
            <p:spPr bwMode="auto">
              <a:xfrm>
                <a:off x="551" y="1708"/>
                <a:ext cx="13" cy="9"/>
              </a:xfrm>
              <a:custGeom>
                <a:avLst/>
                <a:gdLst/>
                <a:ahLst/>
                <a:cxnLst>
                  <a:cxn ang="0">
                    <a:pos x="0" y="0"/>
                  </a:cxn>
                  <a:cxn ang="0">
                    <a:pos x="0" y="17"/>
                  </a:cxn>
                  <a:cxn ang="0">
                    <a:pos x="26" y="17"/>
                  </a:cxn>
                </a:cxnLst>
                <a:rect l="0" t="0" r="r" b="b"/>
                <a:pathLst>
                  <a:path w="26" h="17">
                    <a:moveTo>
                      <a:pt x="0" y="0"/>
                    </a:moveTo>
                    <a:lnTo>
                      <a:pt x="0" y="17"/>
                    </a:lnTo>
                    <a:lnTo>
                      <a:pt x="26"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24" name="Freeform 244"/>
              <p:cNvSpPr>
                <a:spLocks/>
              </p:cNvSpPr>
              <p:nvPr/>
            </p:nvSpPr>
            <p:spPr bwMode="auto">
              <a:xfrm>
                <a:off x="541" y="1686"/>
                <a:ext cx="10" cy="21"/>
              </a:xfrm>
              <a:custGeom>
                <a:avLst/>
                <a:gdLst/>
                <a:ahLst/>
                <a:cxnLst>
                  <a:cxn ang="0">
                    <a:pos x="0" y="0"/>
                  </a:cxn>
                  <a:cxn ang="0">
                    <a:pos x="0" y="42"/>
                  </a:cxn>
                  <a:cxn ang="0">
                    <a:pos x="21" y="42"/>
                  </a:cxn>
                </a:cxnLst>
                <a:rect l="0" t="0" r="r" b="b"/>
                <a:pathLst>
                  <a:path w="21" h="42">
                    <a:moveTo>
                      <a:pt x="0" y="0"/>
                    </a:moveTo>
                    <a:lnTo>
                      <a:pt x="0" y="42"/>
                    </a:lnTo>
                    <a:lnTo>
                      <a:pt x="21" y="42"/>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25" name="Freeform 245"/>
              <p:cNvSpPr>
                <a:spLocks/>
              </p:cNvSpPr>
              <p:nvPr/>
            </p:nvSpPr>
            <p:spPr bwMode="auto">
              <a:xfrm>
                <a:off x="530" y="1685"/>
                <a:ext cx="11" cy="29"/>
              </a:xfrm>
              <a:custGeom>
                <a:avLst/>
                <a:gdLst/>
                <a:ahLst/>
                <a:cxnLst>
                  <a:cxn ang="0">
                    <a:pos x="0" y="59"/>
                  </a:cxn>
                  <a:cxn ang="0">
                    <a:pos x="0" y="0"/>
                  </a:cxn>
                  <a:cxn ang="0">
                    <a:pos x="20" y="0"/>
                  </a:cxn>
                </a:cxnLst>
                <a:rect l="0" t="0" r="r" b="b"/>
                <a:pathLst>
                  <a:path w="20" h="59">
                    <a:moveTo>
                      <a:pt x="0" y="59"/>
                    </a:moveTo>
                    <a:lnTo>
                      <a:pt x="0" y="0"/>
                    </a:lnTo>
                    <a:lnTo>
                      <a:pt x="2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26" name="Rectangle 246"/>
              <p:cNvSpPr>
                <a:spLocks noChangeArrowheads="1"/>
              </p:cNvSpPr>
              <p:nvPr/>
            </p:nvSpPr>
            <p:spPr bwMode="auto">
              <a:xfrm>
                <a:off x="592" y="1721"/>
                <a:ext cx="17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03C [2]</a:t>
                </a:r>
                <a:endParaRPr kumimoji="0" lang="en-US" sz="1800" b="0" i="0" u="none" strike="noStrike" cap="none" normalizeH="0" baseline="0" smtClean="0">
                  <a:ln>
                    <a:noFill/>
                  </a:ln>
                  <a:solidFill>
                    <a:schemeClr val="tx1"/>
                  </a:solidFill>
                  <a:effectLst/>
                  <a:latin typeface="Arial" pitchFamily="34" charset="0"/>
                </a:endParaRPr>
              </a:p>
            </p:txBody>
          </p:sp>
          <p:sp>
            <p:nvSpPr>
              <p:cNvPr id="839927" name="Freeform 247"/>
              <p:cNvSpPr>
                <a:spLocks/>
              </p:cNvSpPr>
              <p:nvPr/>
            </p:nvSpPr>
            <p:spPr bwMode="auto">
              <a:xfrm>
                <a:off x="536" y="1737"/>
                <a:ext cx="28" cy="8"/>
              </a:xfrm>
              <a:custGeom>
                <a:avLst/>
                <a:gdLst/>
                <a:ahLst/>
                <a:cxnLst>
                  <a:cxn ang="0">
                    <a:pos x="0" y="16"/>
                  </a:cxn>
                  <a:cxn ang="0">
                    <a:pos x="0" y="0"/>
                  </a:cxn>
                  <a:cxn ang="0">
                    <a:pos x="56" y="0"/>
                  </a:cxn>
                </a:cxnLst>
                <a:rect l="0" t="0" r="r" b="b"/>
                <a:pathLst>
                  <a:path w="56" h="16">
                    <a:moveTo>
                      <a:pt x="0" y="16"/>
                    </a:moveTo>
                    <a:lnTo>
                      <a:pt x="0" y="0"/>
                    </a:lnTo>
                    <a:lnTo>
                      <a:pt x="56"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28" name="Rectangle 248"/>
              <p:cNvSpPr>
                <a:spLocks noChangeArrowheads="1"/>
              </p:cNvSpPr>
              <p:nvPr/>
            </p:nvSpPr>
            <p:spPr bwMode="auto">
              <a:xfrm>
                <a:off x="553" y="1741"/>
                <a:ext cx="23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Caulobacter sp. A1</a:t>
                </a:r>
                <a:endParaRPr kumimoji="0" lang="en-US" sz="1800" b="0" i="0" u="none" strike="noStrike" cap="none" normalizeH="0" baseline="0" smtClean="0">
                  <a:ln>
                    <a:noFill/>
                  </a:ln>
                  <a:solidFill>
                    <a:schemeClr val="tx1"/>
                  </a:solidFill>
                  <a:effectLst/>
                  <a:latin typeface="Arial" pitchFamily="34" charset="0"/>
                </a:endParaRPr>
              </a:p>
            </p:txBody>
          </p:sp>
          <p:sp>
            <p:nvSpPr>
              <p:cNvPr id="839929" name="Freeform 249"/>
              <p:cNvSpPr>
                <a:spLocks/>
              </p:cNvSpPr>
              <p:nvPr/>
            </p:nvSpPr>
            <p:spPr bwMode="auto">
              <a:xfrm>
                <a:off x="536" y="1748"/>
                <a:ext cx="15" cy="9"/>
              </a:xfrm>
              <a:custGeom>
                <a:avLst/>
                <a:gdLst/>
                <a:ahLst/>
                <a:cxnLst>
                  <a:cxn ang="0">
                    <a:pos x="0" y="0"/>
                  </a:cxn>
                  <a:cxn ang="0">
                    <a:pos x="0" y="18"/>
                  </a:cxn>
                  <a:cxn ang="0">
                    <a:pos x="30" y="18"/>
                  </a:cxn>
                </a:cxnLst>
                <a:rect l="0" t="0" r="r" b="b"/>
                <a:pathLst>
                  <a:path w="30" h="18">
                    <a:moveTo>
                      <a:pt x="0" y="0"/>
                    </a:moveTo>
                    <a:lnTo>
                      <a:pt x="0" y="18"/>
                    </a:lnTo>
                    <a:lnTo>
                      <a:pt x="30"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30" name="Freeform 250"/>
              <p:cNvSpPr>
                <a:spLocks/>
              </p:cNvSpPr>
              <p:nvPr/>
            </p:nvSpPr>
            <p:spPr bwMode="auto">
              <a:xfrm>
                <a:off x="530" y="1717"/>
                <a:ext cx="6" cy="30"/>
              </a:xfrm>
              <a:custGeom>
                <a:avLst/>
                <a:gdLst/>
                <a:ahLst/>
                <a:cxnLst>
                  <a:cxn ang="0">
                    <a:pos x="0" y="0"/>
                  </a:cxn>
                  <a:cxn ang="0">
                    <a:pos x="0" y="59"/>
                  </a:cxn>
                  <a:cxn ang="0">
                    <a:pos x="11" y="59"/>
                  </a:cxn>
                </a:cxnLst>
                <a:rect l="0" t="0" r="r" b="b"/>
                <a:pathLst>
                  <a:path w="11" h="59">
                    <a:moveTo>
                      <a:pt x="0" y="0"/>
                    </a:moveTo>
                    <a:lnTo>
                      <a:pt x="0" y="59"/>
                    </a:lnTo>
                    <a:lnTo>
                      <a:pt x="11" y="59"/>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31" name="Freeform 251"/>
              <p:cNvSpPr>
                <a:spLocks/>
              </p:cNvSpPr>
              <p:nvPr/>
            </p:nvSpPr>
            <p:spPr bwMode="auto">
              <a:xfrm>
                <a:off x="522" y="1716"/>
                <a:ext cx="8" cy="36"/>
              </a:xfrm>
              <a:custGeom>
                <a:avLst/>
                <a:gdLst/>
                <a:ahLst/>
                <a:cxnLst>
                  <a:cxn ang="0">
                    <a:pos x="0" y="73"/>
                  </a:cxn>
                  <a:cxn ang="0">
                    <a:pos x="0" y="0"/>
                  </a:cxn>
                  <a:cxn ang="0">
                    <a:pos x="18" y="0"/>
                  </a:cxn>
                </a:cxnLst>
                <a:rect l="0" t="0" r="r" b="b"/>
                <a:pathLst>
                  <a:path w="18" h="73">
                    <a:moveTo>
                      <a:pt x="0" y="73"/>
                    </a:moveTo>
                    <a:lnTo>
                      <a:pt x="0" y="0"/>
                    </a:lnTo>
                    <a:lnTo>
                      <a:pt x="1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32" name="Rectangle 252"/>
              <p:cNvSpPr>
                <a:spLocks noChangeArrowheads="1"/>
              </p:cNvSpPr>
              <p:nvPr/>
            </p:nvSpPr>
            <p:spPr bwMode="auto">
              <a:xfrm>
                <a:off x="569" y="1761"/>
                <a:ext cx="28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Caulobacter sp. FWC38</a:t>
                </a:r>
                <a:endParaRPr kumimoji="0" lang="en-US" sz="1800" b="0" i="0" u="none" strike="noStrike" cap="none" normalizeH="0" baseline="0" smtClean="0">
                  <a:ln>
                    <a:noFill/>
                  </a:ln>
                  <a:solidFill>
                    <a:schemeClr val="tx1"/>
                  </a:solidFill>
                  <a:effectLst/>
                  <a:latin typeface="Arial" pitchFamily="34" charset="0"/>
                </a:endParaRPr>
              </a:p>
            </p:txBody>
          </p:sp>
          <p:sp>
            <p:nvSpPr>
              <p:cNvPr id="839933" name="Freeform 253"/>
              <p:cNvSpPr>
                <a:spLocks/>
              </p:cNvSpPr>
              <p:nvPr/>
            </p:nvSpPr>
            <p:spPr bwMode="auto">
              <a:xfrm>
                <a:off x="538" y="1777"/>
                <a:ext cx="30" cy="13"/>
              </a:xfrm>
              <a:custGeom>
                <a:avLst/>
                <a:gdLst/>
                <a:ahLst/>
                <a:cxnLst>
                  <a:cxn ang="0">
                    <a:pos x="0" y="27"/>
                  </a:cxn>
                  <a:cxn ang="0">
                    <a:pos x="0" y="0"/>
                  </a:cxn>
                  <a:cxn ang="0">
                    <a:pos x="60" y="0"/>
                  </a:cxn>
                </a:cxnLst>
                <a:rect l="0" t="0" r="r" b="b"/>
                <a:pathLst>
                  <a:path w="60" h="27">
                    <a:moveTo>
                      <a:pt x="0" y="27"/>
                    </a:moveTo>
                    <a:lnTo>
                      <a:pt x="0" y="0"/>
                    </a:lnTo>
                    <a:lnTo>
                      <a:pt x="6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34" name="Rectangle 254"/>
              <p:cNvSpPr>
                <a:spLocks noChangeArrowheads="1"/>
              </p:cNvSpPr>
              <p:nvPr/>
            </p:nvSpPr>
            <p:spPr bwMode="auto">
              <a:xfrm>
                <a:off x="611" y="1781"/>
                <a:ext cx="18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01A [12]</a:t>
                </a:r>
                <a:endParaRPr kumimoji="0" lang="en-US" sz="1800" b="0" i="0" u="none" strike="noStrike" cap="none" normalizeH="0" baseline="0" smtClean="0">
                  <a:ln>
                    <a:noFill/>
                  </a:ln>
                  <a:solidFill>
                    <a:schemeClr val="tx1"/>
                  </a:solidFill>
                  <a:effectLst/>
                  <a:latin typeface="Arial" pitchFamily="34" charset="0"/>
                </a:endParaRPr>
              </a:p>
            </p:txBody>
          </p:sp>
          <p:sp>
            <p:nvSpPr>
              <p:cNvPr id="839935" name="Freeform 255"/>
              <p:cNvSpPr>
                <a:spLocks/>
              </p:cNvSpPr>
              <p:nvPr/>
            </p:nvSpPr>
            <p:spPr bwMode="auto">
              <a:xfrm>
                <a:off x="555" y="1797"/>
                <a:ext cx="28" cy="8"/>
              </a:xfrm>
              <a:custGeom>
                <a:avLst/>
                <a:gdLst/>
                <a:ahLst/>
                <a:cxnLst>
                  <a:cxn ang="0">
                    <a:pos x="0" y="16"/>
                  </a:cxn>
                  <a:cxn ang="0">
                    <a:pos x="0" y="0"/>
                  </a:cxn>
                  <a:cxn ang="0">
                    <a:pos x="56" y="0"/>
                  </a:cxn>
                </a:cxnLst>
                <a:rect l="0" t="0" r="r" b="b"/>
                <a:pathLst>
                  <a:path w="56" h="16">
                    <a:moveTo>
                      <a:pt x="0" y="16"/>
                    </a:moveTo>
                    <a:lnTo>
                      <a:pt x="0" y="0"/>
                    </a:lnTo>
                    <a:lnTo>
                      <a:pt x="56"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36" name="Rectangle 256"/>
              <p:cNvSpPr>
                <a:spLocks noChangeArrowheads="1"/>
              </p:cNvSpPr>
              <p:nvPr/>
            </p:nvSpPr>
            <p:spPr bwMode="auto">
              <a:xfrm>
                <a:off x="572" y="1801"/>
                <a:ext cx="64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Alpha proteobacterium OS-12B (Pb-Zn mine tailing site)</a:t>
                </a:r>
                <a:endParaRPr kumimoji="0" lang="en-US" sz="1800" b="0" i="0" u="none" strike="noStrike" cap="none" normalizeH="0" baseline="0" smtClean="0">
                  <a:ln>
                    <a:noFill/>
                  </a:ln>
                  <a:solidFill>
                    <a:schemeClr val="tx1"/>
                  </a:solidFill>
                  <a:effectLst/>
                  <a:latin typeface="Arial" pitchFamily="34" charset="0"/>
                </a:endParaRPr>
              </a:p>
            </p:txBody>
          </p:sp>
          <p:sp>
            <p:nvSpPr>
              <p:cNvPr id="839937" name="Freeform 257"/>
              <p:cNvSpPr>
                <a:spLocks/>
              </p:cNvSpPr>
              <p:nvPr/>
            </p:nvSpPr>
            <p:spPr bwMode="auto">
              <a:xfrm>
                <a:off x="555" y="1808"/>
                <a:ext cx="15" cy="8"/>
              </a:xfrm>
              <a:custGeom>
                <a:avLst/>
                <a:gdLst/>
                <a:ahLst/>
                <a:cxnLst>
                  <a:cxn ang="0">
                    <a:pos x="0" y="0"/>
                  </a:cxn>
                  <a:cxn ang="0">
                    <a:pos x="0" y="18"/>
                  </a:cxn>
                  <a:cxn ang="0">
                    <a:pos x="30" y="18"/>
                  </a:cxn>
                </a:cxnLst>
                <a:rect l="0" t="0" r="r" b="b"/>
                <a:pathLst>
                  <a:path w="30" h="18">
                    <a:moveTo>
                      <a:pt x="0" y="0"/>
                    </a:moveTo>
                    <a:lnTo>
                      <a:pt x="0" y="18"/>
                    </a:lnTo>
                    <a:lnTo>
                      <a:pt x="30"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38" name="Freeform 258"/>
              <p:cNvSpPr>
                <a:spLocks/>
              </p:cNvSpPr>
              <p:nvPr/>
            </p:nvSpPr>
            <p:spPr bwMode="auto">
              <a:xfrm>
                <a:off x="538" y="1793"/>
                <a:ext cx="17" cy="13"/>
              </a:xfrm>
              <a:custGeom>
                <a:avLst/>
                <a:gdLst/>
                <a:ahLst/>
                <a:cxnLst>
                  <a:cxn ang="0">
                    <a:pos x="0" y="0"/>
                  </a:cxn>
                  <a:cxn ang="0">
                    <a:pos x="0" y="25"/>
                  </a:cxn>
                  <a:cxn ang="0">
                    <a:pos x="35" y="25"/>
                  </a:cxn>
                </a:cxnLst>
                <a:rect l="0" t="0" r="r" b="b"/>
                <a:pathLst>
                  <a:path w="35" h="25">
                    <a:moveTo>
                      <a:pt x="0" y="0"/>
                    </a:moveTo>
                    <a:lnTo>
                      <a:pt x="0" y="25"/>
                    </a:lnTo>
                    <a:lnTo>
                      <a:pt x="35" y="25"/>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39" name="Freeform 259"/>
              <p:cNvSpPr>
                <a:spLocks/>
              </p:cNvSpPr>
              <p:nvPr/>
            </p:nvSpPr>
            <p:spPr bwMode="auto">
              <a:xfrm>
                <a:off x="522" y="1755"/>
                <a:ext cx="16" cy="37"/>
              </a:xfrm>
              <a:custGeom>
                <a:avLst/>
                <a:gdLst/>
                <a:ahLst/>
                <a:cxnLst>
                  <a:cxn ang="0">
                    <a:pos x="0" y="0"/>
                  </a:cxn>
                  <a:cxn ang="0">
                    <a:pos x="0" y="73"/>
                  </a:cxn>
                  <a:cxn ang="0">
                    <a:pos x="32" y="73"/>
                  </a:cxn>
                </a:cxnLst>
                <a:rect l="0" t="0" r="r" b="b"/>
                <a:pathLst>
                  <a:path w="32" h="73">
                    <a:moveTo>
                      <a:pt x="0" y="0"/>
                    </a:moveTo>
                    <a:lnTo>
                      <a:pt x="0" y="73"/>
                    </a:lnTo>
                    <a:lnTo>
                      <a:pt x="32" y="7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40" name="Freeform 260"/>
              <p:cNvSpPr>
                <a:spLocks/>
              </p:cNvSpPr>
              <p:nvPr/>
            </p:nvSpPr>
            <p:spPr bwMode="auto">
              <a:xfrm>
                <a:off x="445" y="1754"/>
                <a:ext cx="77" cy="76"/>
              </a:xfrm>
              <a:custGeom>
                <a:avLst/>
                <a:gdLst/>
                <a:ahLst/>
                <a:cxnLst>
                  <a:cxn ang="0">
                    <a:pos x="0" y="153"/>
                  </a:cxn>
                  <a:cxn ang="0">
                    <a:pos x="0" y="0"/>
                  </a:cxn>
                  <a:cxn ang="0">
                    <a:pos x="152" y="0"/>
                  </a:cxn>
                </a:cxnLst>
                <a:rect l="0" t="0" r="r" b="b"/>
                <a:pathLst>
                  <a:path w="152" h="153">
                    <a:moveTo>
                      <a:pt x="0" y="153"/>
                    </a:moveTo>
                    <a:lnTo>
                      <a:pt x="0" y="0"/>
                    </a:lnTo>
                    <a:lnTo>
                      <a:pt x="15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41" name="Rectangle 261"/>
              <p:cNvSpPr>
                <a:spLocks noChangeArrowheads="1"/>
              </p:cNvSpPr>
              <p:nvPr/>
            </p:nvSpPr>
            <p:spPr bwMode="auto">
              <a:xfrm>
                <a:off x="604" y="1821"/>
                <a:ext cx="17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05E</a:t>
                </a:r>
                <a:endParaRPr kumimoji="0" lang="en-US" sz="1800" b="0" i="0" u="none" strike="noStrike" cap="none" normalizeH="0" baseline="0" smtClean="0">
                  <a:ln>
                    <a:noFill/>
                  </a:ln>
                  <a:solidFill>
                    <a:schemeClr val="tx1"/>
                  </a:solidFill>
                  <a:effectLst/>
                  <a:latin typeface="Arial" pitchFamily="34" charset="0"/>
                </a:endParaRPr>
              </a:p>
            </p:txBody>
          </p:sp>
          <p:sp>
            <p:nvSpPr>
              <p:cNvPr id="839942" name="Freeform 262"/>
              <p:cNvSpPr>
                <a:spLocks/>
              </p:cNvSpPr>
              <p:nvPr/>
            </p:nvSpPr>
            <p:spPr bwMode="auto">
              <a:xfrm>
                <a:off x="552" y="1836"/>
                <a:ext cx="24" cy="8"/>
              </a:xfrm>
              <a:custGeom>
                <a:avLst/>
                <a:gdLst/>
                <a:ahLst/>
                <a:cxnLst>
                  <a:cxn ang="0">
                    <a:pos x="0" y="16"/>
                  </a:cxn>
                  <a:cxn ang="0">
                    <a:pos x="0" y="0"/>
                  </a:cxn>
                  <a:cxn ang="0">
                    <a:pos x="49" y="0"/>
                  </a:cxn>
                </a:cxnLst>
                <a:rect l="0" t="0" r="r" b="b"/>
                <a:pathLst>
                  <a:path w="49" h="16">
                    <a:moveTo>
                      <a:pt x="0" y="16"/>
                    </a:moveTo>
                    <a:lnTo>
                      <a:pt x="0" y="0"/>
                    </a:lnTo>
                    <a:lnTo>
                      <a:pt x="49"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43" name="Rectangle 263"/>
              <p:cNvSpPr>
                <a:spLocks noChangeArrowheads="1"/>
              </p:cNvSpPr>
              <p:nvPr/>
            </p:nvSpPr>
            <p:spPr bwMode="auto">
              <a:xfrm>
                <a:off x="579" y="1841"/>
                <a:ext cx="42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Parvibaculum lavamentivorans DS-1</a:t>
                </a:r>
                <a:endParaRPr kumimoji="0" lang="en-US" sz="1800" b="0" i="0" u="none" strike="noStrike" cap="none" normalizeH="0" baseline="0" smtClean="0">
                  <a:ln>
                    <a:noFill/>
                  </a:ln>
                  <a:solidFill>
                    <a:schemeClr val="tx1"/>
                  </a:solidFill>
                  <a:effectLst/>
                  <a:latin typeface="Arial" pitchFamily="34" charset="0"/>
                </a:endParaRPr>
              </a:p>
            </p:txBody>
          </p:sp>
          <p:sp>
            <p:nvSpPr>
              <p:cNvPr id="839944" name="Freeform 264"/>
              <p:cNvSpPr>
                <a:spLocks/>
              </p:cNvSpPr>
              <p:nvPr/>
            </p:nvSpPr>
            <p:spPr bwMode="auto">
              <a:xfrm>
                <a:off x="552" y="1847"/>
                <a:ext cx="25" cy="9"/>
              </a:xfrm>
              <a:custGeom>
                <a:avLst/>
                <a:gdLst/>
                <a:ahLst/>
                <a:cxnLst>
                  <a:cxn ang="0">
                    <a:pos x="0" y="0"/>
                  </a:cxn>
                  <a:cxn ang="0">
                    <a:pos x="0" y="17"/>
                  </a:cxn>
                  <a:cxn ang="0">
                    <a:pos x="51" y="17"/>
                  </a:cxn>
                </a:cxnLst>
                <a:rect l="0" t="0" r="r" b="b"/>
                <a:pathLst>
                  <a:path w="51" h="17">
                    <a:moveTo>
                      <a:pt x="0" y="0"/>
                    </a:moveTo>
                    <a:lnTo>
                      <a:pt x="0" y="17"/>
                    </a:lnTo>
                    <a:lnTo>
                      <a:pt x="51"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45" name="Freeform 265"/>
              <p:cNvSpPr>
                <a:spLocks/>
              </p:cNvSpPr>
              <p:nvPr/>
            </p:nvSpPr>
            <p:spPr bwMode="auto">
              <a:xfrm>
                <a:off x="449" y="1846"/>
                <a:ext cx="103" cy="62"/>
              </a:xfrm>
              <a:custGeom>
                <a:avLst/>
                <a:gdLst/>
                <a:ahLst/>
                <a:cxnLst>
                  <a:cxn ang="0">
                    <a:pos x="0" y="124"/>
                  </a:cxn>
                  <a:cxn ang="0">
                    <a:pos x="0" y="0"/>
                  </a:cxn>
                  <a:cxn ang="0">
                    <a:pos x="207" y="0"/>
                  </a:cxn>
                </a:cxnLst>
                <a:rect l="0" t="0" r="r" b="b"/>
                <a:pathLst>
                  <a:path w="207" h="124">
                    <a:moveTo>
                      <a:pt x="0" y="124"/>
                    </a:moveTo>
                    <a:lnTo>
                      <a:pt x="0" y="0"/>
                    </a:lnTo>
                    <a:lnTo>
                      <a:pt x="20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46" name="Rectangle 266"/>
              <p:cNvSpPr>
                <a:spLocks noChangeArrowheads="1"/>
              </p:cNvSpPr>
              <p:nvPr/>
            </p:nvSpPr>
            <p:spPr bwMode="auto">
              <a:xfrm>
                <a:off x="599" y="1860"/>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05D</a:t>
                </a:r>
                <a:endParaRPr kumimoji="0" lang="en-US" sz="1800" b="0" i="0" u="none" strike="noStrike" cap="none" normalizeH="0" baseline="0" smtClean="0">
                  <a:ln>
                    <a:noFill/>
                  </a:ln>
                  <a:solidFill>
                    <a:schemeClr val="tx1"/>
                  </a:solidFill>
                  <a:effectLst/>
                  <a:latin typeface="Arial" pitchFamily="34" charset="0"/>
                </a:endParaRPr>
              </a:p>
            </p:txBody>
          </p:sp>
          <p:sp>
            <p:nvSpPr>
              <p:cNvPr id="839947" name="Freeform 267"/>
              <p:cNvSpPr>
                <a:spLocks/>
              </p:cNvSpPr>
              <p:nvPr/>
            </p:nvSpPr>
            <p:spPr bwMode="auto">
              <a:xfrm>
                <a:off x="559" y="1876"/>
                <a:ext cx="11" cy="8"/>
              </a:xfrm>
              <a:custGeom>
                <a:avLst/>
                <a:gdLst/>
                <a:ahLst/>
                <a:cxnLst>
                  <a:cxn ang="0">
                    <a:pos x="0" y="16"/>
                  </a:cxn>
                  <a:cxn ang="0">
                    <a:pos x="0" y="0"/>
                  </a:cxn>
                  <a:cxn ang="0">
                    <a:pos x="22" y="0"/>
                  </a:cxn>
                </a:cxnLst>
                <a:rect l="0" t="0" r="r" b="b"/>
                <a:pathLst>
                  <a:path w="22" h="16">
                    <a:moveTo>
                      <a:pt x="0" y="16"/>
                    </a:moveTo>
                    <a:lnTo>
                      <a:pt x="0" y="0"/>
                    </a:lnTo>
                    <a:lnTo>
                      <a:pt x="2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48" name="Rectangle 268"/>
              <p:cNvSpPr>
                <a:spLocks noChangeArrowheads="1"/>
              </p:cNvSpPr>
              <p:nvPr/>
            </p:nvSpPr>
            <p:spPr bwMode="auto">
              <a:xfrm>
                <a:off x="574" y="1880"/>
                <a:ext cx="72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EV818CFSSAHH3 (subsurface water, Kalahari Shield, SA)</a:t>
                </a:r>
                <a:endParaRPr kumimoji="0" lang="en-US" sz="1800" b="0" i="0" u="none" strike="noStrike" cap="none" normalizeH="0" baseline="0" smtClean="0">
                  <a:ln>
                    <a:noFill/>
                  </a:ln>
                  <a:solidFill>
                    <a:schemeClr val="tx1"/>
                  </a:solidFill>
                  <a:effectLst/>
                  <a:latin typeface="Arial" pitchFamily="34" charset="0"/>
                </a:endParaRPr>
              </a:p>
            </p:txBody>
          </p:sp>
          <p:sp>
            <p:nvSpPr>
              <p:cNvPr id="839949" name="Freeform 269"/>
              <p:cNvSpPr>
                <a:spLocks/>
              </p:cNvSpPr>
              <p:nvPr/>
            </p:nvSpPr>
            <p:spPr bwMode="auto">
              <a:xfrm>
                <a:off x="559" y="1887"/>
                <a:ext cx="14" cy="9"/>
              </a:xfrm>
              <a:custGeom>
                <a:avLst/>
                <a:gdLst/>
                <a:ahLst/>
                <a:cxnLst>
                  <a:cxn ang="0">
                    <a:pos x="0" y="0"/>
                  </a:cxn>
                  <a:cxn ang="0">
                    <a:pos x="0" y="18"/>
                  </a:cxn>
                  <a:cxn ang="0">
                    <a:pos x="27" y="18"/>
                  </a:cxn>
                </a:cxnLst>
                <a:rect l="0" t="0" r="r" b="b"/>
                <a:pathLst>
                  <a:path w="27" h="18">
                    <a:moveTo>
                      <a:pt x="0" y="0"/>
                    </a:moveTo>
                    <a:lnTo>
                      <a:pt x="0" y="18"/>
                    </a:lnTo>
                    <a:lnTo>
                      <a:pt x="27"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50" name="Freeform 270"/>
              <p:cNvSpPr>
                <a:spLocks/>
              </p:cNvSpPr>
              <p:nvPr/>
            </p:nvSpPr>
            <p:spPr bwMode="auto">
              <a:xfrm>
                <a:off x="532" y="1886"/>
                <a:ext cx="27" cy="18"/>
              </a:xfrm>
              <a:custGeom>
                <a:avLst/>
                <a:gdLst/>
                <a:ahLst/>
                <a:cxnLst>
                  <a:cxn ang="0">
                    <a:pos x="0" y="37"/>
                  </a:cxn>
                  <a:cxn ang="0">
                    <a:pos x="0" y="0"/>
                  </a:cxn>
                  <a:cxn ang="0">
                    <a:pos x="54" y="0"/>
                  </a:cxn>
                </a:cxnLst>
                <a:rect l="0" t="0" r="r" b="b"/>
                <a:pathLst>
                  <a:path w="54" h="37">
                    <a:moveTo>
                      <a:pt x="0" y="37"/>
                    </a:moveTo>
                    <a:lnTo>
                      <a:pt x="0" y="0"/>
                    </a:lnTo>
                    <a:lnTo>
                      <a:pt x="5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51" name="Rectangle 271"/>
              <p:cNvSpPr>
                <a:spLocks noChangeArrowheads="1"/>
              </p:cNvSpPr>
              <p:nvPr/>
            </p:nvSpPr>
            <p:spPr bwMode="auto">
              <a:xfrm>
                <a:off x="604" y="1900"/>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U12N.10B 03C</a:t>
                </a:r>
                <a:endParaRPr kumimoji="0" lang="en-US" sz="1800" b="0" i="0" u="none" strike="noStrike" cap="none" normalizeH="0" baseline="0" smtClean="0">
                  <a:ln>
                    <a:noFill/>
                  </a:ln>
                  <a:solidFill>
                    <a:schemeClr val="tx1"/>
                  </a:solidFill>
                  <a:effectLst/>
                  <a:latin typeface="Arial" pitchFamily="34" charset="0"/>
                </a:endParaRPr>
              </a:p>
            </p:txBody>
          </p:sp>
          <p:sp>
            <p:nvSpPr>
              <p:cNvPr id="839952" name="Freeform 272"/>
              <p:cNvSpPr>
                <a:spLocks/>
              </p:cNvSpPr>
              <p:nvPr/>
            </p:nvSpPr>
            <p:spPr bwMode="auto">
              <a:xfrm>
                <a:off x="565" y="1916"/>
                <a:ext cx="11" cy="8"/>
              </a:xfrm>
              <a:custGeom>
                <a:avLst/>
                <a:gdLst/>
                <a:ahLst/>
                <a:cxnLst>
                  <a:cxn ang="0">
                    <a:pos x="0" y="15"/>
                  </a:cxn>
                  <a:cxn ang="0">
                    <a:pos x="0" y="0"/>
                  </a:cxn>
                  <a:cxn ang="0">
                    <a:pos x="22" y="0"/>
                  </a:cxn>
                </a:cxnLst>
                <a:rect l="0" t="0" r="r" b="b"/>
                <a:pathLst>
                  <a:path w="22" h="15">
                    <a:moveTo>
                      <a:pt x="0" y="15"/>
                    </a:moveTo>
                    <a:lnTo>
                      <a:pt x="0" y="0"/>
                    </a:lnTo>
                    <a:lnTo>
                      <a:pt x="2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53" name="Rectangle 273"/>
              <p:cNvSpPr>
                <a:spLocks noChangeArrowheads="1"/>
              </p:cNvSpPr>
              <p:nvPr/>
            </p:nvSpPr>
            <p:spPr bwMode="auto">
              <a:xfrm>
                <a:off x="576" y="1920"/>
                <a:ext cx="34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F01-2 (gold mine biofilm)</a:t>
                </a:r>
                <a:endParaRPr kumimoji="0" lang="en-US" sz="1800" b="0" i="0" u="none" strike="noStrike" cap="none" normalizeH="0" baseline="0" smtClean="0">
                  <a:ln>
                    <a:noFill/>
                  </a:ln>
                  <a:solidFill>
                    <a:schemeClr val="tx1"/>
                  </a:solidFill>
                  <a:effectLst/>
                  <a:latin typeface="Arial" pitchFamily="34" charset="0"/>
                </a:endParaRPr>
              </a:p>
            </p:txBody>
          </p:sp>
          <p:sp>
            <p:nvSpPr>
              <p:cNvPr id="839954" name="Freeform 274"/>
              <p:cNvSpPr>
                <a:spLocks/>
              </p:cNvSpPr>
              <p:nvPr/>
            </p:nvSpPr>
            <p:spPr bwMode="auto">
              <a:xfrm>
                <a:off x="565" y="1927"/>
                <a:ext cx="10" cy="9"/>
              </a:xfrm>
              <a:custGeom>
                <a:avLst/>
                <a:gdLst/>
                <a:ahLst/>
                <a:cxnLst>
                  <a:cxn ang="0">
                    <a:pos x="0" y="0"/>
                  </a:cxn>
                  <a:cxn ang="0">
                    <a:pos x="0" y="17"/>
                  </a:cxn>
                  <a:cxn ang="0">
                    <a:pos x="19" y="17"/>
                  </a:cxn>
                </a:cxnLst>
                <a:rect l="0" t="0" r="r" b="b"/>
                <a:pathLst>
                  <a:path w="19" h="17">
                    <a:moveTo>
                      <a:pt x="0" y="0"/>
                    </a:moveTo>
                    <a:lnTo>
                      <a:pt x="0" y="17"/>
                    </a:lnTo>
                    <a:lnTo>
                      <a:pt x="19"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55" name="Freeform 275"/>
              <p:cNvSpPr>
                <a:spLocks/>
              </p:cNvSpPr>
              <p:nvPr/>
            </p:nvSpPr>
            <p:spPr bwMode="auto">
              <a:xfrm>
                <a:off x="532" y="1907"/>
                <a:ext cx="33" cy="18"/>
              </a:xfrm>
              <a:custGeom>
                <a:avLst/>
                <a:gdLst/>
                <a:ahLst/>
                <a:cxnLst>
                  <a:cxn ang="0">
                    <a:pos x="0" y="0"/>
                  </a:cxn>
                  <a:cxn ang="0">
                    <a:pos x="0" y="37"/>
                  </a:cxn>
                  <a:cxn ang="0">
                    <a:pos x="67" y="37"/>
                  </a:cxn>
                </a:cxnLst>
                <a:rect l="0" t="0" r="r" b="b"/>
                <a:pathLst>
                  <a:path w="67" h="37">
                    <a:moveTo>
                      <a:pt x="0" y="0"/>
                    </a:moveTo>
                    <a:lnTo>
                      <a:pt x="0" y="37"/>
                    </a:lnTo>
                    <a:lnTo>
                      <a:pt x="67" y="3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56" name="Freeform 276"/>
              <p:cNvSpPr>
                <a:spLocks/>
              </p:cNvSpPr>
              <p:nvPr/>
            </p:nvSpPr>
            <p:spPr bwMode="auto">
              <a:xfrm>
                <a:off x="498" y="1905"/>
                <a:ext cx="34" cy="24"/>
              </a:xfrm>
              <a:custGeom>
                <a:avLst/>
                <a:gdLst/>
                <a:ahLst/>
                <a:cxnLst>
                  <a:cxn ang="0">
                    <a:pos x="0" y="48"/>
                  </a:cxn>
                  <a:cxn ang="0">
                    <a:pos x="0" y="0"/>
                  </a:cxn>
                  <a:cxn ang="0">
                    <a:pos x="68" y="0"/>
                  </a:cxn>
                </a:cxnLst>
                <a:rect l="0" t="0" r="r" b="b"/>
                <a:pathLst>
                  <a:path w="68" h="48">
                    <a:moveTo>
                      <a:pt x="0" y="48"/>
                    </a:moveTo>
                    <a:lnTo>
                      <a:pt x="0" y="0"/>
                    </a:lnTo>
                    <a:lnTo>
                      <a:pt x="6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57" name="Rectangle 277"/>
              <p:cNvSpPr>
                <a:spLocks noChangeArrowheads="1"/>
              </p:cNvSpPr>
              <p:nvPr/>
            </p:nvSpPr>
            <p:spPr bwMode="auto">
              <a:xfrm>
                <a:off x="564" y="1940"/>
                <a:ext cx="59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Hyphomicrobium sp. WG6 (methyl-chloride utilizer)</a:t>
                </a:r>
                <a:endParaRPr kumimoji="0" lang="en-US" sz="1800" b="0" i="0" u="none" strike="noStrike" cap="none" normalizeH="0" baseline="0" smtClean="0">
                  <a:ln>
                    <a:noFill/>
                  </a:ln>
                  <a:solidFill>
                    <a:schemeClr val="tx1"/>
                  </a:solidFill>
                  <a:effectLst/>
                  <a:latin typeface="Arial" pitchFamily="34" charset="0"/>
                </a:endParaRPr>
              </a:p>
            </p:txBody>
          </p:sp>
          <p:sp>
            <p:nvSpPr>
              <p:cNvPr id="839958" name="Freeform 278"/>
              <p:cNvSpPr>
                <a:spLocks/>
              </p:cNvSpPr>
              <p:nvPr/>
            </p:nvSpPr>
            <p:spPr bwMode="auto">
              <a:xfrm>
                <a:off x="498" y="1932"/>
                <a:ext cx="64" cy="24"/>
              </a:xfrm>
              <a:custGeom>
                <a:avLst/>
                <a:gdLst/>
                <a:ahLst/>
                <a:cxnLst>
                  <a:cxn ang="0">
                    <a:pos x="0" y="0"/>
                  </a:cxn>
                  <a:cxn ang="0">
                    <a:pos x="0" y="46"/>
                  </a:cxn>
                  <a:cxn ang="0">
                    <a:pos x="128" y="46"/>
                  </a:cxn>
                </a:cxnLst>
                <a:rect l="0" t="0" r="r" b="b"/>
                <a:pathLst>
                  <a:path w="128" h="46">
                    <a:moveTo>
                      <a:pt x="0" y="0"/>
                    </a:moveTo>
                    <a:lnTo>
                      <a:pt x="0" y="46"/>
                    </a:lnTo>
                    <a:lnTo>
                      <a:pt x="128" y="4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59" name="Freeform 279"/>
              <p:cNvSpPr>
                <a:spLocks/>
              </p:cNvSpPr>
              <p:nvPr/>
            </p:nvSpPr>
            <p:spPr bwMode="auto">
              <a:xfrm>
                <a:off x="468" y="1931"/>
                <a:ext cx="30" cy="40"/>
              </a:xfrm>
              <a:custGeom>
                <a:avLst/>
                <a:gdLst/>
                <a:ahLst/>
                <a:cxnLst>
                  <a:cxn ang="0">
                    <a:pos x="0" y="81"/>
                  </a:cxn>
                  <a:cxn ang="0">
                    <a:pos x="0" y="0"/>
                  </a:cxn>
                  <a:cxn ang="0">
                    <a:pos x="59" y="0"/>
                  </a:cxn>
                </a:cxnLst>
                <a:rect l="0" t="0" r="r" b="b"/>
                <a:pathLst>
                  <a:path w="59" h="81">
                    <a:moveTo>
                      <a:pt x="0" y="81"/>
                    </a:moveTo>
                    <a:lnTo>
                      <a:pt x="0" y="0"/>
                    </a:lnTo>
                    <a:lnTo>
                      <a:pt x="59"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60" name="Rectangle 280"/>
              <p:cNvSpPr>
                <a:spLocks noChangeArrowheads="1"/>
              </p:cNvSpPr>
              <p:nvPr/>
            </p:nvSpPr>
            <p:spPr bwMode="auto">
              <a:xfrm>
                <a:off x="607" y="1960"/>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U12N.10B 01E</a:t>
                </a:r>
                <a:endParaRPr kumimoji="0" lang="en-US" sz="1800" b="0" i="0" u="none" strike="noStrike" cap="none" normalizeH="0" baseline="0" smtClean="0">
                  <a:ln>
                    <a:noFill/>
                  </a:ln>
                  <a:solidFill>
                    <a:schemeClr val="tx1"/>
                  </a:solidFill>
                  <a:effectLst/>
                  <a:latin typeface="Arial" pitchFamily="34" charset="0"/>
                </a:endParaRPr>
              </a:p>
            </p:txBody>
          </p:sp>
          <p:sp>
            <p:nvSpPr>
              <p:cNvPr id="839961" name="Freeform 281"/>
              <p:cNvSpPr>
                <a:spLocks/>
              </p:cNvSpPr>
              <p:nvPr/>
            </p:nvSpPr>
            <p:spPr bwMode="auto">
              <a:xfrm>
                <a:off x="526" y="1975"/>
                <a:ext cx="52" cy="8"/>
              </a:xfrm>
              <a:custGeom>
                <a:avLst/>
                <a:gdLst/>
                <a:ahLst/>
                <a:cxnLst>
                  <a:cxn ang="0">
                    <a:pos x="0" y="16"/>
                  </a:cxn>
                  <a:cxn ang="0">
                    <a:pos x="0" y="0"/>
                  </a:cxn>
                  <a:cxn ang="0">
                    <a:pos x="105" y="0"/>
                  </a:cxn>
                </a:cxnLst>
                <a:rect l="0" t="0" r="r" b="b"/>
                <a:pathLst>
                  <a:path w="105" h="16">
                    <a:moveTo>
                      <a:pt x="0" y="16"/>
                    </a:moveTo>
                    <a:lnTo>
                      <a:pt x="0" y="0"/>
                    </a:lnTo>
                    <a:lnTo>
                      <a:pt x="10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62" name="Rectangle 282"/>
              <p:cNvSpPr>
                <a:spLocks noChangeArrowheads="1"/>
              </p:cNvSpPr>
              <p:nvPr/>
            </p:nvSpPr>
            <p:spPr bwMode="auto">
              <a:xfrm>
                <a:off x="575" y="1980"/>
                <a:ext cx="58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Rhodoplanes sp. DAS (purple non-sulfur bacteria)</a:t>
                </a:r>
                <a:endParaRPr kumimoji="0" lang="en-US" sz="1800" b="0" i="0" u="none" strike="noStrike" cap="none" normalizeH="0" baseline="0" smtClean="0">
                  <a:ln>
                    <a:noFill/>
                  </a:ln>
                  <a:solidFill>
                    <a:schemeClr val="tx1"/>
                  </a:solidFill>
                  <a:effectLst/>
                  <a:latin typeface="Arial" pitchFamily="34" charset="0"/>
                </a:endParaRPr>
              </a:p>
            </p:txBody>
          </p:sp>
          <p:sp>
            <p:nvSpPr>
              <p:cNvPr id="839963" name="Freeform 283"/>
              <p:cNvSpPr>
                <a:spLocks/>
              </p:cNvSpPr>
              <p:nvPr/>
            </p:nvSpPr>
            <p:spPr bwMode="auto">
              <a:xfrm>
                <a:off x="526" y="1987"/>
                <a:ext cx="47" cy="8"/>
              </a:xfrm>
              <a:custGeom>
                <a:avLst/>
                <a:gdLst/>
                <a:ahLst/>
                <a:cxnLst>
                  <a:cxn ang="0">
                    <a:pos x="0" y="0"/>
                  </a:cxn>
                  <a:cxn ang="0">
                    <a:pos x="0" y="17"/>
                  </a:cxn>
                  <a:cxn ang="0">
                    <a:pos x="96" y="17"/>
                  </a:cxn>
                </a:cxnLst>
                <a:rect l="0" t="0" r="r" b="b"/>
                <a:pathLst>
                  <a:path w="96" h="17">
                    <a:moveTo>
                      <a:pt x="0" y="0"/>
                    </a:moveTo>
                    <a:lnTo>
                      <a:pt x="0" y="17"/>
                    </a:lnTo>
                    <a:lnTo>
                      <a:pt x="96"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64" name="Freeform 284"/>
              <p:cNvSpPr>
                <a:spLocks/>
              </p:cNvSpPr>
              <p:nvPr/>
            </p:nvSpPr>
            <p:spPr bwMode="auto">
              <a:xfrm>
                <a:off x="495" y="1985"/>
                <a:ext cx="31" cy="29"/>
              </a:xfrm>
              <a:custGeom>
                <a:avLst/>
                <a:gdLst/>
                <a:ahLst/>
                <a:cxnLst>
                  <a:cxn ang="0">
                    <a:pos x="0" y="57"/>
                  </a:cxn>
                  <a:cxn ang="0">
                    <a:pos x="0" y="0"/>
                  </a:cxn>
                  <a:cxn ang="0">
                    <a:pos x="60" y="0"/>
                  </a:cxn>
                </a:cxnLst>
                <a:rect l="0" t="0" r="r" b="b"/>
                <a:pathLst>
                  <a:path w="60" h="57">
                    <a:moveTo>
                      <a:pt x="0" y="57"/>
                    </a:moveTo>
                    <a:lnTo>
                      <a:pt x="0" y="0"/>
                    </a:lnTo>
                    <a:lnTo>
                      <a:pt x="6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65" name="Rectangle 285"/>
              <p:cNvSpPr>
                <a:spLocks noChangeArrowheads="1"/>
              </p:cNvSpPr>
              <p:nvPr/>
            </p:nvSpPr>
            <p:spPr bwMode="auto">
              <a:xfrm>
                <a:off x="595" y="1999"/>
                <a:ext cx="17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02D</a:t>
                </a:r>
                <a:endParaRPr kumimoji="0" lang="en-US" sz="1800" b="0" i="0" u="none" strike="noStrike" cap="none" normalizeH="0" baseline="0" smtClean="0">
                  <a:ln>
                    <a:noFill/>
                  </a:ln>
                  <a:solidFill>
                    <a:schemeClr val="tx1"/>
                  </a:solidFill>
                  <a:effectLst/>
                  <a:latin typeface="Arial" pitchFamily="34" charset="0"/>
                </a:endParaRPr>
              </a:p>
            </p:txBody>
          </p:sp>
          <p:sp>
            <p:nvSpPr>
              <p:cNvPr id="839966" name="Freeform 286"/>
              <p:cNvSpPr>
                <a:spLocks/>
              </p:cNvSpPr>
              <p:nvPr/>
            </p:nvSpPr>
            <p:spPr bwMode="auto">
              <a:xfrm>
                <a:off x="559" y="2015"/>
                <a:ext cx="8" cy="8"/>
              </a:xfrm>
              <a:custGeom>
                <a:avLst/>
                <a:gdLst/>
                <a:ahLst/>
                <a:cxnLst>
                  <a:cxn ang="0">
                    <a:pos x="0" y="16"/>
                  </a:cxn>
                  <a:cxn ang="0">
                    <a:pos x="0" y="0"/>
                  </a:cxn>
                  <a:cxn ang="0">
                    <a:pos x="16" y="0"/>
                  </a:cxn>
                </a:cxnLst>
                <a:rect l="0" t="0" r="r" b="b"/>
                <a:pathLst>
                  <a:path w="16" h="16">
                    <a:moveTo>
                      <a:pt x="0" y="16"/>
                    </a:moveTo>
                    <a:lnTo>
                      <a:pt x="0" y="0"/>
                    </a:lnTo>
                    <a:lnTo>
                      <a:pt x="16"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67" name="Rectangle 287"/>
              <p:cNvSpPr>
                <a:spLocks noChangeArrowheads="1"/>
              </p:cNvSpPr>
              <p:nvPr/>
            </p:nvSpPr>
            <p:spPr bwMode="auto">
              <a:xfrm>
                <a:off x="581" y="2019"/>
                <a:ext cx="40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YK_31 (oil contaminated soil)</a:t>
                </a:r>
                <a:endParaRPr kumimoji="0" lang="en-US" sz="1800" b="0" i="0" u="none" strike="noStrike" cap="none" normalizeH="0" baseline="0" smtClean="0">
                  <a:ln>
                    <a:noFill/>
                  </a:ln>
                  <a:solidFill>
                    <a:schemeClr val="tx1"/>
                  </a:solidFill>
                  <a:effectLst/>
                  <a:latin typeface="Arial" pitchFamily="34" charset="0"/>
                </a:endParaRPr>
              </a:p>
            </p:txBody>
          </p:sp>
          <p:sp>
            <p:nvSpPr>
              <p:cNvPr id="839968" name="Freeform 288"/>
              <p:cNvSpPr>
                <a:spLocks/>
              </p:cNvSpPr>
              <p:nvPr/>
            </p:nvSpPr>
            <p:spPr bwMode="auto">
              <a:xfrm>
                <a:off x="559" y="2026"/>
                <a:ext cx="21" cy="9"/>
              </a:xfrm>
              <a:custGeom>
                <a:avLst/>
                <a:gdLst/>
                <a:ahLst/>
                <a:cxnLst>
                  <a:cxn ang="0">
                    <a:pos x="0" y="0"/>
                  </a:cxn>
                  <a:cxn ang="0">
                    <a:pos x="0" y="18"/>
                  </a:cxn>
                  <a:cxn ang="0">
                    <a:pos x="41" y="18"/>
                  </a:cxn>
                </a:cxnLst>
                <a:rect l="0" t="0" r="r" b="b"/>
                <a:pathLst>
                  <a:path w="41" h="18">
                    <a:moveTo>
                      <a:pt x="0" y="0"/>
                    </a:moveTo>
                    <a:lnTo>
                      <a:pt x="0" y="18"/>
                    </a:lnTo>
                    <a:lnTo>
                      <a:pt x="41"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69" name="Freeform 289"/>
              <p:cNvSpPr>
                <a:spLocks/>
              </p:cNvSpPr>
              <p:nvPr/>
            </p:nvSpPr>
            <p:spPr bwMode="auto">
              <a:xfrm>
                <a:off x="507" y="2025"/>
                <a:ext cx="52" cy="18"/>
              </a:xfrm>
              <a:custGeom>
                <a:avLst/>
                <a:gdLst/>
                <a:ahLst/>
                <a:cxnLst>
                  <a:cxn ang="0">
                    <a:pos x="0" y="37"/>
                  </a:cxn>
                  <a:cxn ang="0">
                    <a:pos x="0" y="0"/>
                  </a:cxn>
                  <a:cxn ang="0">
                    <a:pos x="103" y="0"/>
                  </a:cxn>
                </a:cxnLst>
                <a:rect l="0" t="0" r="r" b="b"/>
                <a:pathLst>
                  <a:path w="103" h="37">
                    <a:moveTo>
                      <a:pt x="0" y="37"/>
                    </a:moveTo>
                    <a:lnTo>
                      <a:pt x="0" y="0"/>
                    </a:lnTo>
                    <a:lnTo>
                      <a:pt x="10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70" name="Rectangle 290"/>
              <p:cNvSpPr>
                <a:spLocks noChangeArrowheads="1"/>
              </p:cNvSpPr>
              <p:nvPr/>
            </p:nvSpPr>
            <p:spPr bwMode="auto">
              <a:xfrm>
                <a:off x="596" y="2039"/>
                <a:ext cx="13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08G</a:t>
                </a:r>
                <a:endParaRPr kumimoji="0" lang="en-US" sz="1800" b="0" i="0" u="none" strike="noStrike" cap="none" normalizeH="0" baseline="0" smtClean="0">
                  <a:ln>
                    <a:noFill/>
                  </a:ln>
                  <a:solidFill>
                    <a:schemeClr val="tx1"/>
                  </a:solidFill>
                  <a:effectLst/>
                  <a:latin typeface="Arial" pitchFamily="34" charset="0"/>
                </a:endParaRPr>
              </a:p>
            </p:txBody>
          </p:sp>
          <p:sp>
            <p:nvSpPr>
              <p:cNvPr id="839971" name="Freeform 291"/>
              <p:cNvSpPr>
                <a:spLocks/>
              </p:cNvSpPr>
              <p:nvPr/>
            </p:nvSpPr>
            <p:spPr bwMode="auto">
              <a:xfrm>
                <a:off x="556" y="2055"/>
                <a:ext cx="11" cy="8"/>
              </a:xfrm>
              <a:custGeom>
                <a:avLst/>
                <a:gdLst/>
                <a:ahLst/>
                <a:cxnLst>
                  <a:cxn ang="0">
                    <a:pos x="0" y="16"/>
                  </a:cxn>
                  <a:cxn ang="0">
                    <a:pos x="0" y="0"/>
                  </a:cxn>
                  <a:cxn ang="0">
                    <a:pos x="22" y="0"/>
                  </a:cxn>
                </a:cxnLst>
                <a:rect l="0" t="0" r="r" b="b"/>
                <a:pathLst>
                  <a:path w="22" h="16">
                    <a:moveTo>
                      <a:pt x="0" y="16"/>
                    </a:moveTo>
                    <a:lnTo>
                      <a:pt x="0" y="0"/>
                    </a:lnTo>
                    <a:lnTo>
                      <a:pt x="2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72" name="Rectangle 292"/>
              <p:cNvSpPr>
                <a:spLocks noChangeArrowheads="1"/>
              </p:cNvSpPr>
              <p:nvPr/>
            </p:nvSpPr>
            <p:spPr bwMode="auto">
              <a:xfrm>
                <a:off x="579" y="2059"/>
                <a:ext cx="48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Bradyrhizobium japonicum CCBAU 05185</a:t>
                </a:r>
                <a:endParaRPr kumimoji="0" lang="en-US" sz="1800" b="0" i="0" u="none" strike="noStrike" cap="none" normalizeH="0" baseline="0" smtClean="0">
                  <a:ln>
                    <a:noFill/>
                  </a:ln>
                  <a:solidFill>
                    <a:schemeClr val="tx1"/>
                  </a:solidFill>
                  <a:effectLst/>
                  <a:latin typeface="Arial" pitchFamily="34" charset="0"/>
                </a:endParaRPr>
              </a:p>
            </p:txBody>
          </p:sp>
          <p:sp>
            <p:nvSpPr>
              <p:cNvPr id="839973" name="Freeform 293"/>
              <p:cNvSpPr>
                <a:spLocks/>
              </p:cNvSpPr>
              <p:nvPr/>
            </p:nvSpPr>
            <p:spPr bwMode="auto">
              <a:xfrm>
                <a:off x="556" y="2066"/>
                <a:ext cx="21" cy="9"/>
              </a:xfrm>
              <a:custGeom>
                <a:avLst/>
                <a:gdLst/>
                <a:ahLst/>
                <a:cxnLst>
                  <a:cxn ang="0">
                    <a:pos x="0" y="0"/>
                  </a:cxn>
                  <a:cxn ang="0">
                    <a:pos x="0" y="17"/>
                  </a:cxn>
                  <a:cxn ang="0">
                    <a:pos x="43" y="17"/>
                  </a:cxn>
                </a:cxnLst>
                <a:rect l="0" t="0" r="r" b="b"/>
                <a:pathLst>
                  <a:path w="43" h="17">
                    <a:moveTo>
                      <a:pt x="0" y="0"/>
                    </a:moveTo>
                    <a:lnTo>
                      <a:pt x="0" y="17"/>
                    </a:lnTo>
                    <a:lnTo>
                      <a:pt x="43"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74" name="Freeform 294"/>
              <p:cNvSpPr>
                <a:spLocks/>
              </p:cNvSpPr>
              <p:nvPr/>
            </p:nvSpPr>
            <p:spPr bwMode="auto">
              <a:xfrm>
                <a:off x="507" y="2046"/>
                <a:ext cx="49" cy="18"/>
              </a:xfrm>
              <a:custGeom>
                <a:avLst/>
                <a:gdLst/>
                <a:ahLst/>
                <a:cxnLst>
                  <a:cxn ang="0">
                    <a:pos x="0" y="0"/>
                  </a:cxn>
                  <a:cxn ang="0">
                    <a:pos x="0" y="37"/>
                  </a:cxn>
                  <a:cxn ang="0">
                    <a:pos x="97" y="37"/>
                  </a:cxn>
                </a:cxnLst>
                <a:rect l="0" t="0" r="r" b="b"/>
                <a:pathLst>
                  <a:path w="97" h="37">
                    <a:moveTo>
                      <a:pt x="0" y="0"/>
                    </a:moveTo>
                    <a:lnTo>
                      <a:pt x="0" y="37"/>
                    </a:lnTo>
                    <a:lnTo>
                      <a:pt x="97" y="3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75" name="Freeform 295"/>
              <p:cNvSpPr>
                <a:spLocks/>
              </p:cNvSpPr>
              <p:nvPr/>
            </p:nvSpPr>
            <p:spPr bwMode="auto">
              <a:xfrm>
                <a:off x="495" y="2017"/>
                <a:ext cx="12" cy="28"/>
              </a:xfrm>
              <a:custGeom>
                <a:avLst/>
                <a:gdLst/>
                <a:ahLst/>
                <a:cxnLst>
                  <a:cxn ang="0">
                    <a:pos x="0" y="0"/>
                  </a:cxn>
                  <a:cxn ang="0">
                    <a:pos x="0" y="56"/>
                  </a:cxn>
                  <a:cxn ang="0">
                    <a:pos x="24" y="56"/>
                  </a:cxn>
                </a:cxnLst>
                <a:rect l="0" t="0" r="r" b="b"/>
                <a:pathLst>
                  <a:path w="24" h="56">
                    <a:moveTo>
                      <a:pt x="0" y="0"/>
                    </a:moveTo>
                    <a:lnTo>
                      <a:pt x="0" y="56"/>
                    </a:lnTo>
                    <a:lnTo>
                      <a:pt x="24" y="5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76" name="Freeform 296"/>
              <p:cNvSpPr>
                <a:spLocks/>
              </p:cNvSpPr>
              <p:nvPr/>
            </p:nvSpPr>
            <p:spPr bwMode="auto">
              <a:xfrm>
                <a:off x="468" y="1975"/>
                <a:ext cx="27" cy="40"/>
              </a:xfrm>
              <a:custGeom>
                <a:avLst/>
                <a:gdLst/>
                <a:ahLst/>
                <a:cxnLst>
                  <a:cxn ang="0">
                    <a:pos x="0" y="0"/>
                  </a:cxn>
                  <a:cxn ang="0">
                    <a:pos x="0" y="81"/>
                  </a:cxn>
                  <a:cxn ang="0">
                    <a:pos x="54" y="81"/>
                  </a:cxn>
                </a:cxnLst>
                <a:rect l="0" t="0" r="r" b="b"/>
                <a:pathLst>
                  <a:path w="54" h="81">
                    <a:moveTo>
                      <a:pt x="0" y="0"/>
                    </a:moveTo>
                    <a:lnTo>
                      <a:pt x="0" y="81"/>
                    </a:lnTo>
                    <a:lnTo>
                      <a:pt x="54" y="81"/>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77" name="Freeform 297"/>
              <p:cNvSpPr>
                <a:spLocks/>
              </p:cNvSpPr>
              <p:nvPr/>
            </p:nvSpPr>
            <p:spPr bwMode="auto">
              <a:xfrm>
                <a:off x="449" y="1911"/>
                <a:ext cx="19" cy="62"/>
              </a:xfrm>
              <a:custGeom>
                <a:avLst/>
                <a:gdLst/>
                <a:ahLst/>
                <a:cxnLst>
                  <a:cxn ang="0">
                    <a:pos x="0" y="0"/>
                  </a:cxn>
                  <a:cxn ang="0">
                    <a:pos x="0" y="124"/>
                  </a:cxn>
                  <a:cxn ang="0">
                    <a:pos x="40" y="124"/>
                  </a:cxn>
                </a:cxnLst>
                <a:rect l="0" t="0" r="r" b="b"/>
                <a:pathLst>
                  <a:path w="40" h="124">
                    <a:moveTo>
                      <a:pt x="0" y="0"/>
                    </a:moveTo>
                    <a:lnTo>
                      <a:pt x="0" y="124"/>
                    </a:lnTo>
                    <a:lnTo>
                      <a:pt x="40" y="124"/>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78" name="Freeform 298"/>
              <p:cNvSpPr>
                <a:spLocks/>
              </p:cNvSpPr>
              <p:nvPr/>
            </p:nvSpPr>
            <p:spPr bwMode="auto">
              <a:xfrm>
                <a:off x="445" y="1833"/>
                <a:ext cx="4" cy="76"/>
              </a:xfrm>
              <a:custGeom>
                <a:avLst/>
                <a:gdLst/>
                <a:ahLst/>
                <a:cxnLst>
                  <a:cxn ang="0">
                    <a:pos x="0" y="0"/>
                  </a:cxn>
                  <a:cxn ang="0">
                    <a:pos x="0" y="153"/>
                  </a:cxn>
                  <a:cxn ang="0">
                    <a:pos x="6" y="153"/>
                  </a:cxn>
                </a:cxnLst>
                <a:rect l="0" t="0" r="r" b="b"/>
                <a:pathLst>
                  <a:path w="6" h="153">
                    <a:moveTo>
                      <a:pt x="0" y="0"/>
                    </a:moveTo>
                    <a:lnTo>
                      <a:pt x="0" y="153"/>
                    </a:lnTo>
                    <a:lnTo>
                      <a:pt x="6" y="15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79" name="Freeform 299"/>
              <p:cNvSpPr>
                <a:spLocks/>
              </p:cNvSpPr>
              <p:nvPr/>
            </p:nvSpPr>
            <p:spPr bwMode="auto">
              <a:xfrm>
                <a:off x="437" y="1721"/>
                <a:ext cx="8" cy="111"/>
              </a:xfrm>
              <a:custGeom>
                <a:avLst/>
                <a:gdLst/>
                <a:ahLst/>
                <a:cxnLst>
                  <a:cxn ang="0">
                    <a:pos x="0" y="0"/>
                  </a:cxn>
                  <a:cxn ang="0">
                    <a:pos x="0" y="221"/>
                  </a:cxn>
                  <a:cxn ang="0">
                    <a:pos x="16" y="221"/>
                  </a:cxn>
                </a:cxnLst>
                <a:rect l="0" t="0" r="r" b="b"/>
                <a:pathLst>
                  <a:path w="16" h="221">
                    <a:moveTo>
                      <a:pt x="0" y="0"/>
                    </a:moveTo>
                    <a:lnTo>
                      <a:pt x="0" y="221"/>
                    </a:lnTo>
                    <a:lnTo>
                      <a:pt x="16" y="221"/>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80" name="Freeform 300"/>
              <p:cNvSpPr>
                <a:spLocks/>
              </p:cNvSpPr>
              <p:nvPr/>
            </p:nvSpPr>
            <p:spPr bwMode="auto">
              <a:xfrm>
                <a:off x="392" y="1646"/>
                <a:ext cx="45" cy="74"/>
              </a:xfrm>
              <a:custGeom>
                <a:avLst/>
                <a:gdLst/>
                <a:ahLst/>
                <a:cxnLst>
                  <a:cxn ang="0">
                    <a:pos x="0" y="0"/>
                  </a:cxn>
                  <a:cxn ang="0">
                    <a:pos x="0" y="148"/>
                  </a:cxn>
                  <a:cxn ang="0">
                    <a:pos x="91" y="148"/>
                  </a:cxn>
                </a:cxnLst>
                <a:rect l="0" t="0" r="r" b="b"/>
                <a:pathLst>
                  <a:path w="91" h="148">
                    <a:moveTo>
                      <a:pt x="0" y="0"/>
                    </a:moveTo>
                    <a:lnTo>
                      <a:pt x="0" y="148"/>
                    </a:lnTo>
                    <a:lnTo>
                      <a:pt x="91" y="14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81" name="Freeform 301"/>
              <p:cNvSpPr>
                <a:spLocks/>
              </p:cNvSpPr>
              <p:nvPr/>
            </p:nvSpPr>
            <p:spPr bwMode="auto">
              <a:xfrm>
                <a:off x="1711" y="1548"/>
                <a:ext cx="19" cy="536"/>
              </a:xfrm>
              <a:custGeom>
                <a:avLst/>
                <a:gdLst/>
                <a:ahLst/>
                <a:cxnLst>
                  <a:cxn ang="0">
                    <a:pos x="0" y="0"/>
                  </a:cxn>
                  <a:cxn ang="0">
                    <a:pos x="38" y="0"/>
                  </a:cxn>
                  <a:cxn ang="0">
                    <a:pos x="38" y="1072"/>
                  </a:cxn>
                  <a:cxn ang="0">
                    <a:pos x="0" y="1072"/>
                  </a:cxn>
                </a:cxnLst>
                <a:rect l="0" t="0" r="r" b="b"/>
                <a:pathLst>
                  <a:path w="38" h="1072">
                    <a:moveTo>
                      <a:pt x="0" y="0"/>
                    </a:moveTo>
                    <a:lnTo>
                      <a:pt x="38" y="0"/>
                    </a:lnTo>
                    <a:lnTo>
                      <a:pt x="38" y="1072"/>
                    </a:lnTo>
                    <a:lnTo>
                      <a:pt x="0" y="1072"/>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82" name="Rectangle 302"/>
              <p:cNvSpPr>
                <a:spLocks noChangeArrowheads="1"/>
              </p:cNvSpPr>
              <p:nvPr/>
            </p:nvSpPr>
            <p:spPr bwMode="auto">
              <a:xfrm>
                <a:off x="1740" y="1791"/>
                <a:ext cx="129" cy="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00"/>
                    </a:solidFill>
                    <a:effectLst/>
                    <a:latin typeface="Arial" pitchFamily="34" charset="0"/>
                  </a:rPr>
                  <a:t>Alpha</a:t>
                </a:r>
                <a:endParaRPr kumimoji="0" lang="en-US" sz="1800" b="0" i="0" u="none" strike="noStrike" cap="none" normalizeH="0" baseline="0" smtClean="0">
                  <a:ln>
                    <a:noFill/>
                  </a:ln>
                  <a:solidFill>
                    <a:schemeClr val="tx1"/>
                  </a:solidFill>
                  <a:effectLst/>
                  <a:latin typeface="Arial" pitchFamily="34" charset="0"/>
                </a:endParaRPr>
              </a:p>
            </p:txBody>
          </p:sp>
          <p:sp>
            <p:nvSpPr>
              <p:cNvPr id="839983" name="Line 303"/>
              <p:cNvSpPr>
                <a:spLocks noChangeShapeType="1"/>
              </p:cNvSpPr>
              <p:nvPr/>
            </p:nvSpPr>
            <p:spPr bwMode="auto">
              <a:xfrm>
                <a:off x="375" y="1644"/>
                <a:ext cx="17" cy="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84" name="Line 304"/>
              <p:cNvSpPr>
                <a:spLocks noChangeShapeType="1"/>
              </p:cNvSpPr>
              <p:nvPr/>
            </p:nvSpPr>
            <p:spPr bwMode="auto">
              <a:xfrm>
                <a:off x="373" y="1551"/>
                <a:ext cx="1" cy="93"/>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85" name="Freeform 305"/>
              <p:cNvSpPr>
                <a:spLocks/>
              </p:cNvSpPr>
              <p:nvPr/>
            </p:nvSpPr>
            <p:spPr bwMode="auto">
              <a:xfrm>
                <a:off x="357" y="1550"/>
                <a:ext cx="16" cy="278"/>
              </a:xfrm>
              <a:custGeom>
                <a:avLst/>
                <a:gdLst/>
                <a:ahLst/>
                <a:cxnLst>
                  <a:cxn ang="0">
                    <a:pos x="0" y="556"/>
                  </a:cxn>
                  <a:cxn ang="0">
                    <a:pos x="0" y="0"/>
                  </a:cxn>
                  <a:cxn ang="0">
                    <a:pos x="32" y="0"/>
                  </a:cxn>
                </a:cxnLst>
                <a:rect l="0" t="0" r="r" b="b"/>
                <a:pathLst>
                  <a:path w="32" h="556">
                    <a:moveTo>
                      <a:pt x="0" y="556"/>
                    </a:moveTo>
                    <a:lnTo>
                      <a:pt x="0" y="0"/>
                    </a:lnTo>
                    <a:lnTo>
                      <a:pt x="3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86" name="Rectangle 306"/>
              <p:cNvSpPr>
                <a:spLocks noChangeArrowheads="1"/>
              </p:cNvSpPr>
              <p:nvPr/>
            </p:nvSpPr>
            <p:spPr bwMode="auto">
              <a:xfrm>
                <a:off x="666" y="2079"/>
                <a:ext cx="825"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Ilyobacter tartaricus (fermentative hydroaromatic-compound degrader) </a:t>
                </a:r>
                <a:endParaRPr kumimoji="0" lang="en-US" sz="1800" b="0" i="0" u="none" strike="noStrike" cap="none" normalizeH="0" baseline="0" smtClean="0">
                  <a:ln>
                    <a:noFill/>
                  </a:ln>
                  <a:solidFill>
                    <a:schemeClr val="tx1"/>
                  </a:solidFill>
                  <a:effectLst/>
                  <a:latin typeface="Arial" pitchFamily="34" charset="0"/>
                </a:endParaRPr>
              </a:p>
            </p:txBody>
          </p:sp>
          <p:sp>
            <p:nvSpPr>
              <p:cNvPr id="839987" name="Freeform 307"/>
              <p:cNvSpPr>
                <a:spLocks/>
              </p:cNvSpPr>
              <p:nvPr/>
            </p:nvSpPr>
            <p:spPr bwMode="auto">
              <a:xfrm>
                <a:off x="518" y="2095"/>
                <a:ext cx="147" cy="13"/>
              </a:xfrm>
              <a:custGeom>
                <a:avLst/>
                <a:gdLst/>
                <a:ahLst/>
                <a:cxnLst>
                  <a:cxn ang="0">
                    <a:pos x="0" y="27"/>
                  </a:cxn>
                  <a:cxn ang="0">
                    <a:pos x="0" y="0"/>
                  </a:cxn>
                  <a:cxn ang="0">
                    <a:pos x="292" y="0"/>
                  </a:cxn>
                </a:cxnLst>
                <a:rect l="0" t="0" r="r" b="b"/>
                <a:pathLst>
                  <a:path w="292" h="27">
                    <a:moveTo>
                      <a:pt x="0" y="27"/>
                    </a:moveTo>
                    <a:lnTo>
                      <a:pt x="0" y="0"/>
                    </a:lnTo>
                    <a:lnTo>
                      <a:pt x="29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88" name="Rectangle 308"/>
              <p:cNvSpPr>
                <a:spLocks noChangeArrowheads="1"/>
              </p:cNvSpPr>
              <p:nvPr/>
            </p:nvSpPr>
            <p:spPr bwMode="auto">
              <a:xfrm>
                <a:off x="657" y="2099"/>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11G</a:t>
                </a:r>
                <a:endParaRPr kumimoji="0" lang="en-US" sz="1800" b="0" i="0" u="none" strike="noStrike" cap="none" normalizeH="0" baseline="0" smtClean="0">
                  <a:ln>
                    <a:noFill/>
                  </a:ln>
                  <a:solidFill>
                    <a:schemeClr val="tx1"/>
                  </a:solidFill>
                  <a:effectLst/>
                  <a:latin typeface="Arial" pitchFamily="34" charset="0"/>
                </a:endParaRPr>
              </a:p>
            </p:txBody>
          </p:sp>
          <p:sp>
            <p:nvSpPr>
              <p:cNvPr id="839989" name="Freeform 309"/>
              <p:cNvSpPr>
                <a:spLocks/>
              </p:cNvSpPr>
              <p:nvPr/>
            </p:nvSpPr>
            <p:spPr bwMode="auto">
              <a:xfrm>
                <a:off x="561" y="2114"/>
                <a:ext cx="67" cy="8"/>
              </a:xfrm>
              <a:custGeom>
                <a:avLst/>
                <a:gdLst/>
                <a:ahLst/>
                <a:cxnLst>
                  <a:cxn ang="0">
                    <a:pos x="0" y="16"/>
                  </a:cxn>
                  <a:cxn ang="0">
                    <a:pos x="0" y="0"/>
                  </a:cxn>
                  <a:cxn ang="0">
                    <a:pos x="135" y="0"/>
                  </a:cxn>
                </a:cxnLst>
                <a:rect l="0" t="0" r="r" b="b"/>
                <a:pathLst>
                  <a:path w="135" h="16">
                    <a:moveTo>
                      <a:pt x="0" y="16"/>
                    </a:moveTo>
                    <a:lnTo>
                      <a:pt x="0" y="0"/>
                    </a:lnTo>
                    <a:lnTo>
                      <a:pt x="13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90" name="Rectangle 310"/>
              <p:cNvSpPr>
                <a:spLocks noChangeArrowheads="1"/>
              </p:cNvSpPr>
              <p:nvPr/>
            </p:nvSpPr>
            <p:spPr bwMode="auto">
              <a:xfrm>
                <a:off x="658" y="2119"/>
                <a:ext cx="37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from oxidized iron deposits</a:t>
                </a:r>
                <a:endParaRPr kumimoji="0" lang="en-US" sz="1800" b="0" i="0" u="none" strike="noStrike" cap="none" normalizeH="0" baseline="0" smtClean="0">
                  <a:ln>
                    <a:noFill/>
                  </a:ln>
                  <a:solidFill>
                    <a:schemeClr val="tx1"/>
                  </a:solidFill>
                  <a:effectLst/>
                  <a:latin typeface="Arial" pitchFamily="34" charset="0"/>
                </a:endParaRPr>
              </a:p>
            </p:txBody>
          </p:sp>
          <p:sp>
            <p:nvSpPr>
              <p:cNvPr id="839991" name="Freeform 311"/>
              <p:cNvSpPr>
                <a:spLocks/>
              </p:cNvSpPr>
              <p:nvPr/>
            </p:nvSpPr>
            <p:spPr bwMode="auto">
              <a:xfrm>
                <a:off x="561" y="2126"/>
                <a:ext cx="96" cy="8"/>
              </a:xfrm>
              <a:custGeom>
                <a:avLst/>
                <a:gdLst/>
                <a:ahLst/>
                <a:cxnLst>
                  <a:cxn ang="0">
                    <a:pos x="0" y="0"/>
                  </a:cxn>
                  <a:cxn ang="0">
                    <a:pos x="0" y="18"/>
                  </a:cxn>
                  <a:cxn ang="0">
                    <a:pos x="192" y="18"/>
                  </a:cxn>
                </a:cxnLst>
                <a:rect l="0" t="0" r="r" b="b"/>
                <a:pathLst>
                  <a:path w="192" h="18">
                    <a:moveTo>
                      <a:pt x="0" y="0"/>
                    </a:moveTo>
                    <a:lnTo>
                      <a:pt x="0" y="18"/>
                    </a:lnTo>
                    <a:lnTo>
                      <a:pt x="192"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92" name="Freeform 312"/>
              <p:cNvSpPr>
                <a:spLocks/>
              </p:cNvSpPr>
              <p:nvPr/>
            </p:nvSpPr>
            <p:spPr bwMode="auto">
              <a:xfrm>
                <a:off x="518" y="2111"/>
                <a:ext cx="43" cy="13"/>
              </a:xfrm>
              <a:custGeom>
                <a:avLst/>
                <a:gdLst/>
                <a:ahLst/>
                <a:cxnLst>
                  <a:cxn ang="0">
                    <a:pos x="0" y="0"/>
                  </a:cxn>
                  <a:cxn ang="0">
                    <a:pos x="0" y="26"/>
                  </a:cxn>
                  <a:cxn ang="0">
                    <a:pos x="84" y="26"/>
                  </a:cxn>
                </a:cxnLst>
                <a:rect l="0" t="0" r="r" b="b"/>
                <a:pathLst>
                  <a:path w="84" h="26">
                    <a:moveTo>
                      <a:pt x="0" y="0"/>
                    </a:moveTo>
                    <a:lnTo>
                      <a:pt x="0" y="26"/>
                    </a:lnTo>
                    <a:lnTo>
                      <a:pt x="84" y="2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93" name="Freeform 313"/>
              <p:cNvSpPr>
                <a:spLocks/>
              </p:cNvSpPr>
              <p:nvPr/>
            </p:nvSpPr>
            <p:spPr bwMode="auto">
              <a:xfrm>
                <a:off x="1711" y="2084"/>
                <a:ext cx="19" cy="60"/>
              </a:xfrm>
              <a:custGeom>
                <a:avLst/>
                <a:gdLst/>
                <a:ahLst/>
                <a:cxnLst>
                  <a:cxn ang="0">
                    <a:pos x="0" y="0"/>
                  </a:cxn>
                  <a:cxn ang="0">
                    <a:pos x="38" y="0"/>
                  </a:cxn>
                  <a:cxn ang="0">
                    <a:pos x="38" y="120"/>
                  </a:cxn>
                  <a:cxn ang="0">
                    <a:pos x="0" y="120"/>
                  </a:cxn>
                </a:cxnLst>
                <a:rect l="0" t="0" r="r" b="b"/>
                <a:pathLst>
                  <a:path w="38" h="120">
                    <a:moveTo>
                      <a:pt x="0" y="0"/>
                    </a:moveTo>
                    <a:lnTo>
                      <a:pt x="38" y="0"/>
                    </a:lnTo>
                    <a:lnTo>
                      <a:pt x="38" y="120"/>
                    </a:lnTo>
                    <a:lnTo>
                      <a:pt x="0" y="120"/>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94" name="Rectangle 314"/>
              <p:cNvSpPr>
                <a:spLocks noChangeArrowheads="1"/>
              </p:cNvSpPr>
              <p:nvPr/>
            </p:nvSpPr>
            <p:spPr bwMode="auto">
              <a:xfrm>
                <a:off x="1740" y="2088"/>
                <a:ext cx="268" cy="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00"/>
                    </a:solidFill>
                    <a:effectLst/>
                    <a:latin typeface="Arial" pitchFamily="34" charset="0"/>
                  </a:rPr>
                  <a:t>Fusobacteria</a:t>
                </a:r>
                <a:endParaRPr kumimoji="0" lang="en-US" sz="1800" b="0" i="0" u="none" strike="noStrike" cap="none" normalizeH="0" baseline="0" smtClean="0">
                  <a:ln>
                    <a:noFill/>
                  </a:ln>
                  <a:solidFill>
                    <a:schemeClr val="tx1"/>
                  </a:solidFill>
                  <a:effectLst/>
                  <a:latin typeface="Arial" pitchFamily="34" charset="0"/>
                </a:endParaRPr>
              </a:p>
            </p:txBody>
          </p:sp>
          <p:sp>
            <p:nvSpPr>
              <p:cNvPr id="839995" name="Line 315"/>
              <p:cNvSpPr>
                <a:spLocks noChangeShapeType="1"/>
              </p:cNvSpPr>
              <p:nvPr/>
            </p:nvSpPr>
            <p:spPr bwMode="auto">
              <a:xfrm>
                <a:off x="359" y="2110"/>
                <a:ext cx="159" cy="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96" name="Line 316"/>
              <p:cNvSpPr>
                <a:spLocks noChangeShapeType="1"/>
              </p:cNvSpPr>
              <p:nvPr/>
            </p:nvSpPr>
            <p:spPr bwMode="auto">
              <a:xfrm>
                <a:off x="357" y="1831"/>
                <a:ext cx="1" cy="279"/>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97" name="Freeform 317"/>
              <p:cNvSpPr>
                <a:spLocks/>
              </p:cNvSpPr>
              <p:nvPr/>
            </p:nvSpPr>
            <p:spPr bwMode="auto">
              <a:xfrm>
                <a:off x="342" y="1103"/>
                <a:ext cx="15" cy="726"/>
              </a:xfrm>
              <a:custGeom>
                <a:avLst/>
                <a:gdLst/>
                <a:ahLst/>
                <a:cxnLst>
                  <a:cxn ang="0">
                    <a:pos x="0" y="0"/>
                  </a:cxn>
                  <a:cxn ang="0">
                    <a:pos x="0" y="1452"/>
                  </a:cxn>
                  <a:cxn ang="0">
                    <a:pos x="30" y="1452"/>
                  </a:cxn>
                </a:cxnLst>
                <a:rect l="0" t="0" r="r" b="b"/>
                <a:pathLst>
                  <a:path w="30" h="1452">
                    <a:moveTo>
                      <a:pt x="0" y="0"/>
                    </a:moveTo>
                    <a:lnTo>
                      <a:pt x="0" y="1452"/>
                    </a:lnTo>
                    <a:lnTo>
                      <a:pt x="30" y="1452"/>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98" name="Line 318"/>
              <p:cNvSpPr>
                <a:spLocks noChangeShapeType="1"/>
              </p:cNvSpPr>
              <p:nvPr/>
            </p:nvSpPr>
            <p:spPr bwMode="auto">
              <a:xfrm>
                <a:off x="342" y="373"/>
                <a:ext cx="1" cy="727"/>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999" name="Freeform 319"/>
              <p:cNvSpPr>
                <a:spLocks/>
              </p:cNvSpPr>
              <p:nvPr/>
            </p:nvSpPr>
            <p:spPr bwMode="auto">
              <a:xfrm>
                <a:off x="328" y="1101"/>
                <a:ext cx="14" cy="607"/>
              </a:xfrm>
              <a:custGeom>
                <a:avLst/>
                <a:gdLst/>
                <a:ahLst/>
                <a:cxnLst>
                  <a:cxn ang="0">
                    <a:pos x="0" y="1214"/>
                  </a:cxn>
                  <a:cxn ang="0">
                    <a:pos x="0" y="0"/>
                  </a:cxn>
                  <a:cxn ang="0">
                    <a:pos x="28" y="0"/>
                  </a:cxn>
                </a:cxnLst>
                <a:rect l="0" t="0" r="r" b="b"/>
                <a:pathLst>
                  <a:path w="28" h="1214">
                    <a:moveTo>
                      <a:pt x="0" y="1214"/>
                    </a:moveTo>
                    <a:lnTo>
                      <a:pt x="0" y="0"/>
                    </a:lnTo>
                    <a:lnTo>
                      <a:pt x="2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00" name="Rectangle 320"/>
              <p:cNvSpPr>
                <a:spLocks noChangeArrowheads="1"/>
              </p:cNvSpPr>
              <p:nvPr/>
            </p:nvSpPr>
            <p:spPr bwMode="auto">
              <a:xfrm>
                <a:off x="703" y="2138"/>
                <a:ext cx="22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01G [10]</a:t>
                </a:r>
                <a:endParaRPr kumimoji="0" lang="en-US" sz="1800" b="0" i="0" u="none" strike="noStrike" cap="none" normalizeH="0" baseline="0" smtClean="0">
                  <a:ln>
                    <a:noFill/>
                  </a:ln>
                  <a:solidFill>
                    <a:schemeClr val="tx1"/>
                  </a:solidFill>
                  <a:effectLst/>
                  <a:latin typeface="Arial" pitchFamily="34" charset="0"/>
                </a:endParaRPr>
              </a:p>
            </p:txBody>
          </p:sp>
          <p:sp>
            <p:nvSpPr>
              <p:cNvPr id="840001" name="Freeform 321"/>
              <p:cNvSpPr>
                <a:spLocks/>
              </p:cNvSpPr>
              <p:nvPr/>
            </p:nvSpPr>
            <p:spPr bwMode="auto">
              <a:xfrm>
                <a:off x="672" y="2154"/>
                <a:ext cx="2" cy="8"/>
              </a:xfrm>
              <a:custGeom>
                <a:avLst/>
                <a:gdLst/>
                <a:ahLst/>
                <a:cxnLst>
                  <a:cxn ang="0">
                    <a:pos x="0" y="16"/>
                  </a:cxn>
                  <a:cxn ang="0">
                    <a:pos x="0" y="0"/>
                  </a:cxn>
                  <a:cxn ang="0">
                    <a:pos x="4" y="0"/>
                  </a:cxn>
                </a:cxnLst>
                <a:rect l="0" t="0" r="r" b="b"/>
                <a:pathLst>
                  <a:path w="4" h="16">
                    <a:moveTo>
                      <a:pt x="0" y="16"/>
                    </a:moveTo>
                    <a:lnTo>
                      <a:pt x="0" y="0"/>
                    </a:lnTo>
                    <a:lnTo>
                      <a:pt x="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02" name="Rectangle 322"/>
              <p:cNvSpPr>
                <a:spLocks noChangeArrowheads="1"/>
              </p:cNvSpPr>
              <p:nvPr/>
            </p:nvSpPr>
            <p:spPr bwMode="auto">
              <a:xfrm>
                <a:off x="678" y="2158"/>
                <a:ext cx="495"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Spirochaetes bacterium SA-10 (gold mine)</a:t>
                </a:r>
                <a:endParaRPr kumimoji="0" lang="en-US" sz="1800" b="0" i="0" u="none" strike="noStrike" cap="none" normalizeH="0" baseline="0" smtClean="0">
                  <a:ln>
                    <a:noFill/>
                  </a:ln>
                  <a:solidFill>
                    <a:schemeClr val="tx1"/>
                  </a:solidFill>
                  <a:effectLst/>
                  <a:latin typeface="Arial" pitchFamily="34" charset="0"/>
                </a:endParaRPr>
              </a:p>
            </p:txBody>
          </p:sp>
          <p:sp>
            <p:nvSpPr>
              <p:cNvPr id="840003" name="Freeform 323"/>
              <p:cNvSpPr>
                <a:spLocks/>
              </p:cNvSpPr>
              <p:nvPr/>
            </p:nvSpPr>
            <p:spPr bwMode="auto">
              <a:xfrm>
                <a:off x="672" y="2165"/>
                <a:ext cx="5" cy="9"/>
              </a:xfrm>
              <a:custGeom>
                <a:avLst/>
                <a:gdLst/>
                <a:ahLst/>
                <a:cxnLst>
                  <a:cxn ang="0">
                    <a:pos x="0" y="0"/>
                  </a:cxn>
                  <a:cxn ang="0">
                    <a:pos x="0" y="17"/>
                  </a:cxn>
                  <a:cxn ang="0">
                    <a:pos x="9" y="17"/>
                  </a:cxn>
                </a:cxnLst>
                <a:rect l="0" t="0" r="r" b="b"/>
                <a:pathLst>
                  <a:path w="9" h="17">
                    <a:moveTo>
                      <a:pt x="0" y="0"/>
                    </a:moveTo>
                    <a:lnTo>
                      <a:pt x="0" y="17"/>
                    </a:lnTo>
                    <a:lnTo>
                      <a:pt x="9"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04" name="Freeform 324"/>
              <p:cNvSpPr>
                <a:spLocks/>
              </p:cNvSpPr>
              <p:nvPr/>
            </p:nvSpPr>
            <p:spPr bwMode="auto">
              <a:xfrm>
                <a:off x="563" y="2164"/>
                <a:ext cx="109" cy="13"/>
              </a:xfrm>
              <a:custGeom>
                <a:avLst/>
                <a:gdLst/>
                <a:ahLst/>
                <a:cxnLst>
                  <a:cxn ang="0">
                    <a:pos x="0" y="27"/>
                  </a:cxn>
                  <a:cxn ang="0">
                    <a:pos x="0" y="0"/>
                  </a:cxn>
                  <a:cxn ang="0">
                    <a:pos x="218" y="0"/>
                  </a:cxn>
                </a:cxnLst>
                <a:rect l="0" t="0" r="r" b="b"/>
                <a:pathLst>
                  <a:path w="218" h="27">
                    <a:moveTo>
                      <a:pt x="0" y="27"/>
                    </a:moveTo>
                    <a:lnTo>
                      <a:pt x="0" y="0"/>
                    </a:lnTo>
                    <a:lnTo>
                      <a:pt x="21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05" name="Rectangle 325"/>
              <p:cNvSpPr>
                <a:spLocks noChangeArrowheads="1"/>
              </p:cNvSpPr>
              <p:nvPr/>
            </p:nvSpPr>
            <p:spPr bwMode="auto">
              <a:xfrm>
                <a:off x="658" y="2178"/>
                <a:ext cx="36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Spirochaeta taiwanensis K1LY</a:t>
                </a:r>
                <a:endParaRPr kumimoji="0" lang="en-US" sz="1800" b="0" i="0" u="none" strike="noStrike" cap="none" normalizeH="0" baseline="0" smtClean="0">
                  <a:ln>
                    <a:noFill/>
                  </a:ln>
                  <a:solidFill>
                    <a:schemeClr val="tx1"/>
                  </a:solidFill>
                  <a:effectLst/>
                  <a:latin typeface="Arial" pitchFamily="34" charset="0"/>
                </a:endParaRPr>
              </a:p>
            </p:txBody>
          </p:sp>
          <p:sp>
            <p:nvSpPr>
              <p:cNvPr id="840006" name="Freeform 326"/>
              <p:cNvSpPr>
                <a:spLocks/>
              </p:cNvSpPr>
              <p:nvPr/>
            </p:nvSpPr>
            <p:spPr bwMode="auto">
              <a:xfrm>
                <a:off x="563" y="2180"/>
                <a:ext cx="93" cy="14"/>
              </a:xfrm>
              <a:custGeom>
                <a:avLst/>
                <a:gdLst/>
                <a:ahLst/>
                <a:cxnLst>
                  <a:cxn ang="0">
                    <a:pos x="0" y="0"/>
                  </a:cxn>
                  <a:cxn ang="0">
                    <a:pos x="0" y="27"/>
                  </a:cxn>
                  <a:cxn ang="0">
                    <a:pos x="186" y="27"/>
                  </a:cxn>
                </a:cxnLst>
                <a:rect l="0" t="0" r="r" b="b"/>
                <a:pathLst>
                  <a:path w="186" h="27">
                    <a:moveTo>
                      <a:pt x="0" y="0"/>
                    </a:moveTo>
                    <a:lnTo>
                      <a:pt x="0" y="27"/>
                    </a:lnTo>
                    <a:lnTo>
                      <a:pt x="186" y="2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07" name="Freeform 327"/>
              <p:cNvSpPr>
                <a:spLocks/>
              </p:cNvSpPr>
              <p:nvPr/>
            </p:nvSpPr>
            <p:spPr bwMode="auto">
              <a:xfrm>
                <a:off x="1711" y="2144"/>
                <a:ext cx="19" cy="59"/>
              </a:xfrm>
              <a:custGeom>
                <a:avLst/>
                <a:gdLst/>
                <a:ahLst/>
                <a:cxnLst>
                  <a:cxn ang="0">
                    <a:pos x="0" y="0"/>
                  </a:cxn>
                  <a:cxn ang="0">
                    <a:pos x="38" y="0"/>
                  </a:cxn>
                  <a:cxn ang="0">
                    <a:pos x="38" y="119"/>
                  </a:cxn>
                  <a:cxn ang="0">
                    <a:pos x="0" y="119"/>
                  </a:cxn>
                </a:cxnLst>
                <a:rect l="0" t="0" r="r" b="b"/>
                <a:pathLst>
                  <a:path w="38" h="119">
                    <a:moveTo>
                      <a:pt x="0" y="0"/>
                    </a:moveTo>
                    <a:lnTo>
                      <a:pt x="38" y="0"/>
                    </a:lnTo>
                    <a:lnTo>
                      <a:pt x="38" y="119"/>
                    </a:lnTo>
                    <a:lnTo>
                      <a:pt x="0" y="119"/>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08" name="Rectangle 328"/>
              <p:cNvSpPr>
                <a:spLocks noChangeArrowheads="1"/>
              </p:cNvSpPr>
              <p:nvPr/>
            </p:nvSpPr>
            <p:spPr bwMode="auto">
              <a:xfrm>
                <a:off x="1740" y="2148"/>
                <a:ext cx="269" cy="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00"/>
                    </a:solidFill>
                    <a:effectLst/>
                    <a:latin typeface="Arial" pitchFamily="34" charset="0"/>
                  </a:rPr>
                  <a:t>Spirochaetes</a:t>
                </a:r>
                <a:endParaRPr kumimoji="0" lang="en-US" sz="1800" b="0" i="0" u="none" strike="noStrike" cap="none" normalizeH="0" baseline="0" smtClean="0">
                  <a:ln>
                    <a:noFill/>
                  </a:ln>
                  <a:solidFill>
                    <a:schemeClr val="tx1"/>
                  </a:solidFill>
                  <a:effectLst/>
                  <a:latin typeface="Arial" pitchFamily="34" charset="0"/>
                </a:endParaRPr>
              </a:p>
            </p:txBody>
          </p:sp>
          <p:sp>
            <p:nvSpPr>
              <p:cNvPr id="840009" name="Line 329"/>
              <p:cNvSpPr>
                <a:spLocks noChangeShapeType="1"/>
              </p:cNvSpPr>
              <p:nvPr/>
            </p:nvSpPr>
            <p:spPr bwMode="auto">
              <a:xfrm>
                <a:off x="394" y="2179"/>
                <a:ext cx="169" cy="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10" name="Rectangle 330"/>
              <p:cNvSpPr>
                <a:spLocks noChangeArrowheads="1"/>
              </p:cNvSpPr>
              <p:nvPr/>
            </p:nvSpPr>
            <p:spPr bwMode="auto">
              <a:xfrm>
                <a:off x="743" y="2198"/>
                <a:ext cx="13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06F</a:t>
                </a:r>
                <a:endParaRPr kumimoji="0" lang="en-US" sz="1800" b="0" i="0" u="none" strike="noStrike" cap="none" normalizeH="0" baseline="0" smtClean="0">
                  <a:ln>
                    <a:noFill/>
                  </a:ln>
                  <a:solidFill>
                    <a:schemeClr val="tx1"/>
                  </a:solidFill>
                  <a:effectLst/>
                  <a:latin typeface="Arial" pitchFamily="34" charset="0"/>
                </a:endParaRPr>
              </a:p>
            </p:txBody>
          </p:sp>
          <p:sp>
            <p:nvSpPr>
              <p:cNvPr id="840011" name="Freeform 331"/>
              <p:cNvSpPr>
                <a:spLocks/>
              </p:cNvSpPr>
              <p:nvPr/>
            </p:nvSpPr>
            <p:spPr bwMode="auto">
              <a:xfrm>
                <a:off x="692" y="2214"/>
                <a:ext cx="23" cy="8"/>
              </a:xfrm>
              <a:custGeom>
                <a:avLst/>
                <a:gdLst/>
                <a:ahLst/>
                <a:cxnLst>
                  <a:cxn ang="0">
                    <a:pos x="0" y="16"/>
                  </a:cxn>
                  <a:cxn ang="0">
                    <a:pos x="0" y="0"/>
                  </a:cxn>
                  <a:cxn ang="0">
                    <a:pos x="44" y="0"/>
                  </a:cxn>
                </a:cxnLst>
                <a:rect l="0" t="0" r="r" b="b"/>
                <a:pathLst>
                  <a:path w="44" h="16">
                    <a:moveTo>
                      <a:pt x="0" y="16"/>
                    </a:moveTo>
                    <a:lnTo>
                      <a:pt x="0" y="0"/>
                    </a:lnTo>
                    <a:lnTo>
                      <a:pt x="4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12" name="Rectangle 332"/>
              <p:cNvSpPr>
                <a:spLocks noChangeArrowheads="1"/>
              </p:cNvSpPr>
              <p:nvPr/>
            </p:nvSpPr>
            <p:spPr bwMode="auto">
              <a:xfrm>
                <a:off x="718" y="2218"/>
                <a:ext cx="30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54 (SBR community)</a:t>
                </a:r>
                <a:endParaRPr kumimoji="0" lang="en-US" sz="1800" b="0" i="0" u="none" strike="noStrike" cap="none" normalizeH="0" baseline="0" smtClean="0">
                  <a:ln>
                    <a:noFill/>
                  </a:ln>
                  <a:solidFill>
                    <a:schemeClr val="tx1"/>
                  </a:solidFill>
                  <a:effectLst/>
                  <a:latin typeface="Arial" pitchFamily="34" charset="0"/>
                </a:endParaRPr>
              </a:p>
            </p:txBody>
          </p:sp>
          <p:sp>
            <p:nvSpPr>
              <p:cNvPr id="840013" name="Freeform 333"/>
              <p:cNvSpPr>
                <a:spLocks/>
              </p:cNvSpPr>
              <p:nvPr/>
            </p:nvSpPr>
            <p:spPr bwMode="auto">
              <a:xfrm>
                <a:off x="692" y="2225"/>
                <a:ext cx="24" cy="9"/>
              </a:xfrm>
              <a:custGeom>
                <a:avLst/>
                <a:gdLst/>
                <a:ahLst/>
                <a:cxnLst>
                  <a:cxn ang="0">
                    <a:pos x="0" y="0"/>
                  </a:cxn>
                  <a:cxn ang="0">
                    <a:pos x="0" y="17"/>
                  </a:cxn>
                  <a:cxn ang="0">
                    <a:pos x="48" y="17"/>
                  </a:cxn>
                </a:cxnLst>
                <a:rect l="0" t="0" r="r" b="b"/>
                <a:pathLst>
                  <a:path w="48" h="17">
                    <a:moveTo>
                      <a:pt x="0" y="0"/>
                    </a:moveTo>
                    <a:lnTo>
                      <a:pt x="0" y="17"/>
                    </a:lnTo>
                    <a:lnTo>
                      <a:pt x="48"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14" name="Freeform 334"/>
              <p:cNvSpPr>
                <a:spLocks/>
              </p:cNvSpPr>
              <p:nvPr/>
            </p:nvSpPr>
            <p:spPr bwMode="auto">
              <a:xfrm>
                <a:off x="392" y="2203"/>
                <a:ext cx="300" cy="20"/>
              </a:xfrm>
              <a:custGeom>
                <a:avLst/>
                <a:gdLst/>
                <a:ahLst/>
                <a:cxnLst>
                  <a:cxn ang="0">
                    <a:pos x="0" y="0"/>
                  </a:cxn>
                  <a:cxn ang="0">
                    <a:pos x="0" y="42"/>
                  </a:cxn>
                  <a:cxn ang="0">
                    <a:pos x="601" y="42"/>
                  </a:cxn>
                </a:cxnLst>
                <a:rect l="0" t="0" r="r" b="b"/>
                <a:pathLst>
                  <a:path w="601" h="42">
                    <a:moveTo>
                      <a:pt x="0" y="0"/>
                    </a:moveTo>
                    <a:lnTo>
                      <a:pt x="0" y="42"/>
                    </a:lnTo>
                    <a:lnTo>
                      <a:pt x="601" y="42"/>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15" name="Line 335"/>
              <p:cNvSpPr>
                <a:spLocks noChangeShapeType="1"/>
              </p:cNvSpPr>
              <p:nvPr/>
            </p:nvSpPr>
            <p:spPr bwMode="auto">
              <a:xfrm>
                <a:off x="392" y="2179"/>
                <a:ext cx="1" cy="20"/>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16" name="Freeform 336"/>
              <p:cNvSpPr>
                <a:spLocks/>
              </p:cNvSpPr>
              <p:nvPr/>
            </p:nvSpPr>
            <p:spPr bwMode="auto">
              <a:xfrm>
                <a:off x="380" y="2201"/>
                <a:ext cx="12" cy="32"/>
              </a:xfrm>
              <a:custGeom>
                <a:avLst/>
                <a:gdLst/>
                <a:ahLst/>
                <a:cxnLst>
                  <a:cxn ang="0">
                    <a:pos x="0" y="64"/>
                  </a:cxn>
                  <a:cxn ang="0">
                    <a:pos x="0" y="0"/>
                  </a:cxn>
                  <a:cxn ang="0">
                    <a:pos x="23" y="0"/>
                  </a:cxn>
                </a:cxnLst>
                <a:rect l="0" t="0" r="r" b="b"/>
                <a:pathLst>
                  <a:path w="23" h="64">
                    <a:moveTo>
                      <a:pt x="0" y="64"/>
                    </a:moveTo>
                    <a:lnTo>
                      <a:pt x="0" y="0"/>
                    </a:lnTo>
                    <a:lnTo>
                      <a:pt x="2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17" name="Rectangle 337"/>
              <p:cNvSpPr>
                <a:spLocks noChangeArrowheads="1"/>
              </p:cNvSpPr>
              <p:nvPr/>
            </p:nvSpPr>
            <p:spPr bwMode="auto">
              <a:xfrm>
                <a:off x="641" y="2238"/>
                <a:ext cx="465"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Chlorobium phaeobacteroides DSM 266</a:t>
                </a:r>
                <a:endParaRPr kumimoji="0" lang="en-US" sz="1800" b="0" i="0" u="none" strike="noStrike" cap="none" normalizeH="0" baseline="0" smtClean="0">
                  <a:ln>
                    <a:noFill/>
                  </a:ln>
                  <a:solidFill>
                    <a:schemeClr val="tx1"/>
                  </a:solidFill>
                  <a:effectLst/>
                  <a:latin typeface="Arial" pitchFamily="34" charset="0"/>
                </a:endParaRPr>
              </a:p>
            </p:txBody>
          </p:sp>
          <p:sp>
            <p:nvSpPr>
              <p:cNvPr id="840018" name="Freeform 338"/>
              <p:cNvSpPr>
                <a:spLocks/>
              </p:cNvSpPr>
              <p:nvPr/>
            </p:nvSpPr>
            <p:spPr bwMode="auto">
              <a:xfrm>
                <a:off x="426" y="2253"/>
                <a:ext cx="213" cy="14"/>
              </a:xfrm>
              <a:custGeom>
                <a:avLst/>
                <a:gdLst/>
                <a:ahLst/>
                <a:cxnLst>
                  <a:cxn ang="0">
                    <a:pos x="0" y="27"/>
                  </a:cxn>
                  <a:cxn ang="0">
                    <a:pos x="0" y="0"/>
                  </a:cxn>
                  <a:cxn ang="0">
                    <a:pos x="425" y="0"/>
                  </a:cxn>
                </a:cxnLst>
                <a:rect l="0" t="0" r="r" b="b"/>
                <a:pathLst>
                  <a:path w="425" h="27">
                    <a:moveTo>
                      <a:pt x="0" y="27"/>
                    </a:moveTo>
                    <a:lnTo>
                      <a:pt x="0" y="0"/>
                    </a:lnTo>
                    <a:lnTo>
                      <a:pt x="42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19" name="Rectangle 339"/>
              <p:cNvSpPr>
                <a:spLocks noChangeArrowheads="1"/>
              </p:cNvSpPr>
              <p:nvPr/>
            </p:nvSpPr>
            <p:spPr bwMode="auto">
              <a:xfrm>
                <a:off x="658" y="2258"/>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07D</a:t>
                </a:r>
                <a:endParaRPr kumimoji="0" lang="en-US" sz="1800" b="0" i="0" u="none" strike="noStrike" cap="none" normalizeH="0" baseline="0" smtClean="0">
                  <a:ln>
                    <a:noFill/>
                  </a:ln>
                  <a:solidFill>
                    <a:schemeClr val="tx1"/>
                  </a:solidFill>
                  <a:effectLst/>
                  <a:latin typeface="Arial" pitchFamily="34" charset="0"/>
                </a:endParaRPr>
              </a:p>
            </p:txBody>
          </p:sp>
          <p:sp>
            <p:nvSpPr>
              <p:cNvPr id="840020" name="Freeform 340"/>
              <p:cNvSpPr>
                <a:spLocks/>
              </p:cNvSpPr>
              <p:nvPr/>
            </p:nvSpPr>
            <p:spPr bwMode="auto">
              <a:xfrm>
                <a:off x="507" y="2273"/>
                <a:ext cx="122" cy="8"/>
              </a:xfrm>
              <a:custGeom>
                <a:avLst/>
                <a:gdLst/>
                <a:ahLst/>
                <a:cxnLst>
                  <a:cxn ang="0">
                    <a:pos x="0" y="16"/>
                  </a:cxn>
                  <a:cxn ang="0">
                    <a:pos x="0" y="0"/>
                  </a:cxn>
                  <a:cxn ang="0">
                    <a:pos x="243" y="0"/>
                  </a:cxn>
                </a:cxnLst>
                <a:rect l="0" t="0" r="r" b="b"/>
                <a:pathLst>
                  <a:path w="243" h="16">
                    <a:moveTo>
                      <a:pt x="0" y="16"/>
                    </a:moveTo>
                    <a:lnTo>
                      <a:pt x="0" y="0"/>
                    </a:lnTo>
                    <a:lnTo>
                      <a:pt x="24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21" name="Rectangle 341"/>
              <p:cNvSpPr>
                <a:spLocks noChangeArrowheads="1"/>
              </p:cNvSpPr>
              <p:nvPr/>
            </p:nvSpPr>
            <p:spPr bwMode="auto">
              <a:xfrm>
                <a:off x="604" y="2278"/>
                <a:ext cx="77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zEL36 (cave biofilm associated w/ limestone corroding stream)</a:t>
                </a:r>
                <a:endParaRPr kumimoji="0" lang="en-US" sz="1800" b="0" i="0" u="none" strike="noStrike" cap="none" normalizeH="0" baseline="0" smtClean="0">
                  <a:ln>
                    <a:noFill/>
                  </a:ln>
                  <a:solidFill>
                    <a:schemeClr val="tx1"/>
                  </a:solidFill>
                  <a:effectLst/>
                  <a:latin typeface="Arial" pitchFamily="34" charset="0"/>
                </a:endParaRPr>
              </a:p>
            </p:txBody>
          </p:sp>
          <p:sp>
            <p:nvSpPr>
              <p:cNvPr id="840022" name="Freeform 342"/>
              <p:cNvSpPr>
                <a:spLocks/>
              </p:cNvSpPr>
              <p:nvPr/>
            </p:nvSpPr>
            <p:spPr bwMode="auto">
              <a:xfrm>
                <a:off x="507" y="2284"/>
                <a:ext cx="96" cy="9"/>
              </a:xfrm>
              <a:custGeom>
                <a:avLst/>
                <a:gdLst/>
                <a:ahLst/>
                <a:cxnLst>
                  <a:cxn ang="0">
                    <a:pos x="0" y="0"/>
                  </a:cxn>
                  <a:cxn ang="0">
                    <a:pos x="0" y="17"/>
                  </a:cxn>
                  <a:cxn ang="0">
                    <a:pos x="190" y="17"/>
                  </a:cxn>
                </a:cxnLst>
                <a:rect l="0" t="0" r="r" b="b"/>
                <a:pathLst>
                  <a:path w="190" h="17">
                    <a:moveTo>
                      <a:pt x="0" y="0"/>
                    </a:moveTo>
                    <a:lnTo>
                      <a:pt x="0" y="17"/>
                    </a:lnTo>
                    <a:lnTo>
                      <a:pt x="190"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23" name="Freeform 343"/>
              <p:cNvSpPr>
                <a:spLocks/>
              </p:cNvSpPr>
              <p:nvPr/>
            </p:nvSpPr>
            <p:spPr bwMode="auto">
              <a:xfrm>
                <a:off x="426" y="2270"/>
                <a:ext cx="81" cy="13"/>
              </a:xfrm>
              <a:custGeom>
                <a:avLst/>
                <a:gdLst/>
                <a:ahLst/>
                <a:cxnLst>
                  <a:cxn ang="0">
                    <a:pos x="0" y="0"/>
                  </a:cxn>
                  <a:cxn ang="0">
                    <a:pos x="0" y="26"/>
                  </a:cxn>
                  <a:cxn ang="0">
                    <a:pos x="162" y="26"/>
                  </a:cxn>
                </a:cxnLst>
                <a:rect l="0" t="0" r="r" b="b"/>
                <a:pathLst>
                  <a:path w="162" h="26">
                    <a:moveTo>
                      <a:pt x="0" y="0"/>
                    </a:moveTo>
                    <a:lnTo>
                      <a:pt x="0" y="26"/>
                    </a:lnTo>
                    <a:lnTo>
                      <a:pt x="162" y="2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24" name="Freeform 344"/>
              <p:cNvSpPr>
                <a:spLocks/>
              </p:cNvSpPr>
              <p:nvPr/>
            </p:nvSpPr>
            <p:spPr bwMode="auto">
              <a:xfrm>
                <a:off x="1711" y="2243"/>
                <a:ext cx="19" cy="60"/>
              </a:xfrm>
              <a:custGeom>
                <a:avLst/>
                <a:gdLst/>
                <a:ahLst/>
                <a:cxnLst>
                  <a:cxn ang="0">
                    <a:pos x="0" y="0"/>
                  </a:cxn>
                  <a:cxn ang="0">
                    <a:pos x="38" y="0"/>
                  </a:cxn>
                  <a:cxn ang="0">
                    <a:pos x="38" y="119"/>
                  </a:cxn>
                  <a:cxn ang="0">
                    <a:pos x="0" y="119"/>
                  </a:cxn>
                </a:cxnLst>
                <a:rect l="0" t="0" r="r" b="b"/>
                <a:pathLst>
                  <a:path w="38" h="119">
                    <a:moveTo>
                      <a:pt x="0" y="0"/>
                    </a:moveTo>
                    <a:lnTo>
                      <a:pt x="38" y="0"/>
                    </a:lnTo>
                    <a:lnTo>
                      <a:pt x="38" y="119"/>
                    </a:lnTo>
                    <a:lnTo>
                      <a:pt x="0" y="119"/>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25" name="Rectangle 345"/>
              <p:cNvSpPr>
                <a:spLocks noChangeArrowheads="1"/>
              </p:cNvSpPr>
              <p:nvPr/>
            </p:nvSpPr>
            <p:spPr bwMode="auto">
              <a:xfrm>
                <a:off x="1740" y="2247"/>
                <a:ext cx="183" cy="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00"/>
                    </a:solidFill>
                    <a:effectLst/>
                    <a:latin typeface="Arial" pitchFamily="34" charset="0"/>
                  </a:rPr>
                  <a:t>Chlorobi</a:t>
                </a:r>
                <a:endParaRPr kumimoji="0" lang="en-US" sz="1800" b="0" i="0" u="none" strike="noStrike" cap="none" normalizeH="0" baseline="0" smtClean="0">
                  <a:ln>
                    <a:noFill/>
                  </a:ln>
                  <a:solidFill>
                    <a:schemeClr val="tx1"/>
                  </a:solidFill>
                  <a:effectLst/>
                  <a:latin typeface="Arial" pitchFamily="34" charset="0"/>
                </a:endParaRPr>
              </a:p>
            </p:txBody>
          </p:sp>
          <p:sp>
            <p:nvSpPr>
              <p:cNvPr id="840026" name="Line 346"/>
              <p:cNvSpPr>
                <a:spLocks noChangeShapeType="1"/>
              </p:cNvSpPr>
              <p:nvPr/>
            </p:nvSpPr>
            <p:spPr bwMode="auto">
              <a:xfrm>
                <a:off x="382" y="2269"/>
                <a:ext cx="44" cy="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27" name="Line 347"/>
              <p:cNvSpPr>
                <a:spLocks noChangeShapeType="1"/>
              </p:cNvSpPr>
              <p:nvPr/>
            </p:nvSpPr>
            <p:spPr bwMode="auto">
              <a:xfrm>
                <a:off x="380" y="2236"/>
                <a:ext cx="1" cy="33"/>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28" name="Freeform 348"/>
              <p:cNvSpPr>
                <a:spLocks/>
              </p:cNvSpPr>
              <p:nvPr/>
            </p:nvSpPr>
            <p:spPr bwMode="auto">
              <a:xfrm>
                <a:off x="367" y="2234"/>
                <a:ext cx="13" cy="83"/>
              </a:xfrm>
              <a:custGeom>
                <a:avLst/>
                <a:gdLst/>
                <a:ahLst/>
                <a:cxnLst>
                  <a:cxn ang="0">
                    <a:pos x="0" y="165"/>
                  </a:cxn>
                  <a:cxn ang="0">
                    <a:pos x="0" y="0"/>
                  </a:cxn>
                  <a:cxn ang="0">
                    <a:pos x="27" y="0"/>
                  </a:cxn>
                </a:cxnLst>
                <a:rect l="0" t="0" r="r" b="b"/>
                <a:pathLst>
                  <a:path w="27" h="165">
                    <a:moveTo>
                      <a:pt x="0" y="165"/>
                    </a:moveTo>
                    <a:lnTo>
                      <a:pt x="0" y="0"/>
                    </a:lnTo>
                    <a:lnTo>
                      <a:pt x="2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29" name="Rectangle 349"/>
              <p:cNvSpPr>
                <a:spLocks noChangeArrowheads="1"/>
              </p:cNvSpPr>
              <p:nvPr/>
            </p:nvSpPr>
            <p:spPr bwMode="auto">
              <a:xfrm>
                <a:off x="741" y="2297"/>
                <a:ext cx="21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11F [2]</a:t>
                </a:r>
                <a:endParaRPr kumimoji="0" lang="en-US" sz="1800" b="0" i="0" u="none" strike="noStrike" cap="none" normalizeH="0" baseline="0" smtClean="0">
                  <a:ln>
                    <a:noFill/>
                  </a:ln>
                  <a:solidFill>
                    <a:schemeClr val="tx1"/>
                  </a:solidFill>
                  <a:effectLst/>
                  <a:latin typeface="Arial" pitchFamily="34" charset="0"/>
                </a:endParaRPr>
              </a:p>
            </p:txBody>
          </p:sp>
          <p:sp>
            <p:nvSpPr>
              <p:cNvPr id="840030" name="Freeform 350"/>
              <p:cNvSpPr>
                <a:spLocks/>
              </p:cNvSpPr>
              <p:nvPr/>
            </p:nvSpPr>
            <p:spPr bwMode="auto">
              <a:xfrm>
                <a:off x="691" y="2313"/>
                <a:ext cx="21" cy="8"/>
              </a:xfrm>
              <a:custGeom>
                <a:avLst/>
                <a:gdLst/>
                <a:ahLst/>
                <a:cxnLst>
                  <a:cxn ang="0">
                    <a:pos x="0" y="16"/>
                  </a:cxn>
                  <a:cxn ang="0">
                    <a:pos x="0" y="0"/>
                  </a:cxn>
                  <a:cxn ang="0">
                    <a:pos x="43" y="0"/>
                  </a:cxn>
                </a:cxnLst>
                <a:rect l="0" t="0" r="r" b="b"/>
                <a:pathLst>
                  <a:path w="43" h="16">
                    <a:moveTo>
                      <a:pt x="0" y="16"/>
                    </a:moveTo>
                    <a:lnTo>
                      <a:pt x="0" y="0"/>
                    </a:lnTo>
                    <a:lnTo>
                      <a:pt x="4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31" name="Rectangle 351"/>
              <p:cNvSpPr>
                <a:spLocks noChangeArrowheads="1"/>
              </p:cNvSpPr>
              <p:nvPr/>
            </p:nvSpPr>
            <p:spPr bwMode="auto">
              <a:xfrm>
                <a:off x="735" y="2317"/>
                <a:ext cx="58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HDBW-WB41 (fault-bordered aquifers, Japan)</a:t>
                </a:r>
                <a:endParaRPr kumimoji="0" lang="en-US" sz="1800" b="0" i="0" u="none" strike="noStrike" cap="none" normalizeH="0" baseline="0" smtClean="0">
                  <a:ln>
                    <a:noFill/>
                  </a:ln>
                  <a:solidFill>
                    <a:schemeClr val="tx1"/>
                  </a:solidFill>
                  <a:effectLst/>
                  <a:latin typeface="Arial" pitchFamily="34" charset="0"/>
                </a:endParaRPr>
              </a:p>
            </p:txBody>
          </p:sp>
          <p:sp>
            <p:nvSpPr>
              <p:cNvPr id="840032" name="Freeform 352"/>
              <p:cNvSpPr>
                <a:spLocks/>
              </p:cNvSpPr>
              <p:nvPr/>
            </p:nvSpPr>
            <p:spPr bwMode="auto">
              <a:xfrm>
                <a:off x="691" y="2324"/>
                <a:ext cx="43" cy="9"/>
              </a:xfrm>
              <a:custGeom>
                <a:avLst/>
                <a:gdLst/>
                <a:ahLst/>
                <a:cxnLst>
                  <a:cxn ang="0">
                    <a:pos x="0" y="0"/>
                  </a:cxn>
                  <a:cxn ang="0">
                    <a:pos x="0" y="18"/>
                  </a:cxn>
                  <a:cxn ang="0">
                    <a:pos x="86" y="18"/>
                  </a:cxn>
                </a:cxnLst>
                <a:rect l="0" t="0" r="r" b="b"/>
                <a:pathLst>
                  <a:path w="86" h="18">
                    <a:moveTo>
                      <a:pt x="0" y="0"/>
                    </a:moveTo>
                    <a:lnTo>
                      <a:pt x="0" y="18"/>
                    </a:lnTo>
                    <a:lnTo>
                      <a:pt x="86"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33" name="Freeform 353"/>
              <p:cNvSpPr>
                <a:spLocks/>
              </p:cNvSpPr>
              <p:nvPr/>
            </p:nvSpPr>
            <p:spPr bwMode="auto">
              <a:xfrm>
                <a:off x="627" y="2323"/>
                <a:ext cx="64" cy="13"/>
              </a:xfrm>
              <a:custGeom>
                <a:avLst/>
                <a:gdLst/>
                <a:ahLst/>
                <a:cxnLst>
                  <a:cxn ang="0">
                    <a:pos x="0" y="27"/>
                  </a:cxn>
                  <a:cxn ang="0">
                    <a:pos x="0" y="0"/>
                  </a:cxn>
                  <a:cxn ang="0">
                    <a:pos x="127" y="0"/>
                  </a:cxn>
                </a:cxnLst>
                <a:rect l="0" t="0" r="r" b="b"/>
                <a:pathLst>
                  <a:path w="127" h="27">
                    <a:moveTo>
                      <a:pt x="0" y="27"/>
                    </a:moveTo>
                    <a:lnTo>
                      <a:pt x="0" y="0"/>
                    </a:lnTo>
                    <a:lnTo>
                      <a:pt x="12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34" name="Rectangle 354"/>
              <p:cNvSpPr>
                <a:spLocks noChangeArrowheads="1"/>
              </p:cNvSpPr>
              <p:nvPr/>
            </p:nvSpPr>
            <p:spPr bwMode="auto">
              <a:xfrm>
                <a:off x="754" y="2337"/>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08H</a:t>
                </a:r>
                <a:endParaRPr kumimoji="0" lang="en-US" sz="1800" b="0" i="0" u="none" strike="noStrike" cap="none" normalizeH="0" baseline="0" smtClean="0">
                  <a:ln>
                    <a:noFill/>
                  </a:ln>
                  <a:solidFill>
                    <a:schemeClr val="tx1"/>
                  </a:solidFill>
                  <a:effectLst/>
                  <a:latin typeface="Arial" pitchFamily="34" charset="0"/>
                </a:endParaRPr>
              </a:p>
            </p:txBody>
          </p:sp>
          <p:sp>
            <p:nvSpPr>
              <p:cNvPr id="840035" name="Freeform 355"/>
              <p:cNvSpPr>
                <a:spLocks/>
              </p:cNvSpPr>
              <p:nvPr/>
            </p:nvSpPr>
            <p:spPr bwMode="auto">
              <a:xfrm>
                <a:off x="627" y="2339"/>
                <a:ext cx="99" cy="14"/>
              </a:xfrm>
              <a:custGeom>
                <a:avLst/>
                <a:gdLst/>
                <a:ahLst/>
                <a:cxnLst>
                  <a:cxn ang="0">
                    <a:pos x="0" y="0"/>
                  </a:cxn>
                  <a:cxn ang="0">
                    <a:pos x="0" y="27"/>
                  </a:cxn>
                  <a:cxn ang="0">
                    <a:pos x="197" y="27"/>
                  </a:cxn>
                </a:cxnLst>
                <a:rect l="0" t="0" r="r" b="b"/>
                <a:pathLst>
                  <a:path w="197" h="27">
                    <a:moveTo>
                      <a:pt x="0" y="0"/>
                    </a:moveTo>
                    <a:lnTo>
                      <a:pt x="0" y="27"/>
                    </a:lnTo>
                    <a:lnTo>
                      <a:pt x="197" y="2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36" name="Freeform 356"/>
              <p:cNvSpPr>
                <a:spLocks/>
              </p:cNvSpPr>
              <p:nvPr/>
            </p:nvSpPr>
            <p:spPr bwMode="auto">
              <a:xfrm>
                <a:off x="571" y="2338"/>
                <a:ext cx="56" cy="20"/>
              </a:xfrm>
              <a:custGeom>
                <a:avLst/>
                <a:gdLst/>
                <a:ahLst/>
                <a:cxnLst>
                  <a:cxn ang="0">
                    <a:pos x="0" y="42"/>
                  </a:cxn>
                  <a:cxn ang="0">
                    <a:pos x="0" y="0"/>
                  </a:cxn>
                  <a:cxn ang="0">
                    <a:pos x="113" y="0"/>
                  </a:cxn>
                </a:cxnLst>
                <a:rect l="0" t="0" r="r" b="b"/>
                <a:pathLst>
                  <a:path w="113" h="42">
                    <a:moveTo>
                      <a:pt x="0" y="42"/>
                    </a:moveTo>
                    <a:lnTo>
                      <a:pt x="0" y="0"/>
                    </a:lnTo>
                    <a:lnTo>
                      <a:pt x="11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37" name="Rectangle 357"/>
              <p:cNvSpPr>
                <a:spLocks noChangeArrowheads="1"/>
              </p:cNvSpPr>
              <p:nvPr/>
            </p:nvSpPr>
            <p:spPr bwMode="auto">
              <a:xfrm>
                <a:off x="749" y="2357"/>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05G</a:t>
                </a:r>
                <a:endParaRPr kumimoji="0" lang="en-US" sz="1800" b="0" i="0" u="none" strike="noStrike" cap="none" normalizeH="0" baseline="0" smtClean="0">
                  <a:ln>
                    <a:noFill/>
                  </a:ln>
                  <a:solidFill>
                    <a:schemeClr val="tx1"/>
                  </a:solidFill>
                  <a:effectLst/>
                  <a:latin typeface="Arial" pitchFamily="34" charset="0"/>
                </a:endParaRPr>
              </a:p>
            </p:txBody>
          </p:sp>
          <p:sp>
            <p:nvSpPr>
              <p:cNvPr id="840038" name="Freeform 358"/>
              <p:cNvSpPr>
                <a:spLocks/>
              </p:cNvSpPr>
              <p:nvPr/>
            </p:nvSpPr>
            <p:spPr bwMode="auto">
              <a:xfrm>
                <a:off x="665" y="2373"/>
                <a:ext cx="56" cy="8"/>
              </a:xfrm>
              <a:custGeom>
                <a:avLst/>
                <a:gdLst/>
                <a:ahLst/>
                <a:cxnLst>
                  <a:cxn ang="0">
                    <a:pos x="0" y="16"/>
                  </a:cxn>
                  <a:cxn ang="0">
                    <a:pos x="0" y="0"/>
                  </a:cxn>
                  <a:cxn ang="0">
                    <a:pos x="111" y="0"/>
                  </a:cxn>
                </a:cxnLst>
                <a:rect l="0" t="0" r="r" b="b"/>
                <a:pathLst>
                  <a:path w="111" h="16">
                    <a:moveTo>
                      <a:pt x="0" y="16"/>
                    </a:moveTo>
                    <a:lnTo>
                      <a:pt x="0" y="0"/>
                    </a:lnTo>
                    <a:lnTo>
                      <a:pt x="111"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39" name="Rectangle 359"/>
              <p:cNvSpPr>
                <a:spLocks noChangeArrowheads="1"/>
              </p:cNvSpPr>
              <p:nvPr/>
            </p:nvSpPr>
            <p:spPr bwMode="auto">
              <a:xfrm>
                <a:off x="704" y="2377"/>
                <a:ext cx="339"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HB21 (activated sludge)</a:t>
                </a:r>
                <a:endParaRPr kumimoji="0" lang="en-US" sz="1800" b="0" i="0" u="none" strike="noStrike" cap="none" normalizeH="0" baseline="0" smtClean="0">
                  <a:ln>
                    <a:noFill/>
                  </a:ln>
                  <a:solidFill>
                    <a:schemeClr val="tx1"/>
                  </a:solidFill>
                  <a:effectLst/>
                  <a:latin typeface="Arial" pitchFamily="34" charset="0"/>
                </a:endParaRPr>
              </a:p>
            </p:txBody>
          </p:sp>
          <p:sp>
            <p:nvSpPr>
              <p:cNvPr id="840040" name="Freeform 360"/>
              <p:cNvSpPr>
                <a:spLocks/>
              </p:cNvSpPr>
              <p:nvPr/>
            </p:nvSpPr>
            <p:spPr bwMode="auto">
              <a:xfrm>
                <a:off x="665" y="2384"/>
                <a:ext cx="38" cy="9"/>
              </a:xfrm>
              <a:custGeom>
                <a:avLst/>
                <a:gdLst/>
                <a:ahLst/>
                <a:cxnLst>
                  <a:cxn ang="0">
                    <a:pos x="0" y="0"/>
                  </a:cxn>
                  <a:cxn ang="0">
                    <a:pos x="0" y="17"/>
                  </a:cxn>
                  <a:cxn ang="0">
                    <a:pos x="75" y="17"/>
                  </a:cxn>
                </a:cxnLst>
                <a:rect l="0" t="0" r="r" b="b"/>
                <a:pathLst>
                  <a:path w="75" h="17">
                    <a:moveTo>
                      <a:pt x="0" y="0"/>
                    </a:moveTo>
                    <a:lnTo>
                      <a:pt x="0" y="17"/>
                    </a:lnTo>
                    <a:lnTo>
                      <a:pt x="75"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41" name="Freeform 361"/>
              <p:cNvSpPr>
                <a:spLocks/>
              </p:cNvSpPr>
              <p:nvPr/>
            </p:nvSpPr>
            <p:spPr bwMode="auto">
              <a:xfrm>
                <a:off x="571" y="2362"/>
                <a:ext cx="94" cy="20"/>
              </a:xfrm>
              <a:custGeom>
                <a:avLst/>
                <a:gdLst/>
                <a:ahLst/>
                <a:cxnLst>
                  <a:cxn ang="0">
                    <a:pos x="0" y="0"/>
                  </a:cxn>
                  <a:cxn ang="0">
                    <a:pos x="0" y="41"/>
                  </a:cxn>
                  <a:cxn ang="0">
                    <a:pos x="189" y="41"/>
                  </a:cxn>
                </a:cxnLst>
                <a:rect l="0" t="0" r="r" b="b"/>
                <a:pathLst>
                  <a:path w="189" h="41">
                    <a:moveTo>
                      <a:pt x="0" y="0"/>
                    </a:moveTo>
                    <a:lnTo>
                      <a:pt x="0" y="41"/>
                    </a:lnTo>
                    <a:lnTo>
                      <a:pt x="189" y="41"/>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42" name="Freeform 362"/>
              <p:cNvSpPr>
                <a:spLocks/>
              </p:cNvSpPr>
              <p:nvPr/>
            </p:nvSpPr>
            <p:spPr bwMode="auto">
              <a:xfrm>
                <a:off x="547" y="2360"/>
                <a:ext cx="24" cy="41"/>
              </a:xfrm>
              <a:custGeom>
                <a:avLst/>
                <a:gdLst/>
                <a:ahLst/>
                <a:cxnLst>
                  <a:cxn ang="0">
                    <a:pos x="0" y="82"/>
                  </a:cxn>
                  <a:cxn ang="0">
                    <a:pos x="0" y="0"/>
                  </a:cxn>
                  <a:cxn ang="0">
                    <a:pos x="48" y="0"/>
                  </a:cxn>
                </a:cxnLst>
                <a:rect l="0" t="0" r="r" b="b"/>
                <a:pathLst>
                  <a:path w="48" h="82">
                    <a:moveTo>
                      <a:pt x="0" y="82"/>
                    </a:moveTo>
                    <a:lnTo>
                      <a:pt x="0" y="0"/>
                    </a:lnTo>
                    <a:lnTo>
                      <a:pt x="4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43" name="Rectangle 363"/>
              <p:cNvSpPr>
                <a:spLocks noChangeArrowheads="1"/>
              </p:cNvSpPr>
              <p:nvPr/>
            </p:nvSpPr>
            <p:spPr bwMode="auto">
              <a:xfrm>
                <a:off x="785" y="2397"/>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08D</a:t>
                </a:r>
                <a:endParaRPr kumimoji="0" lang="en-US" sz="1800" b="0" i="0" u="none" strike="noStrike" cap="none" normalizeH="0" baseline="0" smtClean="0">
                  <a:ln>
                    <a:noFill/>
                  </a:ln>
                  <a:solidFill>
                    <a:schemeClr val="tx1"/>
                  </a:solidFill>
                  <a:effectLst/>
                  <a:latin typeface="Arial" pitchFamily="34" charset="0"/>
                </a:endParaRPr>
              </a:p>
            </p:txBody>
          </p:sp>
          <p:sp>
            <p:nvSpPr>
              <p:cNvPr id="840044" name="Freeform 364"/>
              <p:cNvSpPr>
                <a:spLocks/>
              </p:cNvSpPr>
              <p:nvPr/>
            </p:nvSpPr>
            <p:spPr bwMode="auto">
              <a:xfrm>
                <a:off x="734" y="2412"/>
                <a:ext cx="22" cy="8"/>
              </a:xfrm>
              <a:custGeom>
                <a:avLst/>
                <a:gdLst/>
                <a:ahLst/>
                <a:cxnLst>
                  <a:cxn ang="0">
                    <a:pos x="0" y="16"/>
                  </a:cxn>
                  <a:cxn ang="0">
                    <a:pos x="0" y="0"/>
                  </a:cxn>
                  <a:cxn ang="0">
                    <a:pos x="44" y="0"/>
                  </a:cxn>
                </a:cxnLst>
                <a:rect l="0" t="0" r="r" b="b"/>
                <a:pathLst>
                  <a:path w="44" h="16">
                    <a:moveTo>
                      <a:pt x="0" y="16"/>
                    </a:moveTo>
                    <a:lnTo>
                      <a:pt x="0" y="0"/>
                    </a:lnTo>
                    <a:lnTo>
                      <a:pt x="4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45" name="Rectangle 365"/>
              <p:cNvSpPr>
                <a:spLocks noChangeArrowheads="1"/>
              </p:cNvSpPr>
              <p:nvPr/>
            </p:nvSpPr>
            <p:spPr bwMode="auto">
              <a:xfrm>
                <a:off x="742" y="2417"/>
                <a:ext cx="58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YWB41 (deep coal seam groundwater, Japan)</a:t>
                </a:r>
                <a:endParaRPr kumimoji="0" lang="en-US" sz="1800" b="0" i="0" u="none" strike="noStrike" cap="none" normalizeH="0" baseline="0" smtClean="0">
                  <a:ln>
                    <a:noFill/>
                  </a:ln>
                  <a:solidFill>
                    <a:schemeClr val="tx1"/>
                  </a:solidFill>
                  <a:effectLst/>
                  <a:latin typeface="Arial" pitchFamily="34" charset="0"/>
                </a:endParaRPr>
              </a:p>
            </p:txBody>
          </p:sp>
          <p:sp>
            <p:nvSpPr>
              <p:cNvPr id="840046" name="Freeform 366"/>
              <p:cNvSpPr>
                <a:spLocks/>
              </p:cNvSpPr>
              <p:nvPr/>
            </p:nvSpPr>
            <p:spPr bwMode="auto">
              <a:xfrm>
                <a:off x="734" y="2423"/>
                <a:ext cx="6" cy="9"/>
              </a:xfrm>
              <a:custGeom>
                <a:avLst/>
                <a:gdLst/>
                <a:ahLst/>
                <a:cxnLst>
                  <a:cxn ang="0">
                    <a:pos x="0" y="0"/>
                  </a:cxn>
                  <a:cxn ang="0">
                    <a:pos x="0" y="17"/>
                  </a:cxn>
                  <a:cxn ang="0">
                    <a:pos x="12" y="17"/>
                  </a:cxn>
                </a:cxnLst>
                <a:rect l="0" t="0" r="r" b="b"/>
                <a:pathLst>
                  <a:path w="12" h="17">
                    <a:moveTo>
                      <a:pt x="0" y="0"/>
                    </a:moveTo>
                    <a:lnTo>
                      <a:pt x="0" y="17"/>
                    </a:lnTo>
                    <a:lnTo>
                      <a:pt x="12"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47" name="Freeform 367"/>
              <p:cNvSpPr>
                <a:spLocks/>
              </p:cNvSpPr>
              <p:nvPr/>
            </p:nvSpPr>
            <p:spPr bwMode="auto">
              <a:xfrm>
                <a:off x="557" y="2422"/>
                <a:ext cx="177" cy="23"/>
              </a:xfrm>
              <a:custGeom>
                <a:avLst/>
                <a:gdLst/>
                <a:ahLst/>
                <a:cxnLst>
                  <a:cxn ang="0">
                    <a:pos x="0" y="46"/>
                  </a:cxn>
                  <a:cxn ang="0">
                    <a:pos x="0" y="0"/>
                  </a:cxn>
                  <a:cxn ang="0">
                    <a:pos x="353" y="0"/>
                  </a:cxn>
                </a:cxnLst>
                <a:rect l="0" t="0" r="r" b="b"/>
                <a:pathLst>
                  <a:path w="353" h="46">
                    <a:moveTo>
                      <a:pt x="0" y="46"/>
                    </a:moveTo>
                    <a:lnTo>
                      <a:pt x="0" y="0"/>
                    </a:lnTo>
                    <a:lnTo>
                      <a:pt x="35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48" name="Rectangle 368"/>
              <p:cNvSpPr>
                <a:spLocks noChangeArrowheads="1"/>
              </p:cNvSpPr>
              <p:nvPr/>
            </p:nvSpPr>
            <p:spPr bwMode="auto">
              <a:xfrm>
                <a:off x="727" y="2436"/>
                <a:ext cx="26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Cytophaga sp. AN-BI4</a:t>
                </a:r>
                <a:endParaRPr kumimoji="0" lang="en-US" sz="1800" b="0" i="0" u="none" strike="noStrike" cap="none" normalizeH="0" baseline="0" smtClean="0">
                  <a:ln>
                    <a:noFill/>
                  </a:ln>
                  <a:solidFill>
                    <a:schemeClr val="tx1"/>
                  </a:solidFill>
                  <a:effectLst/>
                  <a:latin typeface="Arial" pitchFamily="34" charset="0"/>
                </a:endParaRPr>
              </a:p>
            </p:txBody>
          </p:sp>
          <p:sp>
            <p:nvSpPr>
              <p:cNvPr id="840049" name="Freeform 369"/>
              <p:cNvSpPr>
                <a:spLocks/>
              </p:cNvSpPr>
              <p:nvPr/>
            </p:nvSpPr>
            <p:spPr bwMode="auto">
              <a:xfrm>
                <a:off x="610" y="2452"/>
                <a:ext cx="116" cy="17"/>
              </a:xfrm>
              <a:custGeom>
                <a:avLst/>
                <a:gdLst/>
                <a:ahLst/>
                <a:cxnLst>
                  <a:cxn ang="0">
                    <a:pos x="0" y="34"/>
                  </a:cxn>
                  <a:cxn ang="0">
                    <a:pos x="0" y="0"/>
                  </a:cxn>
                  <a:cxn ang="0">
                    <a:pos x="232" y="0"/>
                  </a:cxn>
                </a:cxnLst>
                <a:rect l="0" t="0" r="r" b="b"/>
                <a:pathLst>
                  <a:path w="232" h="34">
                    <a:moveTo>
                      <a:pt x="0" y="34"/>
                    </a:moveTo>
                    <a:lnTo>
                      <a:pt x="0" y="0"/>
                    </a:lnTo>
                    <a:lnTo>
                      <a:pt x="23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50" name="Rectangle 370"/>
              <p:cNvSpPr>
                <a:spLocks noChangeArrowheads="1"/>
              </p:cNvSpPr>
              <p:nvPr/>
            </p:nvSpPr>
            <p:spPr bwMode="auto">
              <a:xfrm>
                <a:off x="722" y="2456"/>
                <a:ext cx="565"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Gitt-KF-184 (uranium waste pile community)</a:t>
                </a:r>
                <a:endParaRPr kumimoji="0" lang="en-US" sz="1800" b="0" i="0" u="none" strike="noStrike" cap="none" normalizeH="0" baseline="0" smtClean="0">
                  <a:ln>
                    <a:noFill/>
                  </a:ln>
                  <a:solidFill>
                    <a:schemeClr val="tx1"/>
                  </a:solidFill>
                  <a:effectLst/>
                  <a:latin typeface="Arial" pitchFamily="34" charset="0"/>
                </a:endParaRPr>
              </a:p>
            </p:txBody>
          </p:sp>
          <p:sp>
            <p:nvSpPr>
              <p:cNvPr id="840051" name="Freeform 371"/>
              <p:cNvSpPr>
                <a:spLocks/>
              </p:cNvSpPr>
              <p:nvPr/>
            </p:nvSpPr>
            <p:spPr bwMode="auto">
              <a:xfrm>
                <a:off x="667" y="2472"/>
                <a:ext cx="53" cy="16"/>
              </a:xfrm>
              <a:custGeom>
                <a:avLst/>
                <a:gdLst/>
                <a:ahLst/>
                <a:cxnLst>
                  <a:cxn ang="0">
                    <a:pos x="0" y="32"/>
                  </a:cxn>
                  <a:cxn ang="0">
                    <a:pos x="0" y="0"/>
                  </a:cxn>
                  <a:cxn ang="0">
                    <a:pos x="107" y="0"/>
                  </a:cxn>
                </a:cxnLst>
                <a:rect l="0" t="0" r="r" b="b"/>
                <a:pathLst>
                  <a:path w="107" h="32">
                    <a:moveTo>
                      <a:pt x="0" y="32"/>
                    </a:moveTo>
                    <a:lnTo>
                      <a:pt x="0" y="0"/>
                    </a:lnTo>
                    <a:lnTo>
                      <a:pt x="10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52" name="Rectangle 372"/>
              <p:cNvSpPr>
                <a:spLocks noChangeArrowheads="1"/>
              </p:cNvSpPr>
              <p:nvPr/>
            </p:nvSpPr>
            <p:spPr bwMode="auto">
              <a:xfrm>
                <a:off x="737" y="2476"/>
                <a:ext cx="21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06D [2]</a:t>
                </a:r>
                <a:endParaRPr kumimoji="0" lang="en-US" sz="1800" b="0" i="0" u="none" strike="noStrike" cap="none" normalizeH="0" baseline="0" smtClean="0">
                  <a:ln>
                    <a:noFill/>
                  </a:ln>
                  <a:solidFill>
                    <a:schemeClr val="tx1"/>
                  </a:solidFill>
                  <a:effectLst/>
                  <a:latin typeface="Arial" pitchFamily="34" charset="0"/>
                </a:endParaRPr>
              </a:p>
            </p:txBody>
          </p:sp>
          <p:sp>
            <p:nvSpPr>
              <p:cNvPr id="840053" name="Freeform 373"/>
              <p:cNvSpPr>
                <a:spLocks/>
              </p:cNvSpPr>
              <p:nvPr/>
            </p:nvSpPr>
            <p:spPr bwMode="auto">
              <a:xfrm>
                <a:off x="679" y="2492"/>
                <a:ext cx="29" cy="13"/>
              </a:xfrm>
              <a:custGeom>
                <a:avLst/>
                <a:gdLst/>
                <a:ahLst/>
                <a:cxnLst>
                  <a:cxn ang="0">
                    <a:pos x="0" y="27"/>
                  </a:cxn>
                  <a:cxn ang="0">
                    <a:pos x="0" y="0"/>
                  </a:cxn>
                  <a:cxn ang="0">
                    <a:pos x="59" y="0"/>
                  </a:cxn>
                </a:cxnLst>
                <a:rect l="0" t="0" r="r" b="b"/>
                <a:pathLst>
                  <a:path w="59" h="27">
                    <a:moveTo>
                      <a:pt x="0" y="27"/>
                    </a:moveTo>
                    <a:lnTo>
                      <a:pt x="0" y="0"/>
                    </a:lnTo>
                    <a:lnTo>
                      <a:pt x="59"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54" name="Rectangle 374"/>
              <p:cNvSpPr>
                <a:spLocks noChangeArrowheads="1"/>
              </p:cNvSpPr>
              <p:nvPr/>
            </p:nvSpPr>
            <p:spPr bwMode="auto">
              <a:xfrm>
                <a:off x="747" y="2496"/>
                <a:ext cx="21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01D [2]</a:t>
                </a:r>
                <a:endParaRPr kumimoji="0" lang="en-US" sz="1800" b="0" i="0" u="none" strike="noStrike" cap="none" normalizeH="0" baseline="0" smtClean="0">
                  <a:ln>
                    <a:noFill/>
                  </a:ln>
                  <a:solidFill>
                    <a:schemeClr val="tx1"/>
                  </a:solidFill>
                  <a:effectLst/>
                  <a:latin typeface="Arial" pitchFamily="34" charset="0"/>
                </a:endParaRPr>
              </a:p>
            </p:txBody>
          </p:sp>
          <p:sp>
            <p:nvSpPr>
              <p:cNvPr id="840055" name="Freeform 375"/>
              <p:cNvSpPr>
                <a:spLocks/>
              </p:cNvSpPr>
              <p:nvPr/>
            </p:nvSpPr>
            <p:spPr bwMode="auto">
              <a:xfrm>
                <a:off x="696" y="2512"/>
                <a:ext cx="23" cy="8"/>
              </a:xfrm>
              <a:custGeom>
                <a:avLst/>
                <a:gdLst/>
                <a:ahLst/>
                <a:cxnLst>
                  <a:cxn ang="0">
                    <a:pos x="0" y="16"/>
                  </a:cxn>
                  <a:cxn ang="0">
                    <a:pos x="0" y="0"/>
                  </a:cxn>
                  <a:cxn ang="0">
                    <a:pos x="46" y="0"/>
                  </a:cxn>
                </a:cxnLst>
                <a:rect l="0" t="0" r="r" b="b"/>
                <a:pathLst>
                  <a:path w="46" h="16">
                    <a:moveTo>
                      <a:pt x="0" y="16"/>
                    </a:moveTo>
                    <a:lnTo>
                      <a:pt x="0" y="0"/>
                    </a:lnTo>
                    <a:lnTo>
                      <a:pt x="46"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56" name="Rectangle 376"/>
              <p:cNvSpPr>
                <a:spLocks noChangeArrowheads="1"/>
              </p:cNvSpPr>
              <p:nvPr/>
            </p:nvSpPr>
            <p:spPr bwMode="auto">
              <a:xfrm>
                <a:off x="716" y="2516"/>
                <a:ext cx="58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HDBW-WB39 (fault-bordered aquifers, Japan)</a:t>
                </a:r>
                <a:endParaRPr kumimoji="0" lang="en-US" sz="1800" b="0" i="0" u="none" strike="noStrike" cap="none" normalizeH="0" baseline="0" smtClean="0">
                  <a:ln>
                    <a:noFill/>
                  </a:ln>
                  <a:solidFill>
                    <a:schemeClr val="tx1"/>
                  </a:solidFill>
                  <a:effectLst/>
                  <a:latin typeface="Arial" pitchFamily="34" charset="0"/>
                </a:endParaRPr>
              </a:p>
            </p:txBody>
          </p:sp>
          <p:sp>
            <p:nvSpPr>
              <p:cNvPr id="840057" name="Freeform 377"/>
              <p:cNvSpPr>
                <a:spLocks/>
              </p:cNvSpPr>
              <p:nvPr/>
            </p:nvSpPr>
            <p:spPr bwMode="auto">
              <a:xfrm>
                <a:off x="696" y="2523"/>
                <a:ext cx="19" cy="9"/>
              </a:xfrm>
              <a:custGeom>
                <a:avLst/>
                <a:gdLst/>
                <a:ahLst/>
                <a:cxnLst>
                  <a:cxn ang="0">
                    <a:pos x="0" y="0"/>
                  </a:cxn>
                  <a:cxn ang="0">
                    <a:pos x="0" y="17"/>
                  </a:cxn>
                  <a:cxn ang="0">
                    <a:pos x="38" y="17"/>
                  </a:cxn>
                </a:cxnLst>
                <a:rect l="0" t="0" r="r" b="b"/>
                <a:pathLst>
                  <a:path w="38" h="17">
                    <a:moveTo>
                      <a:pt x="0" y="0"/>
                    </a:moveTo>
                    <a:lnTo>
                      <a:pt x="0" y="17"/>
                    </a:lnTo>
                    <a:lnTo>
                      <a:pt x="38"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58" name="Freeform 378"/>
              <p:cNvSpPr>
                <a:spLocks/>
              </p:cNvSpPr>
              <p:nvPr/>
            </p:nvSpPr>
            <p:spPr bwMode="auto">
              <a:xfrm>
                <a:off x="679" y="2509"/>
                <a:ext cx="17" cy="12"/>
              </a:xfrm>
              <a:custGeom>
                <a:avLst/>
                <a:gdLst/>
                <a:ahLst/>
                <a:cxnLst>
                  <a:cxn ang="0">
                    <a:pos x="0" y="0"/>
                  </a:cxn>
                  <a:cxn ang="0">
                    <a:pos x="0" y="25"/>
                  </a:cxn>
                  <a:cxn ang="0">
                    <a:pos x="33" y="25"/>
                  </a:cxn>
                </a:cxnLst>
                <a:rect l="0" t="0" r="r" b="b"/>
                <a:pathLst>
                  <a:path w="33" h="25">
                    <a:moveTo>
                      <a:pt x="0" y="0"/>
                    </a:moveTo>
                    <a:lnTo>
                      <a:pt x="0" y="25"/>
                    </a:lnTo>
                    <a:lnTo>
                      <a:pt x="33" y="25"/>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59" name="Freeform 379"/>
              <p:cNvSpPr>
                <a:spLocks/>
              </p:cNvSpPr>
              <p:nvPr/>
            </p:nvSpPr>
            <p:spPr bwMode="auto">
              <a:xfrm>
                <a:off x="667" y="2491"/>
                <a:ext cx="12" cy="16"/>
              </a:xfrm>
              <a:custGeom>
                <a:avLst/>
                <a:gdLst/>
                <a:ahLst/>
                <a:cxnLst>
                  <a:cxn ang="0">
                    <a:pos x="0" y="0"/>
                  </a:cxn>
                  <a:cxn ang="0">
                    <a:pos x="0" y="32"/>
                  </a:cxn>
                  <a:cxn ang="0">
                    <a:pos x="24" y="32"/>
                  </a:cxn>
                </a:cxnLst>
                <a:rect l="0" t="0" r="r" b="b"/>
                <a:pathLst>
                  <a:path w="24" h="32">
                    <a:moveTo>
                      <a:pt x="0" y="0"/>
                    </a:moveTo>
                    <a:lnTo>
                      <a:pt x="0" y="32"/>
                    </a:lnTo>
                    <a:lnTo>
                      <a:pt x="24" y="32"/>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60" name="Freeform 380"/>
              <p:cNvSpPr>
                <a:spLocks/>
              </p:cNvSpPr>
              <p:nvPr/>
            </p:nvSpPr>
            <p:spPr bwMode="auto">
              <a:xfrm>
                <a:off x="610" y="2472"/>
                <a:ext cx="57" cy="17"/>
              </a:xfrm>
              <a:custGeom>
                <a:avLst/>
                <a:gdLst/>
                <a:ahLst/>
                <a:cxnLst>
                  <a:cxn ang="0">
                    <a:pos x="0" y="0"/>
                  </a:cxn>
                  <a:cxn ang="0">
                    <a:pos x="0" y="35"/>
                  </a:cxn>
                  <a:cxn ang="0">
                    <a:pos x="114" y="35"/>
                  </a:cxn>
                </a:cxnLst>
                <a:rect l="0" t="0" r="r" b="b"/>
                <a:pathLst>
                  <a:path w="114" h="35">
                    <a:moveTo>
                      <a:pt x="0" y="0"/>
                    </a:moveTo>
                    <a:lnTo>
                      <a:pt x="0" y="35"/>
                    </a:lnTo>
                    <a:lnTo>
                      <a:pt x="114" y="35"/>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61" name="Freeform 381"/>
              <p:cNvSpPr>
                <a:spLocks/>
              </p:cNvSpPr>
              <p:nvPr/>
            </p:nvSpPr>
            <p:spPr bwMode="auto">
              <a:xfrm>
                <a:off x="557" y="2448"/>
                <a:ext cx="53" cy="22"/>
              </a:xfrm>
              <a:custGeom>
                <a:avLst/>
                <a:gdLst/>
                <a:ahLst/>
                <a:cxnLst>
                  <a:cxn ang="0">
                    <a:pos x="0" y="0"/>
                  </a:cxn>
                  <a:cxn ang="0">
                    <a:pos x="0" y="45"/>
                  </a:cxn>
                  <a:cxn ang="0">
                    <a:pos x="105" y="45"/>
                  </a:cxn>
                </a:cxnLst>
                <a:rect l="0" t="0" r="r" b="b"/>
                <a:pathLst>
                  <a:path w="105" h="45">
                    <a:moveTo>
                      <a:pt x="0" y="0"/>
                    </a:moveTo>
                    <a:lnTo>
                      <a:pt x="0" y="45"/>
                    </a:lnTo>
                    <a:lnTo>
                      <a:pt x="105" y="45"/>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62" name="Freeform 382"/>
              <p:cNvSpPr>
                <a:spLocks/>
              </p:cNvSpPr>
              <p:nvPr/>
            </p:nvSpPr>
            <p:spPr bwMode="auto">
              <a:xfrm>
                <a:off x="547" y="2404"/>
                <a:ext cx="10" cy="43"/>
              </a:xfrm>
              <a:custGeom>
                <a:avLst/>
                <a:gdLst/>
                <a:ahLst/>
                <a:cxnLst>
                  <a:cxn ang="0">
                    <a:pos x="0" y="0"/>
                  </a:cxn>
                  <a:cxn ang="0">
                    <a:pos x="0" y="84"/>
                  </a:cxn>
                  <a:cxn ang="0">
                    <a:pos x="21" y="84"/>
                  </a:cxn>
                </a:cxnLst>
                <a:rect l="0" t="0" r="r" b="b"/>
                <a:pathLst>
                  <a:path w="21" h="84">
                    <a:moveTo>
                      <a:pt x="0" y="0"/>
                    </a:moveTo>
                    <a:lnTo>
                      <a:pt x="0" y="84"/>
                    </a:lnTo>
                    <a:lnTo>
                      <a:pt x="21" y="84"/>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63" name="Freeform 383"/>
              <p:cNvSpPr>
                <a:spLocks/>
              </p:cNvSpPr>
              <p:nvPr/>
            </p:nvSpPr>
            <p:spPr bwMode="auto">
              <a:xfrm>
                <a:off x="1711" y="2303"/>
                <a:ext cx="19" cy="238"/>
              </a:xfrm>
              <a:custGeom>
                <a:avLst/>
                <a:gdLst/>
                <a:ahLst/>
                <a:cxnLst>
                  <a:cxn ang="0">
                    <a:pos x="0" y="0"/>
                  </a:cxn>
                  <a:cxn ang="0">
                    <a:pos x="38" y="0"/>
                  </a:cxn>
                  <a:cxn ang="0">
                    <a:pos x="38" y="477"/>
                  </a:cxn>
                  <a:cxn ang="0">
                    <a:pos x="0" y="477"/>
                  </a:cxn>
                </a:cxnLst>
                <a:rect l="0" t="0" r="r" b="b"/>
                <a:pathLst>
                  <a:path w="38" h="477">
                    <a:moveTo>
                      <a:pt x="0" y="0"/>
                    </a:moveTo>
                    <a:lnTo>
                      <a:pt x="38" y="0"/>
                    </a:lnTo>
                    <a:lnTo>
                      <a:pt x="38" y="477"/>
                    </a:lnTo>
                    <a:lnTo>
                      <a:pt x="0" y="477"/>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64" name="Rectangle 384"/>
              <p:cNvSpPr>
                <a:spLocks noChangeArrowheads="1"/>
              </p:cNvSpPr>
              <p:nvPr/>
            </p:nvSpPr>
            <p:spPr bwMode="auto">
              <a:xfrm>
                <a:off x="1740" y="2396"/>
                <a:ext cx="284" cy="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00"/>
                    </a:solidFill>
                    <a:effectLst/>
                    <a:latin typeface="Arial" pitchFamily="34" charset="0"/>
                  </a:rPr>
                  <a:t>Bacteroidetes</a:t>
                </a:r>
                <a:endParaRPr kumimoji="0" lang="en-US" sz="1800" b="0" i="0" u="none" strike="noStrike" cap="none" normalizeH="0" baseline="0" smtClean="0">
                  <a:ln>
                    <a:noFill/>
                  </a:ln>
                  <a:solidFill>
                    <a:schemeClr val="tx1"/>
                  </a:solidFill>
                  <a:effectLst/>
                  <a:latin typeface="Arial" pitchFamily="34" charset="0"/>
                </a:endParaRPr>
              </a:p>
            </p:txBody>
          </p:sp>
          <p:sp>
            <p:nvSpPr>
              <p:cNvPr id="840065" name="Line 385"/>
              <p:cNvSpPr>
                <a:spLocks noChangeShapeType="1"/>
              </p:cNvSpPr>
              <p:nvPr/>
            </p:nvSpPr>
            <p:spPr bwMode="auto">
              <a:xfrm>
                <a:off x="368" y="2403"/>
                <a:ext cx="179" cy="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66" name="Line 386"/>
              <p:cNvSpPr>
                <a:spLocks noChangeShapeType="1"/>
              </p:cNvSpPr>
              <p:nvPr/>
            </p:nvSpPr>
            <p:spPr bwMode="auto">
              <a:xfrm>
                <a:off x="367" y="2320"/>
                <a:ext cx="1" cy="83"/>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67" name="Freeform 387"/>
              <p:cNvSpPr>
                <a:spLocks/>
              </p:cNvSpPr>
              <p:nvPr/>
            </p:nvSpPr>
            <p:spPr bwMode="auto">
              <a:xfrm>
                <a:off x="328" y="1712"/>
                <a:ext cx="39" cy="607"/>
              </a:xfrm>
              <a:custGeom>
                <a:avLst/>
                <a:gdLst/>
                <a:ahLst/>
                <a:cxnLst>
                  <a:cxn ang="0">
                    <a:pos x="0" y="0"/>
                  </a:cxn>
                  <a:cxn ang="0">
                    <a:pos x="0" y="1214"/>
                  </a:cxn>
                  <a:cxn ang="0">
                    <a:pos x="78" y="1214"/>
                  </a:cxn>
                </a:cxnLst>
                <a:rect l="0" t="0" r="r" b="b"/>
                <a:pathLst>
                  <a:path w="78" h="1214">
                    <a:moveTo>
                      <a:pt x="0" y="0"/>
                    </a:moveTo>
                    <a:lnTo>
                      <a:pt x="0" y="1214"/>
                    </a:lnTo>
                    <a:lnTo>
                      <a:pt x="78" y="1214"/>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68" name="Freeform 388"/>
              <p:cNvSpPr>
                <a:spLocks/>
              </p:cNvSpPr>
              <p:nvPr/>
            </p:nvSpPr>
            <p:spPr bwMode="auto">
              <a:xfrm>
                <a:off x="319" y="1710"/>
                <a:ext cx="9" cy="424"/>
              </a:xfrm>
              <a:custGeom>
                <a:avLst/>
                <a:gdLst/>
                <a:ahLst/>
                <a:cxnLst>
                  <a:cxn ang="0">
                    <a:pos x="0" y="849"/>
                  </a:cxn>
                  <a:cxn ang="0">
                    <a:pos x="0" y="0"/>
                  </a:cxn>
                  <a:cxn ang="0">
                    <a:pos x="18" y="0"/>
                  </a:cxn>
                </a:cxnLst>
                <a:rect l="0" t="0" r="r" b="b"/>
                <a:pathLst>
                  <a:path w="18" h="849">
                    <a:moveTo>
                      <a:pt x="0" y="849"/>
                    </a:moveTo>
                    <a:lnTo>
                      <a:pt x="0" y="0"/>
                    </a:lnTo>
                    <a:lnTo>
                      <a:pt x="1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69" name="Rectangle 389"/>
              <p:cNvSpPr>
                <a:spLocks noChangeArrowheads="1"/>
              </p:cNvSpPr>
              <p:nvPr/>
            </p:nvSpPr>
            <p:spPr bwMode="auto">
              <a:xfrm>
                <a:off x="577" y="2536"/>
                <a:ext cx="13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04G</a:t>
                </a:r>
                <a:endParaRPr kumimoji="0" lang="en-US" sz="1800" b="0" i="0" u="none" strike="noStrike" cap="none" normalizeH="0" baseline="0" smtClean="0">
                  <a:ln>
                    <a:noFill/>
                  </a:ln>
                  <a:solidFill>
                    <a:schemeClr val="tx1"/>
                  </a:solidFill>
                  <a:effectLst/>
                  <a:latin typeface="Arial" pitchFamily="34" charset="0"/>
                </a:endParaRPr>
              </a:p>
            </p:txBody>
          </p:sp>
          <p:sp>
            <p:nvSpPr>
              <p:cNvPr id="840070" name="Freeform 390"/>
              <p:cNvSpPr>
                <a:spLocks/>
              </p:cNvSpPr>
              <p:nvPr/>
            </p:nvSpPr>
            <p:spPr bwMode="auto">
              <a:xfrm>
                <a:off x="414" y="2551"/>
                <a:ext cx="135" cy="8"/>
              </a:xfrm>
              <a:custGeom>
                <a:avLst/>
                <a:gdLst/>
                <a:ahLst/>
                <a:cxnLst>
                  <a:cxn ang="0">
                    <a:pos x="0" y="16"/>
                  </a:cxn>
                  <a:cxn ang="0">
                    <a:pos x="0" y="0"/>
                  </a:cxn>
                  <a:cxn ang="0">
                    <a:pos x="270" y="0"/>
                  </a:cxn>
                </a:cxnLst>
                <a:rect l="0" t="0" r="r" b="b"/>
                <a:pathLst>
                  <a:path w="270" h="16">
                    <a:moveTo>
                      <a:pt x="0" y="16"/>
                    </a:moveTo>
                    <a:lnTo>
                      <a:pt x="0" y="0"/>
                    </a:lnTo>
                    <a:lnTo>
                      <a:pt x="27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71" name="Rectangle 391"/>
              <p:cNvSpPr>
                <a:spLocks noChangeArrowheads="1"/>
              </p:cNvSpPr>
              <p:nvPr/>
            </p:nvSpPr>
            <p:spPr bwMode="auto">
              <a:xfrm>
                <a:off x="567" y="2556"/>
                <a:ext cx="13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10A</a:t>
                </a:r>
                <a:endParaRPr kumimoji="0" lang="en-US" sz="1800" b="0" i="0" u="none" strike="noStrike" cap="none" normalizeH="0" baseline="0" smtClean="0">
                  <a:ln>
                    <a:noFill/>
                  </a:ln>
                  <a:solidFill>
                    <a:schemeClr val="tx1"/>
                  </a:solidFill>
                  <a:effectLst/>
                  <a:latin typeface="Arial" pitchFamily="34" charset="0"/>
                </a:endParaRPr>
              </a:p>
            </p:txBody>
          </p:sp>
          <p:sp>
            <p:nvSpPr>
              <p:cNvPr id="840072" name="Freeform 392"/>
              <p:cNvSpPr>
                <a:spLocks/>
              </p:cNvSpPr>
              <p:nvPr/>
            </p:nvSpPr>
            <p:spPr bwMode="auto">
              <a:xfrm>
                <a:off x="414" y="2563"/>
                <a:ext cx="124" cy="8"/>
              </a:xfrm>
              <a:custGeom>
                <a:avLst/>
                <a:gdLst/>
                <a:ahLst/>
                <a:cxnLst>
                  <a:cxn ang="0">
                    <a:pos x="0" y="0"/>
                  </a:cxn>
                  <a:cxn ang="0">
                    <a:pos x="0" y="18"/>
                  </a:cxn>
                  <a:cxn ang="0">
                    <a:pos x="248" y="18"/>
                  </a:cxn>
                </a:cxnLst>
                <a:rect l="0" t="0" r="r" b="b"/>
                <a:pathLst>
                  <a:path w="248" h="18">
                    <a:moveTo>
                      <a:pt x="0" y="0"/>
                    </a:moveTo>
                    <a:lnTo>
                      <a:pt x="0" y="18"/>
                    </a:lnTo>
                    <a:lnTo>
                      <a:pt x="248"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73" name="Freeform 393"/>
              <p:cNvSpPr>
                <a:spLocks/>
              </p:cNvSpPr>
              <p:nvPr/>
            </p:nvSpPr>
            <p:spPr bwMode="auto">
              <a:xfrm>
                <a:off x="319" y="2137"/>
                <a:ext cx="95" cy="424"/>
              </a:xfrm>
              <a:custGeom>
                <a:avLst/>
                <a:gdLst/>
                <a:ahLst/>
                <a:cxnLst>
                  <a:cxn ang="0">
                    <a:pos x="0" y="0"/>
                  </a:cxn>
                  <a:cxn ang="0">
                    <a:pos x="0" y="847"/>
                  </a:cxn>
                  <a:cxn ang="0">
                    <a:pos x="191" y="847"/>
                  </a:cxn>
                </a:cxnLst>
                <a:rect l="0" t="0" r="r" b="b"/>
                <a:pathLst>
                  <a:path w="191" h="847">
                    <a:moveTo>
                      <a:pt x="0" y="0"/>
                    </a:moveTo>
                    <a:lnTo>
                      <a:pt x="0" y="847"/>
                    </a:lnTo>
                    <a:lnTo>
                      <a:pt x="191" y="84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74" name="Freeform 394"/>
              <p:cNvSpPr>
                <a:spLocks/>
              </p:cNvSpPr>
              <p:nvPr/>
            </p:nvSpPr>
            <p:spPr bwMode="auto">
              <a:xfrm>
                <a:off x="295" y="2136"/>
                <a:ext cx="24" cy="230"/>
              </a:xfrm>
              <a:custGeom>
                <a:avLst/>
                <a:gdLst/>
                <a:ahLst/>
                <a:cxnLst>
                  <a:cxn ang="0">
                    <a:pos x="0" y="461"/>
                  </a:cxn>
                  <a:cxn ang="0">
                    <a:pos x="0" y="0"/>
                  </a:cxn>
                  <a:cxn ang="0">
                    <a:pos x="47" y="0"/>
                  </a:cxn>
                </a:cxnLst>
                <a:rect l="0" t="0" r="r" b="b"/>
                <a:pathLst>
                  <a:path w="47" h="461">
                    <a:moveTo>
                      <a:pt x="0" y="461"/>
                    </a:moveTo>
                    <a:lnTo>
                      <a:pt x="0" y="0"/>
                    </a:lnTo>
                    <a:lnTo>
                      <a:pt x="4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75" name="Rectangle 395"/>
              <p:cNvSpPr>
                <a:spLocks noChangeArrowheads="1"/>
              </p:cNvSpPr>
              <p:nvPr/>
            </p:nvSpPr>
            <p:spPr bwMode="auto">
              <a:xfrm>
                <a:off x="566" y="2575"/>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06H</a:t>
                </a:r>
                <a:endParaRPr kumimoji="0" lang="en-US" sz="1800" b="0" i="0" u="none" strike="noStrike" cap="none" normalizeH="0" baseline="0" smtClean="0">
                  <a:ln>
                    <a:noFill/>
                  </a:ln>
                  <a:solidFill>
                    <a:schemeClr val="tx1"/>
                  </a:solidFill>
                  <a:effectLst/>
                  <a:latin typeface="Arial" pitchFamily="34" charset="0"/>
                </a:endParaRPr>
              </a:p>
            </p:txBody>
          </p:sp>
          <p:sp>
            <p:nvSpPr>
              <p:cNvPr id="840076" name="Freeform 396"/>
              <p:cNvSpPr>
                <a:spLocks/>
              </p:cNvSpPr>
              <p:nvPr/>
            </p:nvSpPr>
            <p:spPr bwMode="auto">
              <a:xfrm>
                <a:off x="514" y="2591"/>
                <a:ext cx="24" cy="8"/>
              </a:xfrm>
              <a:custGeom>
                <a:avLst/>
                <a:gdLst/>
                <a:ahLst/>
                <a:cxnLst>
                  <a:cxn ang="0">
                    <a:pos x="0" y="16"/>
                  </a:cxn>
                  <a:cxn ang="0">
                    <a:pos x="0" y="0"/>
                  </a:cxn>
                  <a:cxn ang="0">
                    <a:pos x="48" y="0"/>
                  </a:cxn>
                </a:cxnLst>
                <a:rect l="0" t="0" r="r" b="b"/>
                <a:pathLst>
                  <a:path w="48" h="16">
                    <a:moveTo>
                      <a:pt x="0" y="16"/>
                    </a:moveTo>
                    <a:lnTo>
                      <a:pt x="0" y="0"/>
                    </a:lnTo>
                    <a:lnTo>
                      <a:pt x="4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77" name="Rectangle 397"/>
              <p:cNvSpPr>
                <a:spLocks noChangeArrowheads="1"/>
              </p:cNvSpPr>
              <p:nvPr/>
            </p:nvSpPr>
            <p:spPr bwMode="auto">
              <a:xfrm>
                <a:off x="534" y="2595"/>
                <a:ext cx="42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Solibacter usitatus Ellin6076 ctg173</a:t>
                </a:r>
                <a:endParaRPr kumimoji="0" lang="en-US" sz="1800" b="0" i="0" u="none" strike="noStrike" cap="none" normalizeH="0" baseline="0" smtClean="0">
                  <a:ln>
                    <a:noFill/>
                  </a:ln>
                  <a:solidFill>
                    <a:schemeClr val="tx1"/>
                  </a:solidFill>
                  <a:effectLst/>
                  <a:latin typeface="Arial" pitchFamily="34" charset="0"/>
                </a:endParaRPr>
              </a:p>
            </p:txBody>
          </p:sp>
          <p:sp>
            <p:nvSpPr>
              <p:cNvPr id="840078" name="Freeform 398"/>
              <p:cNvSpPr>
                <a:spLocks/>
              </p:cNvSpPr>
              <p:nvPr/>
            </p:nvSpPr>
            <p:spPr bwMode="auto">
              <a:xfrm>
                <a:off x="514" y="2602"/>
                <a:ext cx="18" cy="9"/>
              </a:xfrm>
              <a:custGeom>
                <a:avLst/>
                <a:gdLst/>
                <a:ahLst/>
                <a:cxnLst>
                  <a:cxn ang="0">
                    <a:pos x="0" y="0"/>
                  </a:cxn>
                  <a:cxn ang="0">
                    <a:pos x="0" y="17"/>
                  </a:cxn>
                  <a:cxn ang="0">
                    <a:pos x="37" y="17"/>
                  </a:cxn>
                </a:cxnLst>
                <a:rect l="0" t="0" r="r" b="b"/>
                <a:pathLst>
                  <a:path w="37" h="17">
                    <a:moveTo>
                      <a:pt x="0" y="0"/>
                    </a:moveTo>
                    <a:lnTo>
                      <a:pt x="0" y="17"/>
                    </a:lnTo>
                    <a:lnTo>
                      <a:pt x="37"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79" name="Freeform 399"/>
              <p:cNvSpPr>
                <a:spLocks/>
              </p:cNvSpPr>
              <p:nvPr/>
            </p:nvSpPr>
            <p:spPr bwMode="auto">
              <a:xfrm>
                <a:off x="1711" y="2581"/>
                <a:ext cx="19" cy="40"/>
              </a:xfrm>
              <a:custGeom>
                <a:avLst/>
                <a:gdLst/>
                <a:ahLst/>
                <a:cxnLst>
                  <a:cxn ang="0">
                    <a:pos x="0" y="0"/>
                  </a:cxn>
                  <a:cxn ang="0">
                    <a:pos x="38" y="0"/>
                  </a:cxn>
                  <a:cxn ang="0">
                    <a:pos x="38" y="79"/>
                  </a:cxn>
                  <a:cxn ang="0">
                    <a:pos x="0" y="79"/>
                  </a:cxn>
                </a:cxnLst>
                <a:rect l="0" t="0" r="r" b="b"/>
                <a:pathLst>
                  <a:path w="38" h="79">
                    <a:moveTo>
                      <a:pt x="0" y="0"/>
                    </a:moveTo>
                    <a:lnTo>
                      <a:pt x="38" y="0"/>
                    </a:lnTo>
                    <a:lnTo>
                      <a:pt x="38" y="79"/>
                    </a:lnTo>
                    <a:lnTo>
                      <a:pt x="0" y="79"/>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80" name="Rectangle 400"/>
              <p:cNvSpPr>
                <a:spLocks noChangeArrowheads="1"/>
              </p:cNvSpPr>
              <p:nvPr/>
            </p:nvSpPr>
            <p:spPr bwMode="auto">
              <a:xfrm>
                <a:off x="1740" y="2575"/>
                <a:ext cx="283" cy="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00"/>
                    </a:solidFill>
                    <a:effectLst/>
                    <a:latin typeface="Arial" pitchFamily="34" charset="0"/>
                  </a:rPr>
                  <a:t>Acidobacteria</a:t>
                </a:r>
                <a:endParaRPr kumimoji="0" lang="en-US" sz="1800" b="0" i="0" u="none" strike="noStrike" cap="none" normalizeH="0" baseline="0" smtClean="0">
                  <a:ln>
                    <a:noFill/>
                  </a:ln>
                  <a:solidFill>
                    <a:schemeClr val="tx1"/>
                  </a:solidFill>
                  <a:effectLst/>
                  <a:latin typeface="Arial" pitchFamily="34" charset="0"/>
                </a:endParaRPr>
              </a:p>
            </p:txBody>
          </p:sp>
          <p:sp>
            <p:nvSpPr>
              <p:cNvPr id="840081" name="Line 401"/>
              <p:cNvSpPr>
                <a:spLocks noChangeShapeType="1"/>
              </p:cNvSpPr>
              <p:nvPr/>
            </p:nvSpPr>
            <p:spPr bwMode="auto">
              <a:xfrm>
                <a:off x="297" y="2601"/>
                <a:ext cx="217" cy="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82" name="Line 402"/>
              <p:cNvSpPr>
                <a:spLocks noChangeShapeType="1"/>
              </p:cNvSpPr>
              <p:nvPr/>
            </p:nvSpPr>
            <p:spPr bwMode="auto">
              <a:xfrm>
                <a:off x="295" y="2369"/>
                <a:ext cx="1" cy="232"/>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83" name="Freeform 403"/>
              <p:cNvSpPr>
                <a:spLocks/>
              </p:cNvSpPr>
              <p:nvPr/>
            </p:nvSpPr>
            <p:spPr bwMode="auto">
              <a:xfrm>
                <a:off x="291" y="2368"/>
                <a:ext cx="4" cy="308"/>
              </a:xfrm>
              <a:custGeom>
                <a:avLst/>
                <a:gdLst/>
                <a:ahLst/>
                <a:cxnLst>
                  <a:cxn ang="0">
                    <a:pos x="0" y="616"/>
                  </a:cxn>
                  <a:cxn ang="0">
                    <a:pos x="0" y="0"/>
                  </a:cxn>
                  <a:cxn ang="0">
                    <a:pos x="8" y="0"/>
                  </a:cxn>
                </a:cxnLst>
                <a:rect l="0" t="0" r="r" b="b"/>
                <a:pathLst>
                  <a:path w="8" h="616">
                    <a:moveTo>
                      <a:pt x="0" y="616"/>
                    </a:moveTo>
                    <a:lnTo>
                      <a:pt x="0" y="0"/>
                    </a:lnTo>
                    <a:lnTo>
                      <a:pt x="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84" name="Rectangle 404"/>
              <p:cNvSpPr>
                <a:spLocks noChangeArrowheads="1"/>
              </p:cNvSpPr>
              <p:nvPr/>
            </p:nvSpPr>
            <p:spPr bwMode="auto">
              <a:xfrm>
                <a:off x="572" y="2615"/>
                <a:ext cx="20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03F [2]</a:t>
                </a:r>
                <a:endParaRPr kumimoji="0" lang="en-US" sz="1800" b="0" i="0" u="none" strike="noStrike" cap="none" normalizeH="0" baseline="0" smtClean="0">
                  <a:ln>
                    <a:noFill/>
                  </a:ln>
                  <a:solidFill>
                    <a:schemeClr val="tx1"/>
                  </a:solidFill>
                  <a:effectLst/>
                  <a:latin typeface="Arial" pitchFamily="34" charset="0"/>
                </a:endParaRPr>
              </a:p>
            </p:txBody>
          </p:sp>
          <p:sp>
            <p:nvSpPr>
              <p:cNvPr id="840085" name="Freeform 405"/>
              <p:cNvSpPr>
                <a:spLocks/>
              </p:cNvSpPr>
              <p:nvPr/>
            </p:nvSpPr>
            <p:spPr bwMode="auto">
              <a:xfrm>
                <a:off x="484" y="2631"/>
                <a:ext cx="59" cy="8"/>
              </a:xfrm>
              <a:custGeom>
                <a:avLst/>
                <a:gdLst/>
                <a:ahLst/>
                <a:cxnLst>
                  <a:cxn ang="0">
                    <a:pos x="0" y="16"/>
                  </a:cxn>
                  <a:cxn ang="0">
                    <a:pos x="0" y="0"/>
                  </a:cxn>
                  <a:cxn ang="0">
                    <a:pos x="117" y="0"/>
                  </a:cxn>
                </a:cxnLst>
                <a:rect l="0" t="0" r="r" b="b"/>
                <a:pathLst>
                  <a:path w="117" h="16">
                    <a:moveTo>
                      <a:pt x="0" y="16"/>
                    </a:moveTo>
                    <a:lnTo>
                      <a:pt x="0" y="0"/>
                    </a:lnTo>
                    <a:lnTo>
                      <a:pt x="11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287" name="Group 607"/>
            <p:cNvGrpSpPr>
              <a:grpSpLocks/>
            </p:cNvGrpSpPr>
            <p:nvPr/>
          </p:nvGrpSpPr>
          <p:grpSpPr bwMode="auto">
            <a:xfrm>
              <a:off x="200" y="177"/>
              <a:ext cx="1836" cy="3703"/>
              <a:chOff x="200" y="177"/>
              <a:chExt cx="1836" cy="3703"/>
            </a:xfrm>
          </p:grpSpPr>
          <p:sp>
            <p:nvSpPr>
              <p:cNvPr id="840087" name="Rectangle 407"/>
              <p:cNvSpPr>
                <a:spLocks noChangeArrowheads="1"/>
              </p:cNvSpPr>
              <p:nvPr/>
            </p:nvSpPr>
            <p:spPr bwMode="auto">
              <a:xfrm>
                <a:off x="546" y="2635"/>
                <a:ext cx="17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07H</a:t>
                </a:r>
                <a:endParaRPr kumimoji="0" lang="en-US" sz="1800" b="0" i="0" u="none" strike="noStrike" cap="none" normalizeH="0" baseline="0" smtClean="0">
                  <a:ln>
                    <a:noFill/>
                  </a:ln>
                  <a:solidFill>
                    <a:schemeClr val="tx1"/>
                  </a:solidFill>
                  <a:effectLst/>
                  <a:latin typeface="Arial" pitchFamily="34" charset="0"/>
                </a:endParaRPr>
              </a:p>
            </p:txBody>
          </p:sp>
          <p:sp>
            <p:nvSpPr>
              <p:cNvPr id="840088" name="Freeform 408"/>
              <p:cNvSpPr>
                <a:spLocks/>
              </p:cNvSpPr>
              <p:nvPr/>
            </p:nvSpPr>
            <p:spPr bwMode="auto">
              <a:xfrm>
                <a:off x="484" y="2642"/>
                <a:ext cx="34" cy="9"/>
              </a:xfrm>
              <a:custGeom>
                <a:avLst/>
                <a:gdLst/>
                <a:ahLst/>
                <a:cxnLst>
                  <a:cxn ang="0">
                    <a:pos x="0" y="0"/>
                  </a:cxn>
                  <a:cxn ang="0">
                    <a:pos x="0" y="17"/>
                  </a:cxn>
                  <a:cxn ang="0">
                    <a:pos x="66" y="17"/>
                  </a:cxn>
                </a:cxnLst>
                <a:rect l="0" t="0" r="r" b="b"/>
                <a:pathLst>
                  <a:path w="66" h="17">
                    <a:moveTo>
                      <a:pt x="0" y="0"/>
                    </a:moveTo>
                    <a:lnTo>
                      <a:pt x="0" y="17"/>
                    </a:lnTo>
                    <a:lnTo>
                      <a:pt x="66"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89" name="Freeform 409"/>
              <p:cNvSpPr>
                <a:spLocks/>
              </p:cNvSpPr>
              <p:nvPr/>
            </p:nvSpPr>
            <p:spPr bwMode="auto">
              <a:xfrm>
                <a:off x="413" y="2640"/>
                <a:ext cx="71" cy="19"/>
              </a:xfrm>
              <a:custGeom>
                <a:avLst/>
                <a:gdLst/>
                <a:ahLst/>
                <a:cxnLst>
                  <a:cxn ang="0">
                    <a:pos x="0" y="36"/>
                  </a:cxn>
                  <a:cxn ang="0">
                    <a:pos x="0" y="0"/>
                  </a:cxn>
                  <a:cxn ang="0">
                    <a:pos x="143" y="0"/>
                  </a:cxn>
                </a:cxnLst>
                <a:rect l="0" t="0" r="r" b="b"/>
                <a:pathLst>
                  <a:path w="143" h="36">
                    <a:moveTo>
                      <a:pt x="0" y="36"/>
                    </a:moveTo>
                    <a:lnTo>
                      <a:pt x="0" y="0"/>
                    </a:lnTo>
                    <a:lnTo>
                      <a:pt x="14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90" name="Rectangle 410"/>
              <p:cNvSpPr>
                <a:spLocks noChangeArrowheads="1"/>
              </p:cNvSpPr>
              <p:nvPr/>
            </p:nvSpPr>
            <p:spPr bwMode="auto">
              <a:xfrm>
                <a:off x="552" y="2655"/>
                <a:ext cx="17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06A</a:t>
                </a:r>
                <a:endParaRPr kumimoji="0" lang="en-US" sz="1800" b="0" i="0" u="none" strike="noStrike" cap="none" normalizeH="0" baseline="0" smtClean="0">
                  <a:ln>
                    <a:noFill/>
                  </a:ln>
                  <a:solidFill>
                    <a:schemeClr val="tx1"/>
                  </a:solidFill>
                  <a:effectLst/>
                  <a:latin typeface="Arial" pitchFamily="34" charset="0"/>
                </a:endParaRPr>
              </a:p>
            </p:txBody>
          </p:sp>
          <p:sp>
            <p:nvSpPr>
              <p:cNvPr id="840091" name="Freeform 411"/>
              <p:cNvSpPr>
                <a:spLocks/>
              </p:cNvSpPr>
              <p:nvPr/>
            </p:nvSpPr>
            <p:spPr bwMode="auto">
              <a:xfrm>
                <a:off x="507" y="2671"/>
                <a:ext cx="16" cy="8"/>
              </a:xfrm>
              <a:custGeom>
                <a:avLst/>
                <a:gdLst/>
                <a:ahLst/>
                <a:cxnLst>
                  <a:cxn ang="0">
                    <a:pos x="0" y="16"/>
                  </a:cxn>
                  <a:cxn ang="0">
                    <a:pos x="0" y="0"/>
                  </a:cxn>
                  <a:cxn ang="0">
                    <a:pos x="32" y="0"/>
                  </a:cxn>
                </a:cxnLst>
                <a:rect l="0" t="0" r="r" b="b"/>
                <a:pathLst>
                  <a:path w="32" h="16">
                    <a:moveTo>
                      <a:pt x="0" y="16"/>
                    </a:moveTo>
                    <a:lnTo>
                      <a:pt x="0" y="0"/>
                    </a:lnTo>
                    <a:lnTo>
                      <a:pt x="3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92" name="Rectangle 412"/>
              <p:cNvSpPr>
                <a:spLocks noChangeArrowheads="1"/>
              </p:cNvSpPr>
              <p:nvPr/>
            </p:nvSpPr>
            <p:spPr bwMode="auto">
              <a:xfrm>
                <a:off x="521" y="2675"/>
                <a:ext cx="1024"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BE325FW032701CTS_hole1-77 (fracture-derived groundwater in deep gold mine, SA)</a:t>
                </a:r>
                <a:endParaRPr kumimoji="0" lang="en-US" sz="1800" b="0" i="0" u="none" strike="noStrike" cap="none" normalizeH="0" baseline="0" smtClean="0">
                  <a:ln>
                    <a:noFill/>
                  </a:ln>
                  <a:solidFill>
                    <a:schemeClr val="tx1"/>
                  </a:solidFill>
                  <a:effectLst/>
                  <a:latin typeface="Arial" pitchFamily="34" charset="0"/>
                </a:endParaRPr>
              </a:p>
            </p:txBody>
          </p:sp>
          <p:sp>
            <p:nvSpPr>
              <p:cNvPr id="840093" name="Freeform 413"/>
              <p:cNvSpPr>
                <a:spLocks/>
              </p:cNvSpPr>
              <p:nvPr/>
            </p:nvSpPr>
            <p:spPr bwMode="auto">
              <a:xfrm>
                <a:off x="507" y="2682"/>
                <a:ext cx="12" cy="8"/>
              </a:xfrm>
              <a:custGeom>
                <a:avLst/>
                <a:gdLst/>
                <a:ahLst/>
                <a:cxnLst>
                  <a:cxn ang="0">
                    <a:pos x="0" y="0"/>
                  </a:cxn>
                  <a:cxn ang="0">
                    <a:pos x="0" y="18"/>
                  </a:cxn>
                  <a:cxn ang="0">
                    <a:pos x="24" y="18"/>
                  </a:cxn>
                </a:cxnLst>
                <a:rect l="0" t="0" r="r" b="b"/>
                <a:pathLst>
                  <a:path w="24" h="18">
                    <a:moveTo>
                      <a:pt x="0" y="0"/>
                    </a:moveTo>
                    <a:lnTo>
                      <a:pt x="0" y="18"/>
                    </a:lnTo>
                    <a:lnTo>
                      <a:pt x="24"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94" name="Freeform 414"/>
              <p:cNvSpPr>
                <a:spLocks/>
              </p:cNvSpPr>
              <p:nvPr/>
            </p:nvSpPr>
            <p:spPr bwMode="auto">
              <a:xfrm>
                <a:off x="413" y="2662"/>
                <a:ext cx="94" cy="18"/>
              </a:xfrm>
              <a:custGeom>
                <a:avLst/>
                <a:gdLst/>
                <a:ahLst/>
                <a:cxnLst>
                  <a:cxn ang="0">
                    <a:pos x="0" y="0"/>
                  </a:cxn>
                  <a:cxn ang="0">
                    <a:pos x="0" y="36"/>
                  </a:cxn>
                  <a:cxn ang="0">
                    <a:pos x="189" y="36"/>
                  </a:cxn>
                </a:cxnLst>
                <a:rect l="0" t="0" r="r" b="b"/>
                <a:pathLst>
                  <a:path w="189" h="36">
                    <a:moveTo>
                      <a:pt x="0" y="0"/>
                    </a:moveTo>
                    <a:lnTo>
                      <a:pt x="0" y="36"/>
                    </a:lnTo>
                    <a:lnTo>
                      <a:pt x="189" y="3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95" name="Freeform 415"/>
              <p:cNvSpPr>
                <a:spLocks/>
              </p:cNvSpPr>
              <p:nvPr/>
            </p:nvSpPr>
            <p:spPr bwMode="auto">
              <a:xfrm>
                <a:off x="407" y="2660"/>
                <a:ext cx="6" cy="29"/>
              </a:xfrm>
              <a:custGeom>
                <a:avLst/>
                <a:gdLst/>
                <a:ahLst/>
                <a:cxnLst>
                  <a:cxn ang="0">
                    <a:pos x="0" y="57"/>
                  </a:cxn>
                  <a:cxn ang="0">
                    <a:pos x="0" y="0"/>
                  </a:cxn>
                  <a:cxn ang="0">
                    <a:pos x="11" y="0"/>
                  </a:cxn>
                </a:cxnLst>
                <a:rect l="0" t="0" r="r" b="b"/>
                <a:pathLst>
                  <a:path w="11" h="57">
                    <a:moveTo>
                      <a:pt x="0" y="57"/>
                    </a:moveTo>
                    <a:lnTo>
                      <a:pt x="0" y="0"/>
                    </a:lnTo>
                    <a:lnTo>
                      <a:pt x="11"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96" name="Rectangle 416"/>
              <p:cNvSpPr>
                <a:spLocks noChangeArrowheads="1"/>
              </p:cNvSpPr>
              <p:nvPr/>
            </p:nvSpPr>
            <p:spPr bwMode="auto">
              <a:xfrm>
                <a:off x="547" y="2695"/>
                <a:ext cx="20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02C [6]</a:t>
                </a:r>
                <a:endParaRPr kumimoji="0" lang="en-US" sz="1800" b="0" i="0" u="none" strike="noStrike" cap="none" normalizeH="0" baseline="0" smtClean="0">
                  <a:ln>
                    <a:noFill/>
                  </a:ln>
                  <a:solidFill>
                    <a:schemeClr val="tx1"/>
                  </a:solidFill>
                  <a:effectLst/>
                  <a:latin typeface="Arial" pitchFamily="34" charset="0"/>
                </a:endParaRPr>
              </a:p>
            </p:txBody>
          </p:sp>
          <p:sp>
            <p:nvSpPr>
              <p:cNvPr id="840097" name="Freeform 417"/>
              <p:cNvSpPr>
                <a:spLocks/>
              </p:cNvSpPr>
              <p:nvPr/>
            </p:nvSpPr>
            <p:spPr bwMode="auto">
              <a:xfrm>
                <a:off x="464" y="2710"/>
                <a:ext cx="54" cy="8"/>
              </a:xfrm>
              <a:custGeom>
                <a:avLst/>
                <a:gdLst/>
                <a:ahLst/>
                <a:cxnLst>
                  <a:cxn ang="0">
                    <a:pos x="0" y="16"/>
                  </a:cxn>
                  <a:cxn ang="0">
                    <a:pos x="0" y="0"/>
                  </a:cxn>
                  <a:cxn ang="0">
                    <a:pos x="108" y="0"/>
                  </a:cxn>
                </a:cxnLst>
                <a:rect l="0" t="0" r="r" b="b"/>
                <a:pathLst>
                  <a:path w="108" h="16">
                    <a:moveTo>
                      <a:pt x="0" y="16"/>
                    </a:moveTo>
                    <a:lnTo>
                      <a:pt x="0" y="0"/>
                    </a:lnTo>
                    <a:lnTo>
                      <a:pt x="10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098" name="Rectangle 418"/>
              <p:cNvSpPr>
                <a:spLocks noChangeArrowheads="1"/>
              </p:cNvSpPr>
              <p:nvPr/>
            </p:nvSpPr>
            <p:spPr bwMode="auto">
              <a:xfrm>
                <a:off x="505" y="2715"/>
                <a:ext cx="44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TP89 (Tibetan geothermal region)</a:t>
                </a:r>
                <a:endParaRPr kumimoji="0" lang="en-US" sz="1800" b="0" i="0" u="none" strike="noStrike" cap="none" normalizeH="0" baseline="0" smtClean="0">
                  <a:ln>
                    <a:noFill/>
                  </a:ln>
                  <a:solidFill>
                    <a:schemeClr val="tx1"/>
                  </a:solidFill>
                  <a:effectLst/>
                  <a:latin typeface="Arial" pitchFamily="34" charset="0"/>
                </a:endParaRPr>
              </a:p>
            </p:txBody>
          </p:sp>
          <p:sp>
            <p:nvSpPr>
              <p:cNvPr id="840099" name="Freeform 419"/>
              <p:cNvSpPr>
                <a:spLocks/>
              </p:cNvSpPr>
              <p:nvPr/>
            </p:nvSpPr>
            <p:spPr bwMode="auto">
              <a:xfrm>
                <a:off x="464" y="2721"/>
                <a:ext cx="39" cy="9"/>
              </a:xfrm>
              <a:custGeom>
                <a:avLst/>
                <a:gdLst/>
                <a:ahLst/>
                <a:cxnLst>
                  <a:cxn ang="0">
                    <a:pos x="0" y="0"/>
                  </a:cxn>
                  <a:cxn ang="0">
                    <a:pos x="0" y="17"/>
                  </a:cxn>
                  <a:cxn ang="0">
                    <a:pos x="78" y="17"/>
                  </a:cxn>
                </a:cxnLst>
                <a:rect l="0" t="0" r="r" b="b"/>
                <a:pathLst>
                  <a:path w="78" h="17">
                    <a:moveTo>
                      <a:pt x="0" y="0"/>
                    </a:moveTo>
                    <a:lnTo>
                      <a:pt x="0" y="17"/>
                    </a:lnTo>
                    <a:lnTo>
                      <a:pt x="78"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00" name="Freeform 420"/>
              <p:cNvSpPr>
                <a:spLocks/>
              </p:cNvSpPr>
              <p:nvPr/>
            </p:nvSpPr>
            <p:spPr bwMode="auto">
              <a:xfrm>
                <a:off x="407" y="2692"/>
                <a:ext cx="57" cy="28"/>
              </a:xfrm>
              <a:custGeom>
                <a:avLst/>
                <a:gdLst/>
                <a:ahLst/>
                <a:cxnLst>
                  <a:cxn ang="0">
                    <a:pos x="0" y="0"/>
                  </a:cxn>
                  <a:cxn ang="0">
                    <a:pos x="0" y="56"/>
                  </a:cxn>
                  <a:cxn ang="0">
                    <a:pos x="114" y="56"/>
                  </a:cxn>
                </a:cxnLst>
                <a:rect l="0" t="0" r="r" b="b"/>
                <a:pathLst>
                  <a:path w="114" h="56">
                    <a:moveTo>
                      <a:pt x="0" y="0"/>
                    </a:moveTo>
                    <a:lnTo>
                      <a:pt x="0" y="56"/>
                    </a:lnTo>
                    <a:lnTo>
                      <a:pt x="114" y="5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01" name="Freeform 421"/>
              <p:cNvSpPr>
                <a:spLocks/>
              </p:cNvSpPr>
              <p:nvPr/>
            </p:nvSpPr>
            <p:spPr bwMode="auto">
              <a:xfrm>
                <a:off x="370" y="2690"/>
                <a:ext cx="37" cy="36"/>
              </a:xfrm>
              <a:custGeom>
                <a:avLst/>
                <a:gdLst/>
                <a:ahLst/>
                <a:cxnLst>
                  <a:cxn ang="0">
                    <a:pos x="0" y="71"/>
                  </a:cxn>
                  <a:cxn ang="0">
                    <a:pos x="0" y="0"/>
                  </a:cxn>
                  <a:cxn ang="0">
                    <a:pos x="75" y="0"/>
                  </a:cxn>
                </a:cxnLst>
                <a:rect l="0" t="0" r="r" b="b"/>
                <a:pathLst>
                  <a:path w="75" h="71">
                    <a:moveTo>
                      <a:pt x="0" y="71"/>
                    </a:moveTo>
                    <a:lnTo>
                      <a:pt x="0" y="0"/>
                    </a:lnTo>
                    <a:lnTo>
                      <a:pt x="7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02" name="Rectangle 422"/>
              <p:cNvSpPr>
                <a:spLocks noChangeArrowheads="1"/>
              </p:cNvSpPr>
              <p:nvPr/>
            </p:nvSpPr>
            <p:spPr bwMode="auto">
              <a:xfrm>
                <a:off x="490" y="2734"/>
                <a:ext cx="92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EV818FW062101BH4MD15 (deep terrestrial subsurface fluid-filled fracture)</a:t>
                </a:r>
                <a:endParaRPr kumimoji="0" lang="en-US" sz="1800" b="0" i="0" u="none" strike="noStrike" cap="none" normalizeH="0" baseline="0" smtClean="0">
                  <a:ln>
                    <a:noFill/>
                  </a:ln>
                  <a:solidFill>
                    <a:schemeClr val="tx1"/>
                  </a:solidFill>
                  <a:effectLst/>
                  <a:latin typeface="Arial" pitchFamily="34" charset="0"/>
                </a:endParaRPr>
              </a:p>
            </p:txBody>
          </p:sp>
          <p:sp>
            <p:nvSpPr>
              <p:cNvPr id="840103" name="Freeform 423"/>
              <p:cNvSpPr>
                <a:spLocks/>
              </p:cNvSpPr>
              <p:nvPr/>
            </p:nvSpPr>
            <p:spPr bwMode="auto">
              <a:xfrm>
                <a:off x="453" y="2750"/>
                <a:ext cx="35" cy="14"/>
              </a:xfrm>
              <a:custGeom>
                <a:avLst/>
                <a:gdLst/>
                <a:ahLst/>
                <a:cxnLst>
                  <a:cxn ang="0">
                    <a:pos x="0" y="27"/>
                  </a:cxn>
                  <a:cxn ang="0">
                    <a:pos x="0" y="0"/>
                  </a:cxn>
                  <a:cxn ang="0">
                    <a:pos x="72" y="0"/>
                  </a:cxn>
                </a:cxnLst>
                <a:rect l="0" t="0" r="r" b="b"/>
                <a:pathLst>
                  <a:path w="72" h="27">
                    <a:moveTo>
                      <a:pt x="0" y="27"/>
                    </a:moveTo>
                    <a:lnTo>
                      <a:pt x="0" y="0"/>
                    </a:lnTo>
                    <a:lnTo>
                      <a:pt x="7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04" name="Rectangle 424"/>
              <p:cNvSpPr>
                <a:spLocks noChangeArrowheads="1"/>
              </p:cNvSpPr>
              <p:nvPr/>
            </p:nvSpPr>
            <p:spPr bwMode="auto">
              <a:xfrm>
                <a:off x="516" y="2754"/>
                <a:ext cx="209"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07B [4]</a:t>
                </a:r>
                <a:endParaRPr kumimoji="0" lang="en-US" sz="1800" b="0" i="0" u="none" strike="noStrike" cap="none" normalizeH="0" baseline="0" smtClean="0">
                  <a:ln>
                    <a:noFill/>
                  </a:ln>
                  <a:solidFill>
                    <a:schemeClr val="tx1"/>
                  </a:solidFill>
                  <a:effectLst/>
                  <a:latin typeface="Arial" pitchFamily="34" charset="0"/>
                </a:endParaRPr>
              </a:p>
            </p:txBody>
          </p:sp>
          <p:sp>
            <p:nvSpPr>
              <p:cNvPr id="840105" name="Freeform 425"/>
              <p:cNvSpPr>
                <a:spLocks/>
              </p:cNvSpPr>
              <p:nvPr/>
            </p:nvSpPr>
            <p:spPr bwMode="auto">
              <a:xfrm>
                <a:off x="488" y="2770"/>
                <a:ext cx="1" cy="8"/>
              </a:xfrm>
              <a:custGeom>
                <a:avLst/>
                <a:gdLst/>
                <a:ahLst/>
                <a:cxnLst>
                  <a:cxn ang="0">
                    <a:pos x="0" y="16"/>
                  </a:cxn>
                  <a:cxn ang="0">
                    <a:pos x="0" y="0"/>
                  </a:cxn>
                  <a:cxn ang="0">
                    <a:pos x="0" y="0"/>
                  </a:cxn>
                </a:cxnLst>
                <a:rect l="0" t="0" r="r" b="b"/>
                <a:pathLst>
                  <a:path h="16">
                    <a:moveTo>
                      <a:pt x="0" y="16"/>
                    </a:moveTo>
                    <a:lnTo>
                      <a:pt x="0" y="0"/>
                    </a:lnTo>
                    <a:lnTo>
                      <a:pt x="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06" name="Rectangle 426"/>
              <p:cNvSpPr>
                <a:spLocks noChangeArrowheads="1"/>
              </p:cNvSpPr>
              <p:nvPr/>
            </p:nvSpPr>
            <p:spPr bwMode="auto">
              <a:xfrm>
                <a:off x="516" y="2774"/>
                <a:ext cx="17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09F</a:t>
                </a:r>
                <a:endParaRPr kumimoji="0" lang="en-US" sz="1800" b="0" i="0" u="none" strike="noStrike" cap="none" normalizeH="0" baseline="0" smtClean="0">
                  <a:ln>
                    <a:noFill/>
                  </a:ln>
                  <a:solidFill>
                    <a:schemeClr val="tx1"/>
                  </a:solidFill>
                  <a:effectLst/>
                  <a:latin typeface="Arial" pitchFamily="34" charset="0"/>
                </a:endParaRPr>
              </a:p>
            </p:txBody>
          </p:sp>
          <p:sp>
            <p:nvSpPr>
              <p:cNvPr id="840107" name="Freeform 427"/>
              <p:cNvSpPr>
                <a:spLocks/>
              </p:cNvSpPr>
              <p:nvPr/>
            </p:nvSpPr>
            <p:spPr bwMode="auto">
              <a:xfrm>
                <a:off x="488" y="2781"/>
                <a:ext cx="1" cy="9"/>
              </a:xfrm>
              <a:custGeom>
                <a:avLst/>
                <a:gdLst/>
                <a:ahLst/>
                <a:cxnLst>
                  <a:cxn ang="0">
                    <a:pos x="0" y="0"/>
                  </a:cxn>
                  <a:cxn ang="0">
                    <a:pos x="0" y="18"/>
                  </a:cxn>
                  <a:cxn ang="0">
                    <a:pos x="0" y="18"/>
                  </a:cxn>
                </a:cxnLst>
                <a:rect l="0" t="0" r="r" b="b"/>
                <a:pathLst>
                  <a:path h="18">
                    <a:moveTo>
                      <a:pt x="0" y="0"/>
                    </a:moveTo>
                    <a:lnTo>
                      <a:pt x="0" y="18"/>
                    </a:lnTo>
                    <a:lnTo>
                      <a:pt x="0"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08" name="Freeform 428"/>
              <p:cNvSpPr>
                <a:spLocks/>
              </p:cNvSpPr>
              <p:nvPr/>
            </p:nvSpPr>
            <p:spPr bwMode="auto">
              <a:xfrm>
                <a:off x="453" y="2767"/>
                <a:ext cx="35" cy="12"/>
              </a:xfrm>
              <a:custGeom>
                <a:avLst/>
                <a:gdLst/>
                <a:ahLst/>
                <a:cxnLst>
                  <a:cxn ang="0">
                    <a:pos x="0" y="0"/>
                  </a:cxn>
                  <a:cxn ang="0">
                    <a:pos x="0" y="26"/>
                  </a:cxn>
                  <a:cxn ang="0">
                    <a:pos x="72" y="26"/>
                  </a:cxn>
                </a:cxnLst>
                <a:rect l="0" t="0" r="r" b="b"/>
                <a:pathLst>
                  <a:path w="72" h="26">
                    <a:moveTo>
                      <a:pt x="0" y="0"/>
                    </a:moveTo>
                    <a:lnTo>
                      <a:pt x="0" y="26"/>
                    </a:lnTo>
                    <a:lnTo>
                      <a:pt x="72" y="2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09" name="Freeform 429"/>
              <p:cNvSpPr>
                <a:spLocks/>
              </p:cNvSpPr>
              <p:nvPr/>
            </p:nvSpPr>
            <p:spPr bwMode="auto">
              <a:xfrm>
                <a:off x="370" y="2729"/>
                <a:ext cx="83" cy="36"/>
              </a:xfrm>
              <a:custGeom>
                <a:avLst/>
                <a:gdLst/>
                <a:ahLst/>
                <a:cxnLst>
                  <a:cxn ang="0">
                    <a:pos x="0" y="0"/>
                  </a:cxn>
                  <a:cxn ang="0">
                    <a:pos x="0" y="71"/>
                  </a:cxn>
                  <a:cxn ang="0">
                    <a:pos x="165" y="71"/>
                  </a:cxn>
                </a:cxnLst>
                <a:rect l="0" t="0" r="r" b="b"/>
                <a:pathLst>
                  <a:path w="165" h="71">
                    <a:moveTo>
                      <a:pt x="0" y="0"/>
                    </a:moveTo>
                    <a:lnTo>
                      <a:pt x="0" y="71"/>
                    </a:lnTo>
                    <a:lnTo>
                      <a:pt x="165" y="71"/>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10" name="Freeform 430"/>
              <p:cNvSpPr>
                <a:spLocks/>
              </p:cNvSpPr>
              <p:nvPr/>
            </p:nvSpPr>
            <p:spPr bwMode="auto">
              <a:xfrm>
                <a:off x="340" y="2728"/>
                <a:ext cx="30" cy="55"/>
              </a:xfrm>
              <a:custGeom>
                <a:avLst/>
                <a:gdLst/>
                <a:ahLst/>
                <a:cxnLst>
                  <a:cxn ang="0">
                    <a:pos x="0" y="109"/>
                  </a:cxn>
                  <a:cxn ang="0">
                    <a:pos x="0" y="0"/>
                  </a:cxn>
                  <a:cxn ang="0">
                    <a:pos x="60" y="0"/>
                  </a:cxn>
                </a:cxnLst>
                <a:rect l="0" t="0" r="r" b="b"/>
                <a:pathLst>
                  <a:path w="60" h="109">
                    <a:moveTo>
                      <a:pt x="0" y="109"/>
                    </a:moveTo>
                    <a:lnTo>
                      <a:pt x="0" y="0"/>
                    </a:lnTo>
                    <a:lnTo>
                      <a:pt x="6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11" name="Rectangle 431"/>
              <p:cNvSpPr>
                <a:spLocks noChangeArrowheads="1"/>
              </p:cNvSpPr>
              <p:nvPr/>
            </p:nvSpPr>
            <p:spPr bwMode="auto">
              <a:xfrm>
                <a:off x="581" y="2794"/>
                <a:ext cx="18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U12N.10B 12A</a:t>
                </a:r>
                <a:endParaRPr kumimoji="0" lang="en-US" sz="1800" b="0" i="0" u="none" strike="noStrike" cap="none" normalizeH="0" baseline="0" smtClean="0">
                  <a:ln>
                    <a:noFill/>
                  </a:ln>
                  <a:solidFill>
                    <a:schemeClr val="tx1"/>
                  </a:solidFill>
                  <a:effectLst/>
                  <a:latin typeface="Arial" pitchFamily="34" charset="0"/>
                </a:endParaRPr>
              </a:p>
            </p:txBody>
          </p:sp>
          <p:sp>
            <p:nvSpPr>
              <p:cNvPr id="840112" name="Freeform 432"/>
              <p:cNvSpPr>
                <a:spLocks/>
              </p:cNvSpPr>
              <p:nvPr/>
            </p:nvSpPr>
            <p:spPr bwMode="auto">
              <a:xfrm>
                <a:off x="530" y="2810"/>
                <a:ext cx="23" cy="8"/>
              </a:xfrm>
              <a:custGeom>
                <a:avLst/>
                <a:gdLst/>
                <a:ahLst/>
                <a:cxnLst>
                  <a:cxn ang="0">
                    <a:pos x="0" y="16"/>
                  </a:cxn>
                  <a:cxn ang="0">
                    <a:pos x="0" y="0"/>
                  </a:cxn>
                  <a:cxn ang="0">
                    <a:pos x="44" y="0"/>
                  </a:cxn>
                </a:cxnLst>
                <a:rect l="0" t="0" r="r" b="b"/>
                <a:pathLst>
                  <a:path w="44" h="16">
                    <a:moveTo>
                      <a:pt x="0" y="16"/>
                    </a:moveTo>
                    <a:lnTo>
                      <a:pt x="0" y="0"/>
                    </a:lnTo>
                    <a:lnTo>
                      <a:pt x="4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13" name="Rectangle 433"/>
              <p:cNvSpPr>
                <a:spLocks noChangeArrowheads="1"/>
              </p:cNvSpPr>
              <p:nvPr/>
            </p:nvSpPr>
            <p:spPr bwMode="auto">
              <a:xfrm>
                <a:off x="545" y="2814"/>
                <a:ext cx="33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Iamibacter majanohamensis</a:t>
                </a:r>
                <a:endParaRPr kumimoji="0" lang="en-US" sz="1800" b="0" i="0" u="none" strike="noStrike" cap="none" normalizeH="0" baseline="0" smtClean="0">
                  <a:ln>
                    <a:noFill/>
                  </a:ln>
                  <a:solidFill>
                    <a:schemeClr val="tx1"/>
                  </a:solidFill>
                  <a:effectLst/>
                  <a:latin typeface="Arial" pitchFamily="34" charset="0"/>
                </a:endParaRPr>
              </a:p>
            </p:txBody>
          </p:sp>
          <p:sp>
            <p:nvSpPr>
              <p:cNvPr id="840114" name="Freeform 434"/>
              <p:cNvSpPr>
                <a:spLocks/>
              </p:cNvSpPr>
              <p:nvPr/>
            </p:nvSpPr>
            <p:spPr bwMode="auto">
              <a:xfrm>
                <a:off x="530" y="2821"/>
                <a:ext cx="13" cy="8"/>
              </a:xfrm>
              <a:custGeom>
                <a:avLst/>
                <a:gdLst/>
                <a:ahLst/>
                <a:cxnLst>
                  <a:cxn ang="0">
                    <a:pos x="0" y="0"/>
                  </a:cxn>
                  <a:cxn ang="0">
                    <a:pos x="0" y="17"/>
                  </a:cxn>
                  <a:cxn ang="0">
                    <a:pos x="25" y="17"/>
                  </a:cxn>
                </a:cxnLst>
                <a:rect l="0" t="0" r="r" b="b"/>
                <a:pathLst>
                  <a:path w="25" h="17">
                    <a:moveTo>
                      <a:pt x="0" y="0"/>
                    </a:moveTo>
                    <a:lnTo>
                      <a:pt x="0" y="17"/>
                    </a:lnTo>
                    <a:lnTo>
                      <a:pt x="25"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15" name="Freeform 435"/>
              <p:cNvSpPr>
                <a:spLocks/>
              </p:cNvSpPr>
              <p:nvPr/>
            </p:nvSpPr>
            <p:spPr bwMode="auto">
              <a:xfrm>
                <a:off x="367" y="2819"/>
                <a:ext cx="163" cy="21"/>
              </a:xfrm>
              <a:custGeom>
                <a:avLst/>
                <a:gdLst/>
                <a:ahLst/>
                <a:cxnLst>
                  <a:cxn ang="0">
                    <a:pos x="0" y="42"/>
                  </a:cxn>
                  <a:cxn ang="0">
                    <a:pos x="0" y="0"/>
                  </a:cxn>
                  <a:cxn ang="0">
                    <a:pos x="327" y="0"/>
                  </a:cxn>
                </a:cxnLst>
                <a:rect l="0" t="0" r="r" b="b"/>
                <a:pathLst>
                  <a:path w="327" h="42">
                    <a:moveTo>
                      <a:pt x="0" y="42"/>
                    </a:moveTo>
                    <a:lnTo>
                      <a:pt x="0" y="0"/>
                    </a:lnTo>
                    <a:lnTo>
                      <a:pt x="32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16" name="Rectangle 436"/>
              <p:cNvSpPr>
                <a:spLocks noChangeArrowheads="1"/>
              </p:cNvSpPr>
              <p:nvPr/>
            </p:nvSpPr>
            <p:spPr bwMode="auto">
              <a:xfrm>
                <a:off x="565" y="2834"/>
                <a:ext cx="25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Atopobium sp. F0209</a:t>
                </a:r>
                <a:endParaRPr kumimoji="0" lang="en-US" sz="1800" b="0" i="0" u="none" strike="noStrike" cap="none" normalizeH="0" baseline="0" smtClean="0">
                  <a:ln>
                    <a:noFill/>
                  </a:ln>
                  <a:solidFill>
                    <a:schemeClr val="tx1"/>
                  </a:solidFill>
                  <a:effectLst/>
                  <a:latin typeface="Arial" pitchFamily="34" charset="0"/>
                </a:endParaRPr>
              </a:p>
            </p:txBody>
          </p:sp>
          <p:sp>
            <p:nvSpPr>
              <p:cNvPr id="840117" name="Freeform 437"/>
              <p:cNvSpPr>
                <a:spLocks/>
              </p:cNvSpPr>
              <p:nvPr/>
            </p:nvSpPr>
            <p:spPr bwMode="auto">
              <a:xfrm>
                <a:off x="427" y="2849"/>
                <a:ext cx="137" cy="14"/>
              </a:xfrm>
              <a:custGeom>
                <a:avLst/>
                <a:gdLst/>
                <a:ahLst/>
                <a:cxnLst>
                  <a:cxn ang="0">
                    <a:pos x="0" y="27"/>
                  </a:cxn>
                  <a:cxn ang="0">
                    <a:pos x="0" y="0"/>
                  </a:cxn>
                  <a:cxn ang="0">
                    <a:pos x="274" y="0"/>
                  </a:cxn>
                </a:cxnLst>
                <a:rect l="0" t="0" r="r" b="b"/>
                <a:pathLst>
                  <a:path w="274" h="27">
                    <a:moveTo>
                      <a:pt x="0" y="27"/>
                    </a:moveTo>
                    <a:lnTo>
                      <a:pt x="0" y="0"/>
                    </a:lnTo>
                    <a:lnTo>
                      <a:pt x="27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18" name="Rectangle 438"/>
              <p:cNvSpPr>
                <a:spLocks noChangeArrowheads="1"/>
              </p:cNvSpPr>
              <p:nvPr/>
            </p:nvSpPr>
            <p:spPr bwMode="auto">
              <a:xfrm>
                <a:off x="543" y="2854"/>
                <a:ext cx="20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01C [9]</a:t>
                </a:r>
                <a:endParaRPr kumimoji="0" lang="en-US" sz="1800" b="0" i="0" u="none" strike="noStrike" cap="none" normalizeH="0" baseline="0" smtClean="0">
                  <a:ln>
                    <a:noFill/>
                  </a:ln>
                  <a:solidFill>
                    <a:schemeClr val="tx1"/>
                  </a:solidFill>
                  <a:effectLst/>
                  <a:latin typeface="Arial" pitchFamily="34" charset="0"/>
                </a:endParaRPr>
              </a:p>
            </p:txBody>
          </p:sp>
          <p:sp>
            <p:nvSpPr>
              <p:cNvPr id="840119" name="Freeform 439"/>
              <p:cNvSpPr>
                <a:spLocks/>
              </p:cNvSpPr>
              <p:nvPr/>
            </p:nvSpPr>
            <p:spPr bwMode="auto">
              <a:xfrm>
                <a:off x="464" y="2869"/>
                <a:ext cx="51" cy="8"/>
              </a:xfrm>
              <a:custGeom>
                <a:avLst/>
                <a:gdLst/>
                <a:ahLst/>
                <a:cxnLst>
                  <a:cxn ang="0">
                    <a:pos x="0" y="16"/>
                  </a:cxn>
                  <a:cxn ang="0">
                    <a:pos x="0" y="0"/>
                  </a:cxn>
                  <a:cxn ang="0">
                    <a:pos x="104" y="0"/>
                  </a:cxn>
                </a:cxnLst>
                <a:rect l="0" t="0" r="r" b="b"/>
                <a:pathLst>
                  <a:path w="104" h="16">
                    <a:moveTo>
                      <a:pt x="0" y="16"/>
                    </a:moveTo>
                    <a:lnTo>
                      <a:pt x="0" y="0"/>
                    </a:lnTo>
                    <a:lnTo>
                      <a:pt x="10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20" name="Rectangle 440"/>
              <p:cNvSpPr>
                <a:spLocks noChangeArrowheads="1"/>
              </p:cNvSpPr>
              <p:nvPr/>
            </p:nvSpPr>
            <p:spPr bwMode="auto">
              <a:xfrm>
                <a:off x="558" y="2873"/>
                <a:ext cx="93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Nap1-8C (hydrocarbon-degrading microbial consortia from oil sands tailings)</a:t>
                </a:r>
                <a:endParaRPr kumimoji="0" lang="en-US" sz="1800" b="0" i="0" u="none" strike="noStrike" cap="none" normalizeH="0" baseline="0" smtClean="0">
                  <a:ln>
                    <a:noFill/>
                  </a:ln>
                  <a:solidFill>
                    <a:schemeClr val="tx1"/>
                  </a:solidFill>
                  <a:effectLst/>
                  <a:latin typeface="Arial" pitchFamily="34" charset="0"/>
                </a:endParaRPr>
              </a:p>
            </p:txBody>
          </p:sp>
          <p:sp>
            <p:nvSpPr>
              <p:cNvPr id="840121" name="Freeform 441"/>
              <p:cNvSpPr>
                <a:spLocks/>
              </p:cNvSpPr>
              <p:nvPr/>
            </p:nvSpPr>
            <p:spPr bwMode="auto">
              <a:xfrm>
                <a:off x="464" y="2880"/>
                <a:ext cx="93" cy="9"/>
              </a:xfrm>
              <a:custGeom>
                <a:avLst/>
                <a:gdLst/>
                <a:ahLst/>
                <a:cxnLst>
                  <a:cxn ang="0">
                    <a:pos x="0" y="0"/>
                  </a:cxn>
                  <a:cxn ang="0">
                    <a:pos x="0" y="17"/>
                  </a:cxn>
                  <a:cxn ang="0">
                    <a:pos x="186" y="17"/>
                  </a:cxn>
                </a:cxnLst>
                <a:rect l="0" t="0" r="r" b="b"/>
                <a:pathLst>
                  <a:path w="186" h="17">
                    <a:moveTo>
                      <a:pt x="0" y="0"/>
                    </a:moveTo>
                    <a:lnTo>
                      <a:pt x="0" y="17"/>
                    </a:lnTo>
                    <a:lnTo>
                      <a:pt x="186"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22" name="Freeform 442"/>
              <p:cNvSpPr>
                <a:spLocks/>
              </p:cNvSpPr>
              <p:nvPr/>
            </p:nvSpPr>
            <p:spPr bwMode="auto">
              <a:xfrm>
                <a:off x="427" y="2866"/>
                <a:ext cx="37" cy="13"/>
              </a:xfrm>
              <a:custGeom>
                <a:avLst/>
                <a:gdLst/>
                <a:ahLst/>
                <a:cxnLst>
                  <a:cxn ang="0">
                    <a:pos x="0" y="0"/>
                  </a:cxn>
                  <a:cxn ang="0">
                    <a:pos x="0" y="26"/>
                  </a:cxn>
                  <a:cxn ang="0">
                    <a:pos x="73" y="26"/>
                  </a:cxn>
                </a:cxnLst>
                <a:rect l="0" t="0" r="r" b="b"/>
                <a:pathLst>
                  <a:path w="73" h="26">
                    <a:moveTo>
                      <a:pt x="0" y="0"/>
                    </a:moveTo>
                    <a:lnTo>
                      <a:pt x="0" y="26"/>
                    </a:lnTo>
                    <a:lnTo>
                      <a:pt x="73" y="2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23" name="Freeform 443"/>
              <p:cNvSpPr>
                <a:spLocks/>
              </p:cNvSpPr>
              <p:nvPr/>
            </p:nvSpPr>
            <p:spPr bwMode="auto">
              <a:xfrm>
                <a:off x="367" y="2843"/>
                <a:ext cx="60" cy="21"/>
              </a:xfrm>
              <a:custGeom>
                <a:avLst/>
                <a:gdLst/>
                <a:ahLst/>
                <a:cxnLst>
                  <a:cxn ang="0">
                    <a:pos x="0" y="0"/>
                  </a:cxn>
                  <a:cxn ang="0">
                    <a:pos x="0" y="43"/>
                  </a:cxn>
                  <a:cxn ang="0">
                    <a:pos x="120" y="43"/>
                  </a:cxn>
                </a:cxnLst>
                <a:rect l="0" t="0" r="r" b="b"/>
                <a:pathLst>
                  <a:path w="120" h="43">
                    <a:moveTo>
                      <a:pt x="0" y="0"/>
                    </a:moveTo>
                    <a:lnTo>
                      <a:pt x="0" y="43"/>
                    </a:lnTo>
                    <a:lnTo>
                      <a:pt x="120" y="4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24" name="Freeform 444"/>
              <p:cNvSpPr>
                <a:spLocks/>
              </p:cNvSpPr>
              <p:nvPr/>
            </p:nvSpPr>
            <p:spPr bwMode="auto">
              <a:xfrm>
                <a:off x="340" y="2786"/>
                <a:ext cx="27" cy="55"/>
              </a:xfrm>
              <a:custGeom>
                <a:avLst/>
                <a:gdLst/>
                <a:ahLst/>
                <a:cxnLst>
                  <a:cxn ang="0">
                    <a:pos x="0" y="0"/>
                  </a:cxn>
                  <a:cxn ang="0">
                    <a:pos x="0" y="111"/>
                  </a:cxn>
                  <a:cxn ang="0">
                    <a:pos x="54" y="111"/>
                  </a:cxn>
                </a:cxnLst>
                <a:rect l="0" t="0" r="r" b="b"/>
                <a:pathLst>
                  <a:path w="54" h="111">
                    <a:moveTo>
                      <a:pt x="0" y="0"/>
                    </a:moveTo>
                    <a:lnTo>
                      <a:pt x="0" y="111"/>
                    </a:lnTo>
                    <a:lnTo>
                      <a:pt x="54" y="111"/>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25" name="Freeform 445"/>
              <p:cNvSpPr>
                <a:spLocks/>
              </p:cNvSpPr>
              <p:nvPr/>
            </p:nvSpPr>
            <p:spPr bwMode="auto">
              <a:xfrm>
                <a:off x="1711" y="2621"/>
                <a:ext cx="19" cy="278"/>
              </a:xfrm>
              <a:custGeom>
                <a:avLst/>
                <a:gdLst/>
                <a:ahLst/>
                <a:cxnLst>
                  <a:cxn ang="0">
                    <a:pos x="0" y="0"/>
                  </a:cxn>
                  <a:cxn ang="0">
                    <a:pos x="38" y="0"/>
                  </a:cxn>
                  <a:cxn ang="0">
                    <a:pos x="38" y="556"/>
                  </a:cxn>
                  <a:cxn ang="0">
                    <a:pos x="0" y="556"/>
                  </a:cxn>
                </a:cxnLst>
                <a:rect l="0" t="0" r="r" b="b"/>
                <a:pathLst>
                  <a:path w="38" h="556">
                    <a:moveTo>
                      <a:pt x="0" y="0"/>
                    </a:moveTo>
                    <a:lnTo>
                      <a:pt x="38" y="0"/>
                    </a:lnTo>
                    <a:lnTo>
                      <a:pt x="38" y="556"/>
                    </a:lnTo>
                    <a:lnTo>
                      <a:pt x="0" y="556"/>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26" name="Rectangle 446"/>
              <p:cNvSpPr>
                <a:spLocks noChangeArrowheads="1"/>
              </p:cNvSpPr>
              <p:nvPr/>
            </p:nvSpPr>
            <p:spPr bwMode="auto">
              <a:xfrm>
                <a:off x="1740" y="2734"/>
                <a:ext cx="296" cy="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00"/>
                    </a:solidFill>
                    <a:effectLst/>
                    <a:latin typeface="Arial" pitchFamily="34" charset="0"/>
                  </a:rPr>
                  <a:t>Actinobacteria</a:t>
                </a:r>
                <a:endParaRPr kumimoji="0" lang="en-US" sz="1800" b="0" i="0" u="none" strike="noStrike" cap="none" normalizeH="0" baseline="0" smtClean="0">
                  <a:ln>
                    <a:noFill/>
                  </a:ln>
                  <a:solidFill>
                    <a:schemeClr val="tx1"/>
                  </a:solidFill>
                  <a:effectLst/>
                  <a:latin typeface="Arial" pitchFamily="34" charset="0"/>
                </a:endParaRPr>
              </a:p>
            </p:txBody>
          </p:sp>
          <p:sp>
            <p:nvSpPr>
              <p:cNvPr id="840127" name="Line 447"/>
              <p:cNvSpPr>
                <a:spLocks noChangeShapeType="1"/>
              </p:cNvSpPr>
              <p:nvPr/>
            </p:nvSpPr>
            <p:spPr bwMode="auto">
              <a:xfrm>
                <a:off x="318" y="2784"/>
                <a:ext cx="22" cy="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28" name="Rectangle 448"/>
              <p:cNvSpPr>
                <a:spLocks noChangeArrowheads="1"/>
              </p:cNvSpPr>
              <p:nvPr/>
            </p:nvSpPr>
            <p:spPr bwMode="auto">
              <a:xfrm>
                <a:off x="503" y="2893"/>
                <a:ext cx="17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06F</a:t>
                </a:r>
                <a:endParaRPr kumimoji="0" lang="en-US" sz="1800" b="0" i="0" u="none" strike="noStrike" cap="none" normalizeH="0" baseline="0" smtClean="0">
                  <a:ln>
                    <a:noFill/>
                  </a:ln>
                  <a:solidFill>
                    <a:schemeClr val="tx1"/>
                  </a:solidFill>
                  <a:effectLst/>
                  <a:latin typeface="Arial" pitchFamily="34" charset="0"/>
                </a:endParaRPr>
              </a:p>
            </p:txBody>
          </p:sp>
          <p:sp>
            <p:nvSpPr>
              <p:cNvPr id="840129" name="Freeform 449"/>
              <p:cNvSpPr>
                <a:spLocks/>
              </p:cNvSpPr>
              <p:nvPr/>
            </p:nvSpPr>
            <p:spPr bwMode="auto">
              <a:xfrm>
                <a:off x="464" y="2909"/>
                <a:ext cx="10" cy="8"/>
              </a:xfrm>
              <a:custGeom>
                <a:avLst/>
                <a:gdLst/>
                <a:ahLst/>
                <a:cxnLst>
                  <a:cxn ang="0">
                    <a:pos x="0" y="16"/>
                  </a:cxn>
                  <a:cxn ang="0">
                    <a:pos x="0" y="0"/>
                  </a:cxn>
                  <a:cxn ang="0">
                    <a:pos x="19" y="0"/>
                  </a:cxn>
                </a:cxnLst>
                <a:rect l="0" t="0" r="r" b="b"/>
                <a:pathLst>
                  <a:path w="19" h="16">
                    <a:moveTo>
                      <a:pt x="0" y="16"/>
                    </a:moveTo>
                    <a:lnTo>
                      <a:pt x="0" y="0"/>
                    </a:lnTo>
                    <a:lnTo>
                      <a:pt x="19"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30" name="Rectangle 450"/>
              <p:cNvSpPr>
                <a:spLocks noChangeArrowheads="1"/>
              </p:cNvSpPr>
              <p:nvPr/>
            </p:nvSpPr>
            <p:spPr bwMode="auto">
              <a:xfrm>
                <a:off x="468" y="2913"/>
                <a:ext cx="1024"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BE325FW032701CTS_hole1-13 (fracture-derived groundwater in deep gold mine, SA)</a:t>
                </a:r>
                <a:endParaRPr kumimoji="0" lang="en-US" sz="1800" b="0" i="0" u="none" strike="noStrike" cap="none" normalizeH="0" baseline="0" smtClean="0">
                  <a:ln>
                    <a:noFill/>
                  </a:ln>
                  <a:solidFill>
                    <a:schemeClr val="tx1"/>
                  </a:solidFill>
                  <a:effectLst/>
                  <a:latin typeface="Arial" pitchFamily="34" charset="0"/>
                </a:endParaRPr>
              </a:p>
            </p:txBody>
          </p:sp>
          <p:sp>
            <p:nvSpPr>
              <p:cNvPr id="840131" name="Freeform 451"/>
              <p:cNvSpPr>
                <a:spLocks/>
              </p:cNvSpPr>
              <p:nvPr/>
            </p:nvSpPr>
            <p:spPr bwMode="auto">
              <a:xfrm>
                <a:off x="464" y="2920"/>
                <a:ext cx="2" cy="9"/>
              </a:xfrm>
              <a:custGeom>
                <a:avLst/>
                <a:gdLst/>
                <a:ahLst/>
                <a:cxnLst>
                  <a:cxn ang="0">
                    <a:pos x="0" y="0"/>
                  </a:cxn>
                  <a:cxn ang="0">
                    <a:pos x="0" y="18"/>
                  </a:cxn>
                  <a:cxn ang="0">
                    <a:pos x="3" y="18"/>
                  </a:cxn>
                </a:cxnLst>
                <a:rect l="0" t="0" r="r" b="b"/>
                <a:pathLst>
                  <a:path w="3" h="18">
                    <a:moveTo>
                      <a:pt x="0" y="0"/>
                    </a:moveTo>
                    <a:lnTo>
                      <a:pt x="0" y="18"/>
                    </a:lnTo>
                    <a:lnTo>
                      <a:pt x="3"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32" name="Freeform 452"/>
              <p:cNvSpPr>
                <a:spLocks/>
              </p:cNvSpPr>
              <p:nvPr/>
            </p:nvSpPr>
            <p:spPr bwMode="auto">
              <a:xfrm>
                <a:off x="441" y="2918"/>
                <a:ext cx="23" cy="14"/>
              </a:xfrm>
              <a:custGeom>
                <a:avLst/>
                <a:gdLst/>
                <a:ahLst/>
                <a:cxnLst>
                  <a:cxn ang="0">
                    <a:pos x="0" y="27"/>
                  </a:cxn>
                  <a:cxn ang="0">
                    <a:pos x="0" y="0"/>
                  </a:cxn>
                  <a:cxn ang="0">
                    <a:pos x="48" y="0"/>
                  </a:cxn>
                </a:cxnLst>
                <a:rect l="0" t="0" r="r" b="b"/>
                <a:pathLst>
                  <a:path w="48" h="27">
                    <a:moveTo>
                      <a:pt x="0" y="27"/>
                    </a:moveTo>
                    <a:lnTo>
                      <a:pt x="0" y="0"/>
                    </a:lnTo>
                    <a:lnTo>
                      <a:pt x="4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33" name="Rectangle 453"/>
              <p:cNvSpPr>
                <a:spLocks noChangeArrowheads="1"/>
              </p:cNvSpPr>
              <p:nvPr/>
            </p:nvSpPr>
            <p:spPr bwMode="auto">
              <a:xfrm>
                <a:off x="498" y="2933"/>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01B</a:t>
                </a:r>
                <a:endParaRPr kumimoji="0" lang="en-US" sz="1800" b="0" i="0" u="none" strike="noStrike" cap="none" normalizeH="0" baseline="0" smtClean="0">
                  <a:ln>
                    <a:noFill/>
                  </a:ln>
                  <a:solidFill>
                    <a:schemeClr val="tx1"/>
                  </a:solidFill>
                  <a:effectLst/>
                  <a:latin typeface="Arial" pitchFamily="34" charset="0"/>
                </a:endParaRPr>
              </a:p>
            </p:txBody>
          </p:sp>
          <p:sp>
            <p:nvSpPr>
              <p:cNvPr id="840134" name="Freeform 454"/>
              <p:cNvSpPr>
                <a:spLocks/>
              </p:cNvSpPr>
              <p:nvPr/>
            </p:nvSpPr>
            <p:spPr bwMode="auto">
              <a:xfrm>
                <a:off x="441" y="2935"/>
                <a:ext cx="28" cy="14"/>
              </a:xfrm>
              <a:custGeom>
                <a:avLst/>
                <a:gdLst/>
                <a:ahLst/>
                <a:cxnLst>
                  <a:cxn ang="0">
                    <a:pos x="0" y="0"/>
                  </a:cxn>
                  <a:cxn ang="0">
                    <a:pos x="0" y="27"/>
                  </a:cxn>
                  <a:cxn ang="0">
                    <a:pos x="57" y="27"/>
                  </a:cxn>
                </a:cxnLst>
                <a:rect l="0" t="0" r="r" b="b"/>
                <a:pathLst>
                  <a:path w="57" h="27">
                    <a:moveTo>
                      <a:pt x="0" y="0"/>
                    </a:moveTo>
                    <a:lnTo>
                      <a:pt x="0" y="27"/>
                    </a:lnTo>
                    <a:lnTo>
                      <a:pt x="57" y="2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35" name="Freeform 455"/>
              <p:cNvSpPr>
                <a:spLocks/>
              </p:cNvSpPr>
              <p:nvPr/>
            </p:nvSpPr>
            <p:spPr bwMode="auto">
              <a:xfrm>
                <a:off x="430" y="2934"/>
                <a:ext cx="11" cy="15"/>
              </a:xfrm>
              <a:custGeom>
                <a:avLst/>
                <a:gdLst/>
                <a:ahLst/>
                <a:cxnLst>
                  <a:cxn ang="0">
                    <a:pos x="0" y="32"/>
                  </a:cxn>
                  <a:cxn ang="0">
                    <a:pos x="0" y="0"/>
                  </a:cxn>
                  <a:cxn ang="0">
                    <a:pos x="22" y="0"/>
                  </a:cxn>
                </a:cxnLst>
                <a:rect l="0" t="0" r="r" b="b"/>
                <a:pathLst>
                  <a:path w="22" h="32">
                    <a:moveTo>
                      <a:pt x="0" y="32"/>
                    </a:moveTo>
                    <a:lnTo>
                      <a:pt x="0" y="0"/>
                    </a:lnTo>
                    <a:lnTo>
                      <a:pt x="2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36" name="Rectangle 456"/>
              <p:cNvSpPr>
                <a:spLocks noChangeArrowheads="1"/>
              </p:cNvSpPr>
              <p:nvPr/>
            </p:nvSpPr>
            <p:spPr bwMode="auto">
              <a:xfrm>
                <a:off x="494" y="2953"/>
                <a:ext cx="18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U12N.10B 07A</a:t>
                </a:r>
                <a:endParaRPr kumimoji="0" lang="en-US" sz="1800" b="0" i="0" u="none" strike="noStrike" cap="none" normalizeH="0" baseline="0" smtClean="0">
                  <a:ln>
                    <a:noFill/>
                  </a:ln>
                  <a:solidFill>
                    <a:schemeClr val="tx1"/>
                  </a:solidFill>
                  <a:effectLst/>
                  <a:latin typeface="Arial" pitchFamily="34" charset="0"/>
                </a:endParaRPr>
              </a:p>
            </p:txBody>
          </p:sp>
          <p:sp>
            <p:nvSpPr>
              <p:cNvPr id="840137" name="Freeform 457"/>
              <p:cNvSpPr>
                <a:spLocks/>
              </p:cNvSpPr>
              <p:nvPr/>
            </p:nvSpPr>
            <p:spPr bwMode="auto">
              <a:xfrm>
                <a:off x="430" y="2953"/>
                <a:ext cx="35" cy="16"/>
              </a:xfrm>
              <a:custGeom>
                <a:avLst/>
                <a:gdLst/>
                <a:ahLst/>
                <a:cxnLst>
                  <a:cxn ang="0">
                    <a:pos x="0" y="0"/>
                  </a:cxn>
                  <a:cxn ang="0">
                    <a:pos x="0" y="32"/>
                  </a:cxn>
                  <a:cxn ang="0">
                    <a:pos x="72" y="32"/>
                  </a:cxn>
                </a:cxnLst>
                <a:rect l="0" t="0" r="r" b="b"/>
                <a:pathLst>
                  <a:path w="72" h="32">
                    <a:moveTo>
                      <a:pt x="0" y="0"/>
                    </a:moveTo>
                    <a:lnTo>
                      <a:pt x="0" y="32"/>
                    </a:lnTo>
                    <a:lnTo>
                      <a:pt x="72" y="32"/>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38" name="Freeform 458"/>
              <p:cNvSpPr>
                <a:spLocks/>
              </p:cNvSpPr>
              <p:nvPr/>
            </p:nvSpPr>
            <p:spPr bwMode="auto">
              <a:xfrm>
                <a:off x="426" y="2951"/>
                <a:ext cx="4" cy="22"/>
              </a:xfrm>
              <a:custGeom>
                <a:avLst/>
                <a:gdLst/>
                <a:ahLst/>
                <a:cxnLst>
                  <a:cxn ang="0">
                    <a:pos x="0" y="45"/>
                  </a:cxn>
                  <a:cxn ang="0">
                    <a:pos x="0" y="0"/>
                  </a:cxn>
                  <a:cxn ang="0">
                    <a:pos x="8" y="0"/>
                  </a:cxn>
                </a:cxnLst>
                <a:rect l="0" t="0" r="r" b="b"/>
                <a:pathLst>
                  <a:path w="8" h="45">
                    <a:moveTo>
                      <a:pt x="0" y="45"/>
                    </a:moveTo>
                    <a:lnTo>
                      <a:pt x="0" y="0"/>
                    </a:lnTo>
                    <a:lnTo>
                      <a:pt x="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39" name="Rectangle 459"/>
              <p:cNvSpPr>
                <a:spLocks noChangeArrowheads="1"/>
              </p:cNvSpPr>
              <p:nvPr/>
            </p:nvSpPr>
            <p:spPr bwMode="auto">
              <a:xfrm>
                <a:off x="493" y="2973"/>
                <a:ext cx="18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U12N.10B 01G</a:t>
                </a:r>
                <a:endParaRPr kumimoji="0" lang="en-US" sz="1800" b="0" i="0" u="none" strike="noStrike" cap="none" normalizeH="0" baseline="0" smtClean="0">
                  <a:ln>
                    <a:noFill/>
                  </a:ln>
                  <a:solidFill>
                    <a:schemeClr val="tx1"/>
                  </a:solidFill>
                  <a:effectLst/>
                  <a:latin typeface="Arial" pitchFamily="34" charset="0"/>
                </a:endParaRPr>
              </a:p>
            </p:txBody>
          </p:sp>
          <p:sp>
            <p:nvSpPr>
              <p:cNvPr id="840140" name="Freeform 460"/>
              <p:cNvSpPr>
                <a:spLocks/>
              </p:cNvSpPr>
              <p:nvPr/>
            </p:nvSpPr>
            <p:spPr bwMode="auto">
              <a:xfrm>
                <a:off x="432" y="2988"/>
                <a:ext cx="32" cy="8"/>
              </a:xfrm>
              <a:custGeom>
                <a:avLst/>
                <a:gdLst/>
                <a:ahLst/>
                <a:cxnLst>
                  <a:cxn ang="0">
                    <a:pos x="0" y="16"/>
                  </a:cxn>
                  <a:cxn ang="0">
                    <a:pos x="0" y="0"/>
                  </a:cxn>
                  <a:cxn ang="0">
                    <a:pos x="65" y="0"/>
                  </a:cxn>
                </a:cxnLst>
                <a:rect l="0" t="0" r="r" b="b"/>
                <a:pathLst>
                  <a:path w="65" h="16">
                    <a:moveTo>
                      <a:pt x="0" y="16"/>
                    </a:moveTo>
                    <a:lnTo>
                      <a:pt x="0" y="0"/>
                    </a:lnTo>
                    <a:lnTo>
                      <a:pt x="6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41" name="Rectangle 461"/>
              <p:cNvSpPr>
                <a:spLocks noChangeArrowheads="1"/>
              </p:cNvSpPr>
              <p:nvPr/>
            </p:nvSpPr>
            <p:spPr bwMode="auto">
              <a:xfrm>
                <a:off x="478" y="2993"/>
                <a:ext cx="113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Dethiobacter alkaliphilus AHT 1 (haloalkaliphilic bacteria of reductive sulfur cycle from soda lakes)</a:t>
                </a:r>
                <a:endParaRPr kumimoji="0" lang="en-US" sz="1800" b="0" i="0" u="none" strike="noStrike" cap="none" normalizeH="0" baseline="0" smtClean="0">
                  <a:ln>
                    <a:noFill/>
                  </a:ln>
                  <a:solidFill>
                    <a:schemeClr val="tx1"/>
                  </a:solidFill>
                  <a:effectLst/>
                  <a:latin typeface="Arial" pitchFamily="34" charset="0"/>
                </a:endParaRPr>
              </a:p>
            </p:txBody>
          </p:sp>
          <p:sp>
            <p:nvSpPr>
              <p:cNvPr id="840142" name="Freeform 462"/>
              <p:cNvSpPr>
                <a:spLocks/>
              </p:cNvSpPr>
              <p:nvPr/>
            </p:nvSpPr>
            <p:spPr bwMode="auto">
              <a:xfrm>
                <a:off x="432" y="3000"/>
                <a:ext cx="44" cy="8"/>
              </a:xfrm>
              <a:custGeom>
                <a:avLst/>
                <a:gdLst/>
                <a:ahLst/>
                <a:cxnLst>
                  <a:cxn ang="0">
                    <a:pos x="0" y="0"/>
                  </a:cxn>
                  <a:cxn ang="0">
                    <a:pos x="0" y="18"/>
                  </a:cxn>
                  <a:cxn ang="0">
                    <a:pos x="89" y="18"/>
                  </a:cxn>
                </a:cxnLst>
                <a:rect l="0" t="0" r="r" b="b"/>
                <a:pathLst>
                  <a:path w="89" h="18">
                    <a:moveTo>
                      <a:pt x="0" y="0"/>
                    </a:moveTo>
                    <a:lnTo>
                      <a:pt x="0" y="18"/>
                    </a:lnTo>
                    <a:lnTo>
                      <a:pt x="89"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43" name="Freeform 463"/>
              <p:cNvSpPr>
                <a:spLocks/>
              </p:cNvSpPr>
              <p:nvPr/>
            </p:nvSpPr>
            <p:spPr bwMode="auto">
              <a:xfrm>
                <a:off x="426" y="2976"/>
                <a:ext cx="6" cy="22"/>
              </a:xfrm>
              <a:custGeom>
                <a:avLst/>
                <a:gdLst/>
                <a:ahLst/>
                <a:cxnLst>
                  <a:cxn ang="0">
                    <a:pos x="0" y="0"/>
                  </a:cxn>
                  <a:cxn ang="0">
                    <a:pos x="0" y="43"/>
                  </a:cxn>
                  <a:cxn ang="0">
                    <a:pos x="13" y="43"/>
                  </a:cxn>
                </a:cxnLst>
                <a:rect l="0" t="0" r="r" b="b"/>
                <a:pathLst>
                  <a:path w="13" h="43">
                    <a:moveTo>
                      <a:pt x="0" y="0"/>
                    </a:moveTo>
                    <a:lnTo>
                      <a:pt x="0" y="43"/>
                    </a:lnTo>
                    <a:lnTo>
                      <a:pt x="13" y="4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44" name="Freeform 464"/>
              <p:cNvSpPr>
                <a:spLocks/>
              </p:cNvSpPr>
              <p:nvPr/>
            </p:nvSpPr>
            <p:spPr bwMode="auto">
              <a:xfrm>
                <a:off x="383" y="2975"/>
                <a:ext cx="43" cy="25"/>
              </a:xfrm>
              <a:custGeom>
                <a:avLst/>
                <a:gdLst/>
                <a:ahLst/>
                <a:cxnLst>
                  <a:cxn ang="0">
                    <a:pos x="0" y="49"/>
                  </a:cxn>
                  <a:cxn ang="0">
                    <a:pos x="0" y="0"/>
                  </a:cxn>
                  <a:cxn ang="0">
                    <a:pos x="84" y="0"/>
                  </a:cxn>
                </a:cxnLst>
                <a:rect l="0" t="0" r="r" b="b"/>
                <a:pathLst>
                  <a:path w="84" h="49">
                    <a:moveTo>
                      <a:pt x="0" y="49"/>
                    </a:moveTo>
                    <a:lnTo>
                      <a:pt x="0" y="0"/>
                    </a:lnTo>
                    <a:lnTo>
                      <a:pt x="8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45" name="Rectangle 465"/>
              <p:cNvSpPr>
                <a:spLocks noChangeArrowheads="1"/>
              </p:cNvSpPr>
              <p:nvPr/>
            </p:nvSpPr>
            <p:spPr bwMode="auto">
              <a:xfrm>
                <a:off x="530" y="3012"/>
                <a:ext cx="17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09E</a:t>
                </a:r>
                <a:endParaRPr kumimoji="0" lang="en-US" sz="1800" b="0" i="0" u="none" strike="noStrike" cap="none" normalizeH="0" baseline="0" smtClean="0">
                  <a:ln>
                    <a:noFill/>
                  </a:ln>
                  <a:solidFill>
                    <a:schemeClr val="tx1"/>
                  </a:solidFill>
                  <a:effectLst/>
                  <a:latin typeface="Arial" pitchFamily="34" charset="0"/>
                </a:endParaRPr>
              </a:p>
            </p:txBody>
          </p:sp>
          <p:sp>
            <p:nvSpPr>
              <p:cNvPr id="840146" name="Freeform 466"/>
              <p:cNvSpPr>
                <a:spLocks/>
              </p:cNvSpPr>
              <p:nvPr/>
            </p:nvSpPr>
            <p:spPr bwMode="auto">
              <a:xfrm>
                <a:off x="383" y="3003"/>
                <a:ext cx="119" cy="25"/>
              </a:xfrm>
              <a:custGeom>
                <a:avLst/>
                <a:gdLst/>
                <a:ahLst/>
                <a:cxnLst>
                  <a:cxn ang="0">
                    <a:pos x="0" y="0"/>
                  </a:cxn>
                  <a:cxn ang="0">
                    <a:pos x="0" y="51"/>
                  </a:cxn>
                  <a:cxn ang="0">
                    <a:pos x="237" y="51"/>
                  </a:cxn>
                </a:cxnLst>
                <a:rect l="0" t="0" r="r" b="b"/>
                <a:pathLst>
                  <a:path w="237" h="51">
                    <a:moveTo>
                      <a:pt x="0" y="0"/>
                    </a:moveTo>
                    <a:lnTo>
                      <a:pt x="0" y="51"/>
                    </a:lnTo>
                    <a:lnTo>
                      <a:pt x="237" y="51"/>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47" name="Freeform 467"/>
              <p:cNvSpPr>
                <a:spLocks/>
              </p:cNvSpPr>
              <p:nvPr/>
            </p:nvSpPr>
            <p:spPr bwMode="auto">
              <a:xfrm>
                <a:off x="349" y="3001"/>
                <a:ext cx="34" cy="30"/>
              </a:xfrm>
              <a:custGeom>
                <a:avLst/>
                <a:gdLst/>
                <a:ahLst/>
                <a:cxnLst>
                  <a:cxn ang="0">
                    <a:pos x="0" y="59"/>
                  </a:cxn>
                  <a:cxn ang="0">
                    <a:pos x="0" y="0"/>
                  </a:cxn>
                  <a:cxn ang="0">
                    <a:pos x="68" y="0"/>
                  </a:cxn>
                </a:cxnLst>
                <a:rect l="0" t="0" r="r" b="b"/>
                <a:pathLst>
                  <a:path w="68" h="59">
                    <a:moveTo>
                      <a:pt x="0" y="59"/>
                    </a:moveTo>
                    <a:lnTo>
                      <a:pt x="0" y="0"/>
                    </a:lnTo>
                    <a:lnTo>
                      <a:pt x="6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48" name="Rectangle 468"/>
              <p:cNvSpPr>
                <a:spLocks noChangeArrowheads="1"/>
              </p:cNvSpPr>
              <p:nvPr/>
            </p:nvSpPr>
            <p:spPr bwMode="auto">
              <a:xfrm>
                <a:off x="502" y="3032"/>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11D</a:t>
                </a:r>
                <a:endParaRPr kumimoji="0" lang="en-US" sz="1800" b="0" i="0" u="none" strike="noStrike" cap="none" normalizeH="0" baseline="0" smtClean="0">
                  <a:ln>
                    <a:noFill/>
                  </a:ln>
                  <a:solidFill>
                    <a:schemeClr val="tx1"/>
                  </a:solidFill>
                  <a:effectLst/>
                  <a:latin typeface="Arial" pitchFamily="34" charset="0"/>
                </a:endParaRPr>
              </a:p>
            </p:txBody>
          </p:sp>
          <p:sp>
            <p:nvSpPr>
              <p:cNvPr id="840149" name="Freeform 469"/>
              <p:cNvSpPr>
                <a:spLocks/>
              </p:cNvSpPr>
              <p:nvPr/>
            </p:nvSpPr>
            <p:spPr bwMode="auto">
              <a:xfrm>
                <a:off x="422" y="3048"/>
                <a:ext cx="51" cy="14"/>
              </a:xfrm>
              <a:custGeom>
                <a:avLst/>
                <a:gdLst/>
                <a:ahLst/>
                <a:cxnLst>
                  <a:cxn ang="0">
                    <a:pos x="0" y="27"/>
                  </a:cxn>
                  <a:cxn ang="0">
                    <a:pos x="0" y="0"/>
                  </a:cxn>
                  <a:cxn ang="0">
                    <a:pos x="101" y="0"/>
                  </a:cxn>
                </a:cxnLst>
                <a:rect l="0" t="0" r="r" b="b"/>
                <a:pathLst>
                  <a:path w="101" h="27">
                    <a:moveTo>
                      <a:pt x="0" y="27"/>
                    </a:moveTo>
                    <a:lnTo>
                      <a:pt x="0" y="0"/>
                    </a:lnTo>
                    <a:lnTo>
                      <a:pt x="101"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50" name="Rectangle 470"/>
              <p:cNvSpPr>
                <a:spLocks noChangeArrowheads="1"/>
              </p:cNvSpPr>
              <p:nvPr/>
            </p:nvSpPr>
            <p:spPr bwMode="auto">
              <a:xfrm>
                <a:off x="495" y="3052"/>
                <a:ext cx="17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04F</a:t>
                </a:r>
                <a:endParaRPr kumimoji="0" lang="en-US" sz="1800" b="0" i="0" u="none" strike="noStrike" cap="none" normalizeH="0" baseline="0" smtClean="0">
                  <a:ln>
                    <a:noFill/>
                  </a:ln>
                  <a:solidFill>
                    <a:schemeClr val="tx1"/>
                  </a:solidFill>
                  <a:effectLst/>
                  <a:latin typeface="Arial" pitchFamily="34" charset="0"/>
                </a:endParaRPr>
              </a:p>
            </p:txBody>
          </p:sp>
          <p:sp>
            <p:nvSpPr>
              <p:cNvPr id="840151" name="Freeform 471"/>
              <p:cNvSpPr>
                <a:spLocks/>
              </p:cNvSpPr>
              <p:nvPr/>
            </p:nvSpPr>
            <p:spPr bwMode="auto">
              <a:xfrm>
                <a:off x="437" y="3068"/>
                <a:ext cx="29" cy="8"/>
              </a:xfrm>
              <a:custGeom>
                <a:avLst/>
                <a:gdLst/>
                <a:ahLst/>
                <a:cxnLst>
                  <a:cxn ang="0">
                    <a:pos x="0" y="16"/>
                  </a:cxn>
                  <a:cxn ang="0">
                    <a:pos x="0" y="0"/>
                  </a:cxn>
                  <a:cxn ang="0">
                    <a:pos x="59" y="0"/>
                  </a:cxn>
                </a:cxnLst>
                <a:rect l="0" t="0" r="r" b="b"/>
                <a:pathLst>
                  <a:path w="59" h="16">
                    <a:moveTo>
                      <a:pt x="0" y="16"/>
                    </a:moveTo>
                    <a:lnTo>
                      <a:pt x="0" y="0"/>
                    </a:lnTo>
                    <a:lnTo>
                      <a:pt x="59"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52" name="Rectangle 472"/>
              <p:cNvSpPr>
                <a:spLocks noChangeArrowheads="1"/>
              </p:cNvSpPr>
              <p:nvPr/>
            </p:nvSpPr>
            <p:spPr bwMode="auto">
              <a:xfrm>
                <a:off x="526" y="3072"/>
                <a:ext cx="179"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09C</a:t>
                </a:r>
                <a:endParaRPr kumimoji="0" lang="en-US" sz="1800" b="0" i="0" u="none" strike="noStrike" cap="none" normalizeH="0" baseline="0" smtClean="0">
                  <a:ln>
                    <a:noFill/>
                  </a:ln>
                  <a:solidFill>
                    <a:schemeClr val="tx1"/>
                  </a:solidFill>
                  <a:effectLst/>
                  <a:latin typeface="Arial" pitchFamily="34" charset="0"/>
                </a:endParaRPr>
              </a:p>
            </p:txBody>
          </p:sp>
          <p:sp>
            <p:nvSpPr>
              <p:cNvPr id="840153" name="Freeform 473"/>
              <p:cNvSpPr>
                <a:spLocks/>
              </p:cNvSpPr>
              <p:nvPr/>
            </p:nvSpPr>
            <p:spPr bwMode="auto">
              <a:xfrm>
                <a:off x="437" y="3079"/>
                <a:ext cx="60" cy="9"/>
              </a:xfrm>
              <a:custGeom>
                <a:avLst/>
                <a:gdLst/>
                <a:ahLst/>
                <a:cxnLst>
                  <a:cxn ang="0">
                    <a:pos x="0" y="0"/>
                  </a:cxn>
                  <a:cxn ang="0">
                    <a:pos x="0" y="17"/>
                  </a:cxn>
                  <a:cxn ang="0">
                    <a:pos x="121" y="17"/>
                  </a:cxn>
                </a:cxnLst>
                <a:rect l="0" t="0" r="r" b="b"/>
                <a:pathLst>
                  <a:path w="121" h="17">
                    <a:moveTo>
                      <a:pt x="0" y="0"/>
                    </a:moveTo>
                    <a:lnTo>
                      <a:pt x="0" y="17"/>
                    </a:lnTo>
                    <a:lnTo>
                      <a:pt x="121"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54" name="Freeform 474"/>
              <p:cNvSpPr>
                <a:spLocks/>
              </p:cNvSpPr>
              <p:nvPr/>
            </p:nvSpPr>
            <p:spPr bwMode="auto">
              <a:xfrm>
                <a:off x="422" y="3065"/>
                <a:ext cx="15" cy="12"/>
              </a:xfrm>
              <a:custGeom>
                <a:avLst/>
                <a:gdLst/>
                <a:ahLst/>
                <a:cxnLst>
                  <a:cxn ang="0">
                    <a:pos x="0" y="0"/>
                  </a:cxn>
                  <a:cxn ang="0">
                    <a:pos x="0" y="26"/>
                  </a:cxn>
                  <a:cxn ang="0">
                    <a:pos x="28" y="26"/>
                  </a:cxn>
                </a:cxnLst>
                <a:rect l="0" t="0" r="r" b="b"/>
                <a:pathLst>
                  <a:path w="28" h="26">
                    <a:moveTo>
                      <a:pt x="0" y="0"/>
                    </a:moveTo>
                    <a:lnTo>
                      <a:pt x="0" y="26"/>
                    </a:lnTo>
                    <a:lnTo>
                      <a:pt x="28" y="2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55" name="Freeform 475"/>
              <p:cNvSpPr>
                <a:spLocks/>
              </p:cNvSpPr>
              <p:nvPr/>
            </p:nvSpPr>
            <p:spPr bwMode="auto">
              <a:xfrm>
                <a:off x="349" y="3034"/>
                <a:ext cx="73" cy="29"/>
              </a:xfrm>
              <a:custGeom>
                <a:avLst/>
                <a:gdLst/>
                <a:ahLst/>
                <a:cxnLst>
                  <a:cxn ang="0">
                    <a:pos x="0" y="0"/>
                  </a:cxn>
                  <a:cxn ang="0">
                    <a:pos x="0" y="59"/>
                  </a:cxn>
                  <a:cxn ang="0">
                    <a:pos x="146" y="59"/>
                  </a:cxn>
                </a:cxnLst>
                <a:rect l="0" t="0" r="r" b="b"/>
                <a:pathLst>
                  <a:path w="146" h="59">
                    <a:moveTo>
                      <a:pt x="0" y="0"/>
                    </a:moveTo>
                    <a:lnTo>
                      <a:pt x="0" y="59"/>
                    </a:lnTo>
                    <a:lnTo>
                      <a:pt x="146" y="59"/>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56" name="Freeform 476"/>
              <p:cNvSpPr>
                <a:spLocks/>
              </p:cNvSpPr>
              <p:nvPr/>
            </p:nvSpPr>
            <p:spPr bwMode="auto">
              <a:xfrm>
                <a:off x="344" y="3032"/>
                <a:ext cx="5" cy="36"/>
              </a:xfrm>
              <a:custGeom>
                <a:avLst/>
                <a:gdLst/>
                <a:ahLst/>
                <a:cxnLst>
                  <a:cxn ang="0">
                    <a:pos x="0" y="72"/>
                  </a:cxn>
                  <a:cxn ang="0">
                    <a:pos x="0" y="0"/>
                  </a:cxn>
                  <a:cxn ang="0">
                    <a:pos x="12" y="0"/>
                  </a:cxn>
                </a:cxnLst>
                <a:rect l="0" t="0" r="r" b="b"/>
                <a:pathLst>
                  <a:path w="12" h="72">
                    <a:moveTo>
                      <a:pt x="0" y="72"/>
                    </a:moveTo>
                    <a:lnTo>
                      <a:pt x="0" y="0"/>
                    </a:lnTo>
                    <a:lnTo>
                      <a:pt x="1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57" name="Rectangle 477"/>
              <p:cNvSpPr>
                <a:spLocks noChangeArrowheads="1"/>
              </p:cNvSpPr>
              <p:nvPr/>
            </p:nvSpPr>
            <p:spPr bwMode="auto">
              <a:xfrm>
                <a:off x="486" y="3092"/>
                <a:ext cx="31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Anaerobranca gottschalkii</a:t>
                </a:r>
                <a:endParaRPr kumimoji="0" lang="en-US" sz="1800" b="0" i="0" u="none" strike="noStrike" cap="none" normalizeH="0" baseline="0" smtClean="0">
                  <a:ln>
                    <a:noFill/>
                  </a:ln>
                  <a:solidFill>
                    <a:schemeClr val="tx1"/>
                  </a:solidFill>
                  <a:effectLst/>
                  <a:latin typeface="Arial" pitchFamily="34" charset="0"/>
                </a:endParaRPr>
              </a:p>
            </p:txBody>
          </p:sp>
          <p:sp>
            <p:nvSpPr>
              <p:cNvPr id="840158" name="Freeform 478"/>
              <p:cNvSpPr>
                <a:spLocks/>
              </p:cNvSpPr>
              <p:nvPr/>
            </p:nvSpPr>
            <p:spPr bwMode="auto">
              <a:xfrm>
                <a:off x="344" y="3071"/>
                <a:ext cx="140" cy="37"/>
              </a:xfrm>
              <a:custGeom>
                <a:avLst/>
                <a:gdLst/>
                <a:ahLst/>
                <a:cxnLst>
                  <a:cxn ang="0">
                    <a:pos x="0" y="0"/>
                  </a:cxn>
                  <a:cxn ang="0">
                    <a:pos x="0" y="73"/>
                  </a:cxn>
                  <a:cxn ang="0">
                    <a:pos x="282" y="73"/>
                  </a:cxn>
                </a:cxnLst>
                <a:rect l="0" t="0" r="r" b="b"/>
                <a:pathLst>
                  <a:path w="282" h="73">
                    <a:moveTo>
                      <a:pt x="0" y="0"/>
                    </a:moveTo>
                    <a:lnTo>
                      <a:pt x="0" y="73"/>
                    </a:lnTo>
                    <a:lnTo>
                      <a:pt x="282" y="7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59" name="Freeform 479"/>
              <p:cNvSpPr>
                <a:spLocks/>
              </p:cNvSpPr>
              <p:nvPr/>
            </p:nvSpPr>
            <p:spPr bwMode="auto">
              <a:xfrm>
                <a:off x="336" y="3069"/>
                <a:ext cx="8" cy="33"/>
              </a:xfrm>
              <a:custGeom>
                <a:avLst/>
                <a:gdLst/>
                <a:ahLst/>
                <a:cxnLst>
                  <a:cxn ang="0">
                    <a:pos x="0" y="65"/>
                  </a:cxn>
                  <a:cxn ang="0">
                    <a:pos x="0" y="0"/>
                  </a:cxn>
                  <a:cxn ang="0">
                    <a:pos x="15" y="0"/>
                  </a:cxn>
                </a:cxnLst>
                <a:rect l="0" t="0" r="r" b="b"/>
                <a:pathLst>
                  <a:path w="15" h="65">
                    <a:moveTo>
                      <a:pt x="0" y="65"/>
                    </a:moveTo>
                    <a:lnTo>
                      <a:pt x="0" y="0"/>
                    </a:lnTo>
                    <a:lnTo>
                      <a:pt x="1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60" name="Rectangle 480"/>
              <p:cNvSpPr>
                <a:spLocks noChangeArrowheads="1"/>
              </p:cNvSpPr>
              <p:nvPr/>
            </p:nvSpPr>
            <p:spPr bwMode="auto">
              <a:xfrm>
                <a:off x="488" y="3112"/>
                <a:ext cx="18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U12N.10B 08A</a:t>
                </a:r>
                <a:endParaRPr kumimoji="0" lang="en-US" sz="1800" b="0" i="0" u="none" strike="noStrike" cap="none" normalizeH="0" baseline="0" smtClean="0">
                  <a:ln>
                    <a:noFill/>
                  </a:ln>
                  <a:solidFill>
                    <a:schemeClr val="tx1"/>
                  </a:solidFill>
                  <a:effectLst/>
                  <a:latin typeface="Arial" pitchFamily="34" charset="0"/>
                </a:endParaRPr>
              </a:p>
            </p:txBody>
          </p:sp>
          <p:sp>
            <p:nvSpPr>
              <p:cNvPr id="840161" name="Freeform 481"/>
              <p:cNvSpPr>
                <a:spLocks/>
              </p:cNvSpPr>
              <p:nvPr/>
            </p:nvSpPr>
            <p:spPr bwMode="auto">
              <a:xfrm>
                <a:off x="441" y="3127"/>
                <a:ext cx="20" cy="8"/>
              </a:xfrm>
              <a:custGeom>
                <a:avLst/>
                <a:gdLst/>
                <a:ahLst/>
                <a:cxnLst>
                  <a:cxn ang="0">
                    <a:pos x="0" y="16"/>
                  </a:cxn>
                  <a:cxn ang="0">
                    <a:pos x="0" y="0"/>
                  </a:cxn>
                  <a:cxn ang="0">
                    <a:pos x="40" y="0"/>
                  </a:cxn>
                </a:cxnLst>
                <a:rect l="0" t="0" r="r" b="b"/>
                <a:pathLst>
                  <a:path w="40" h="16">
                    <a:moveTo>
                      <a:pt x="0" y="16"/>
                    </a:moveTo>
                    <a:lnTo>
                      <a:pt x="0" y="0"/>
                    </a:lnTo>
                    <a:lnTo>
                      <a:pt x="4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62" name="Rectangle 482"/>
              <p:cNvSpPr>
                <a:spLocks noChangeArrowheads="1"/>
              </p:cNvSpPr>
              <p:nvPr/>
            </p:nvSpPr>
            <p:spPr bwMode="auto">
              <a:xfrm>
                <a:off x="502" y="3132"/>
                <a:ext cx="614"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CVCloAm3Ph98 (alkaline environment, Portugal)</a:t>
                </a:r>
                <a:endParaRPr kumimoji="0" lang="en-US" sz="1800" b="0" i="0" u="none" strike="noStrike" cap="none" normalizeH="0" baseline="0" smtClean="0">
                  <a:ln>
                    <a:noFill/>
                  </a:ln>
                  <a:solidFill>
                    <a:schemeClr val="tx1"/>
                  </a:solidFill>
                  <a:effectLst/>
                  <a:latin typeface="Arial" pitchFamily="34" charset="0"/>
                </a:endParaRPr>
              </a:p>
            </p:txBody>
          </p:sp>
          <p:sp>
            <p:nvSpPr>
              <p:cNvPr id="840163" name="Freeform 483"/>
              <p:cNvSpPr>
                <a:spLocks/>
              </p:cNvSpPr>
              <p:nvPr/>
            </p:nvSpPr>
            <p:spPr bwMode="auto">
              <a:xfrm>
                <a:off x="441" y="3139"/>
                <a:ext cx="59" cy="8"/>
              </a:xfrm>
              <a:custGeom>
                <a:avLst/>
                <a:gdLst/>
                <a:ahLst/>
                <a:cxnLst>
                  <a:cxn ang="0">
                    <a:pos x="0" y="0"/>
                  </a:cxn>
                  <a:cxn ang="0">
                    <a:pos x="0" y="18"/>
                  </a:cxn>
                  <a:cxn ang="0">
                    <a:pos x="119" y="18"/>
                  </a:cxn>
                </a:cxnLst>
                <a:rect l="0" t="0" r="r" b="b"/>
                <a:pathLst>
                  <a:path w="119" h="18">
                    <a:moveTo>
                      <a:pt x="0" y="0"/>
                    </a:moveTo>
                    <a:lnTo>
                      <a:pt x="0" y="18"/>
                    </a:lnTo>
                    <a:lnTo>
                      <a:pt x="119"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64" name="Freeform 484"/>
              <p:cNvSpPr>
                <a:spLocks/>
              </p:cNvSpPr>
              <p:nvPr/>
            </p:nvSpPr>
            <p:spPr bwMode="auto">
              <a:xfrm>
                <a:off x="336" y="3105"/>
                <a:ext cx="105" cy="32"/>
              </a:xfrm>
              <a:custGeom>
                <a:avLst/>
                <a:gdLst/>
                <a:ahLst/>
                <a:cxnLst>
                  <a:cxn ang="0">
                    <a:pos x="0" y="0"/>
                  </a:cxn>
                  <a:cxn ang="0">
                    <a:pos x="0" y="64"/>
                  </a:cxn>
                  <a:cxn ang="0">
                    <a:pos x="209" y="64"/>
                  </a:cxn>
                </a:cxnLst>
                <a:rect l="0" t="0" r="r" b="b"/>
                <a:pathLst>
                  <a:path w="209" h="64">
                    <a:moveTo>
                      <a:pt x="0" y="0"/>
                    </a:moveTo>
                    <a:lnTo>
                      <a:pt x="0" y="64"/>
                    </a:lnTo>
                    <a:lnTo>
                      <a:pt x="209" y="64"/>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65" name="Freeform 485"/>
              <p:cNvSpPr>
                <a:spLocks/>
              </p:cNvSpPr>
              <p:nvPr/>
            </p:nvSpPr>
            <p:spPr bwMode="auto">
              <a:xfrm>
                <a:off x="328" y="3104"/>
                <a:ext cx="8" cy="86"/>
              </a:xfrm>
              <a:custGeom>
                <a:avLst/>
                <a:gdLst/>
                <a:ahLst/>
                <a:cxnLst>
                  <a:cxn ang="0">
                    <a:pos x="0" y="173"/>
                  </a:cxn>
                  <a:cxn ang="0">
                    <a:pos x="0" y="0"/>
                  </a:cxn>
                  <a:cxn ang="0">
                    <a:pos x="16" y="0"/>
                  </a:cxn>
                </a:cxnLst>
                <a:rect l="0" t="0" r="r" b="b"/>
                <a:pathLst>
                  <a:path w="16" h="173">
                    <a:moveTo>
                      <a:pt x="0" y="173"/>
                    </a:moveTo>
                    <a:lnTo>
                      <a:pt x="0" y="0"/>
                    </a:lnTo>
                    <a:lnTo>
                      <a:pt x="16"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66" name="Rectangle 486"/>
              <p:cNvSpPr>
                <a:spLocks noChangeArrowheads="1"/>
              </p:cNvSpPr>
              <p:nvPr/>
            </p:nvSpPr>
            <p:spPr bwMode="auto">
              <a:xfrm>
                <a:off x="497" y="3152"/>
                <a:ext cx="18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U12N.10B 03A</a:t>
                </a:r>
                <a:endParaRPr kumimoji="0" lang="en-US" sz="1800" b="0" i="0" u="none" strike="noStrike" cap="none" normalizeH="0" baseline="0" smtClean="0">
                  <a:ln>
                    <a:noFill/>
                  </a:ln>
                  <a:solidFill>
                    <a:schemeClr val="tx1"/>
                  </a:solidFill>
                  <a:effectLst/>
                  <a:latin typeface="Arial" pitchFamily="34" charset="0"/>
                </a:endParaRPr>
              </a:p>
            </p:txBody>
          </p:sp>
          <p:sp>
            <p:nvSpPr>
              <p:cNvPr id="840167" name="Freeform 487"/>
              <p:cNvSpPr>
                <a:spLocks/>
              </p:cNvSpPr>
              <p:nvPr/>
            </p:nvSpPr>
            <p:spPr bwMode="auto">
              <a:xfrm>
                <a:off x="437" y="3167"/>
                <a:ext cx="31" cy="8"/>
              </a:xfrm>
              <a:custGeom>
                <a:avLst/>
                <a:gdLst/>
                <a:ahLst/>
                <a:cxnLst>
                  <a:cxn ang="0">
                    <a:pos x="0" y="16"/>
                  </a:cxn>
                  <a:cxn ang="0">
                    <a:pos x="0" y="0"/>
                  </a:cxn>
                  <a:cxn ang="0">
                    <a:pos x="62" y="0"/>
                  </a:cxn>
                </a:cxnLst>
                <a:rect l="0" t="0" r="r" b="b"/>
                <a:pathLst>
                  <a:path w="62" h="16">
                    <a:moveTo>
                      <a:pt x="0" y="16"/>
                    </a:moveTo>
                    <a:lnTo>
                      <a:pt x="0" y="0"/>
                    </a:lnTo>
                    <a:lnTo>
                      <a:pt x="6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68" name="Rectangle 488"/>
              <p:cNvSpPr>
                <a:spLocks noChangeArrowheads="1"/>
              </p:cNvSpPr>
              <p:nvPr/>
            </p:nvSpPr>
            <p:spPr bwMode="auto">
              <a:xfrm>
                <a:off x="464" y="3171"/>
                <a:ext cx="583"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HDBW-WB52 (fault-bordered aquifers, Japan)</a:t>
                </a:r>
                <a:endParaRPr kumimoji="0" lang="en-US" sz="1800" b="0" i="0" u="none" strike="noStrike" cap="none" normalizeH="0" baseline="0" smtClean="0">
                  <a:ln>
                    <a:noFill/>
                  </a:ln>
                  <a:solidFill>
                    <a:schemeClr val="tx1"/>
                  </a:solidFill>
                  <a:effectLst/>
                  <a:latin typeface="Arial" pitchFamily="34" charset="0"/>
                </a:endParaRPr>
              </a:p>
            </p:txBody>
          </p:sp>
          <p:sp>
            <p:nvSpPr>
              <p:cNvPr id="840169" name="Freeform 489"/>
              <p:cNvSpPr>
                <a:spLocks/>
              </p:cNvSpPr>
              <p:nvPr/>
            </p:nvSpPr>
            <p:spPr bwMode="auto">
              <a:xfrm>
                <a:off x="437" y="3178"/>
                <a:ext cx="25" cy="9"/>
              </a:xfrm>
              <a:custGeom>
                <a:avLst/>
                <a:gdLst/>
                <a:ahLst/>
                <a:cxnLst>
                  <a:cxn ang="0">
                    <a:pos x="0" y="0"/>
                  </a:cxn>
                  <a:cxn ang="0">
                    <a:pos x="0" y="17"/>
                  </a:cxn>
                  <a:cxn ang="0">
                    <a:pos x="49" y="17"/>
                  </a:cxn>
                </a:cxnLst>
                <a:rect l="0" t="0" r="r" b="b"/>
                <a:pathLst>
                  <a:path w="49" h="17">
                    <a:moveTo>
                      <a:pt x="0" y="0"/>
                    </a:moveTo>
                    <a:lnTo>
                      <a:pt x="0" y="17"/>
                    </a:lnTo>
                    <a:lnTo>
                      <a:pt x="49"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70" name="Freeform 490"/>
              <p:cNvSpPr>
                <a:spLocks/>
              </p:cNvSpPr>
              <p:nvPr/>
            </p:nvSpPr>
            <p:spPr bwMode="auto">
              <a:xfrm>
                <a:off x="430" y="3177"/>
                <a:ext cx="7" cy="13"/>
              </a:xfrm>
              <a:custGeom>
                <a:avLst/>
                <a:gdLst/>
                <a:ahLst/>
                <a:cxnLst>
                  <a:cxn ang="0">
                    <a:pos x="0" y="27"/>
                  </a:cxn>
                  <a:cxn ang="0">
                    <a:pos x="0" y="0"/>
                  </a:cxn>
                  <a:cxn ang="0">
                    <a:pos x="14" y="0"/>
                  </a:cxn>
                </a:cxnLst>
                <a:rect l="0" t="0" r="r" b="b"/>
                <a:pathLst>
                  <a:path w="14" h="27">
                    <a:moveTo>
                      <a:pt x="0" y="27"/>
                    </a:moveTo>
                    <a:lnTo>
                      <a:pt x="0" y="0"/>
                    </a:lnTo>
                    <a:lnTo>
                      <a:pt x="1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71" name="Rectangle 491"/>
              <p:cNvSpPr>
                <a:spLocks noChangeArrowheads="1"/>
              </p:cNvSpPr>
              <p:nvPr/>
            </p:nvSpPr>
            <p:spPr bwMode="auto">
              <a:xfrm>
                <a:off x="471" y="3191"/>
                <a:ext cx="25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Dehalobacter sp. MS</a:t>
                </a:r>
                <a:endParaRPr kumimoji="0" lang="en-US" sz="1800" b="0" i="0" u="none" strike="noStrike" cap="none" normalizeH="0" baseline="0" smtClean="0">
                  <a:ln>
                    <a:noFill/>
                  </a:ln>
                  <a:solidFill>
                    <a:schemeClr val="tx1"/>
                  </a:solidFill>
                  <a:effectLst/>
                  <a:latin typeface="Arial" pitchFamily="34" charset="0"/>
                </a:endParaRPr>
              </a:p>
            </p:txBody>
          </p:sp>
          <p:sp>
            <p:nvSpPr>
              <p:cNvPr id="840172" name="Freeform 492"/>
              <p:cNvSpPr>
                <a:spLocks/>
              </p:cNvSpPr>
              <p:nvPr/>
            </p:nvSpPr>
            <p:spPr bwMode="auto">
              <a:xfrm>
                <a:off x="430" y="3193"/>
                <a:ext cx="39" cy="14"/>
              </a:xfrm>
              <a:custGeom>
                <a:avLst/>
                <a:gdLst/>
                <a:ahLst/>
                <a:cxnLst>
                  <a:cxn ang="0">
                    <a:pos x="0" y="0"/>
                  </a:cxn>
                  <a:cxn ang="0">
                    <a:pos x="0" y="27"/>
                  </a:cxn>
                  <a:cxn ang="0">
                    <a:pos x="77" y="27"/>
                  </a:cxn>
                </a:cxnLst>
                <a:rect l="0" t="0" r="r" b="b"/>
                <a:pathLst>
                  <a:path w="77" h="27">
                    <a:moveTo>
                      <a:pt x="0" y="0"/>
                    </a:moveTo>
                    <a:lnTo>
                      <a:pt x="0" y="27"/>
                    </a:lnTo>
                    <a:lnTo>
                      <a:pt x="77" y="2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73" name="Freeform 493"/>
              <p:cNvSpPr>
                <a:spLocks/>
              </p:cNvSpPr>
              <p:nvPr/>
            </p:nvSpPr>
            <p:spPr bwMode="auto">
              <a:xfrm>
                <a:off x="406" y="3192"/>
                <a:ext cx="24" cy="16"/>
              </a:xfrm>
              <a:custGeom>
                <a:avLst/>
                <a:gdLst/>
                <a:ahLst/>
                <a:cxnLst>
                  <a:cxn ang="0">
                    <a:pos x="0" y="31"/>
                  </a:cxn>
                  <a:cxn ang="0">
                    <a:pos x="0" y="0"/>
                  </a:cxn>
                  <a:cxn ang="0">
                    <a:pos x="50" y="0"/>
                  </a:cxn>
                </a:cxnLst>
                <a:rect l="0" t="0" r="r" b="b"/>
                <a:pathLst>
                  <a:path w="50" h="31">
                    <a:moveTo>
                      <a:pt x="0" y="31"/>
                    </a:moveTo>
                    <a:lnTo>
                      <a:pt x="0" y="0"/>
                    </a:lnTo>
                    <a:lnTo>
                      <a:pt x="5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74" name="Rectangle 494"/>
              <p:cNvSpPr>
                <a:spLocks noChangeArrowheads="1"/>
              </p:cNvSpPr>
              <p:nvPr/>
            </p:nvSpPr>
            <p:spPr bwMode="auto">
              <a:xfrm>
                <a:off x="448" y="3211"/>
                <a:ext cx="325"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Desulfosporosinus orientis</a:t>
                </a:r>
                <a:endParaRPr kumimoji="0" lang="en-US" sz="1800" b="0" i="0" u="none" strike="noStrike" cap="none" normalizeH="0" baseline="0" smtClean="0">
                  <a:ln>
                    <a:noFill/>
                  </a:ln>
                  <a:solidFill>
                    <a:schemeClr val="tx1"/>
                  </a:solidFill>
                  <a:effectLst/>
                  <a:latin typeface="Arial" pitchFamily="34" charset="0"/>
                </a:endParaRPr>
              </a:p>
            </p:txBody>
          </p:sp>
          <p:sp>
            <p:nvSpPr>
              <p:cNvPr id="840175" name="Freeform 495"/>
              <p:cNvSpPr>
                <a:spLocks/>
              </p:cNvSpPr>
              <p:nvPr/>
            </p:nvSpPr>
            <p:spPr bwMode="auto">
              <a:xfrm>
                <a:off x="406" y="3211"/>
                <a:ext cx="40" cy="16"/>
              </a:xfrm>
              <a:custGeom>
                <a:avLst/>
                <a:gdLst/>
                <a:ahLst/>
                <a:cxnLst>
                  <a:cxn ang="0">
                    <a:pos x="0" y="0"/>
                  </a:cxn>
                  <a:cxn ang="0">
                    <a:pos x="0" y="32"/>
                  </a:cxn>
                  <a:cxn ang="0">
                    <a:pos x="81" y="32"/>
                  </a:cxn>
                </a:cxnLst>
                <a:rect l="0" t="0" r="r" b="b"/>
                <a:pathLst>
                  <a:path w="81" h="32">
                    <a:moveTo>
                      <a:pt x="0" y="0"/>
                    </a:moveTo>
                    <a:lnTo>
                      <a:pt x="0" y="32"/>
                    </a:lnTo>
                    <a:lnTo>
                      <a:pt x="81" y="32"/>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76" name="Freeform 496"/>
              <p:cNvSpPr>
                <a:spLocks/>
              </p:cNvSpPr>
              <p:nvPr/>
            </p:nvSpPr>
            <p:spPr bwMode="auto">
              <a:xfrm>
                <a:off x="354" y="3209"/>
                <a:ext cx="52" cy="17"/>
              </a:xfrm>
              <a:custGeom>
                <a:avLst/>
                <a:gdLst/>
                <a:ahLst/>
                <a:cxnLst>
                  <a:cxn ang="0">
                    <a:pos x="0" y="33"/>
                  </a:cxn>
                  <a:cxn ang="0">
                    <a:pos x="0" y="0"/>
                  </a:cxn>
                  <a:cxn ang="0">
                    <a:pos x="103" y="0"/>
                  </a:cxn>
                </a:cxnLst>
                <a:rect l="0" t="0" r="r" b="b"/>
                <a:pathLst>
                  <a:path w="103" h="33">
                    <a:moveTo>
                      <a:pt x="0" y="33"/>
                    </a:moveTo>
                    <a:lnTo>
                      <a:pt x="0" y="0"/>
                    </a:lnTo>
                    <a:lnTo>
                      <a:pt x="10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77" name="Rectangle 497"/>
              <p:cNvSpPr>
                <a:spLocks noChangeArrowheads="1"/>
              </p:cNvSpPr>
              <p:nvPr/>
            </p:nvSpPr>
            <p:spPr bwMode="auto">
              <a:xfrm>
                <a:off x="472" y="3231"/>
                <a:ext cx="13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NASH 10G</a:t>
                </a:r>
                <a:endParaRPr kumimoji="0" lang="en-US" sz="1800" b="0" i="0" u="none" strike="noStrike" cap="none" normalizeH="0" baseline="0" smtClean="0">
                  <a:ln>
                    <a:noFill/>
                  </a:ln>
                  <a:solidFill>
                    <a:schemeClr val="tx1"/>
                  </a:solidFill>
                  <a:effectLst/>
                  <a:latin typeface="Arial" pitchFamily="34" charset="0"/>
                </a:endParaRPr>
              </a:p>
            </p:txBody>
          </p:sp>
          <p:sp>
            <p:nvSpPr>
              <p:cNvPr id="840178" name="Freeform 498"/>
              <p:cNvSpPr>
                <a:spLocks/>
              </p:cNvSpPr>
              <p:nvPr/>
            </p:nvSpPr>
            <p:spPr bwMode="auto">
              <a:xfrm>
                <a:off x="354" y="3229"/>
                <a:ext cx="89" cy="18"/>
              </a:xfrm>
              <a:custGeom>
                <a:avLst/>
                <a:gdLst/>
                <a:ahLst/>
                <a:cxnLst>
                  <a:cxn ang="0">
                    <a:pos x="0" y="0"/>
                  </a:cxn>
                  <a:cxn ang="0">
                    <a:pos x="0" y="35"/>
                  </a:cxn>
                  <a:cxn ang="0">
                    <a:pos x="178" y="35"/>
                  </a:cxn>
                </a:cxnLst>
                <a:rect l="0" t="0" r="r" b="b"/>
                <a:pathLst>
                  <a:path w="178" h="35">
                    <a:moveTo>
                      <a:pt x="0" y="0"/>
                    </a:moveTo>
                    <a:lnTo>
                      <a:pt x="0" y="35"/>
                    </a:lnTo>
                    <a:lnTo>
                      <a:pt x="178" y="35"/>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79" name="Freeform 499"/>
              <p:cNvSpPr>
                <a:spLocks/>
              </p:cNvSpPr>
              <p:nvPr/>
            </p:nvSpPr>
            <p:spPr bwMode="auto">
              <a:xfrm>
                <a:off x="346" y="3228"/>
                <a:ext cx="8" cy="50"/>
              </a:xfrm>
              <a:custGeom>
                <a:avLst/>
                <a:gdLst/>
                <a:ahLst/>
                <a:cxnLst>
                  <a:cxn ang="0">
                    <a:pos x="0" y="102"/>
                  </a:cxn>
                  <a:cxn ang="0">
                    <a:pos x="0" y="0"/>
                  </a:cxn>
                  <a:cxn ang="0">
                    <a:pos x="16" y="0"/>
                  </a:cxn>
                </a:cxnLst>
                <a:rect l="0" t="0" r="r" b="b"/>
                <a:pathLst>
                  <a:path w="16" h="102">
                    <a:moveTo>
                      <a:pt x="0" y="102"/>
                    </a:moveTo>
                    <a:lnTo>
                      <a:pt x="0" y="0"/>
                    </a:lnTo>
                    <a:lnTo>
                      <a:pt x="16"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80" name="Rectangle 500"/>
              <p:cNvSpPr>
                <a:spLocks noChangeArrowheads="1"/>
              </p:cNvSpPr>
              <p:nvPr/>
            </p:nvSpPr>
            <p:spPr bwMode="auto">
              <a:xfrm>
                <a:off x="486" y="3251"/>
                <a:ext cx="209"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01B [5]</a:t>
                </a:r>
                <a:endParaRPr kumimoji="0" lang="en-US" sz="1800" b="0" i="0" u="none" strike="noStrike" cap="none" normalizeH="0" baseline="0" smtClean="0">
                  <a:ln>
                    <a:noFill/>
                  </a:ln>
                  <a:solidFill>
                    <a:schemeClr val="tx1"/>
                  </a:solidFill>
                  <a:effectLst/>
                  <a:latin typeface="Arial" pitchFamily="34" charset="0"/>
                </a:endParaRPr>
              </a:p>
            </p:txBody>
          </p:sp>
          <p:sp>
            <p:nvSpPr>
              <p:cNvPr id="840181" name="Freeform 501"/>
              <p:cNvSpPr>
                <a:spLocks/>
              </p:cNvSpPr>
              <p:nvPr/>
            </p:nvSpPr>
            <p:spPr bwMode="auto">
              <a:xfrm>
                <a:off x="441" y="3266"/>
                <a:ext cx="16" cy="8"/>
              </a:xfrm>
              <a:custGeom>
                <a:avLst/>
                <a:gdLst/>
                <a:ahLst/>
                <a:cxnLst>
                  <a:cxn ang="0">
                    <a:pos x="0" y="16"/>
                  </a:cxn>
                  <a:cxn ang="0">
                    <a:pos x="0" y="0"/>
                  </a:cxn>
                  <a:cxn ang="0">
                    <a:pos x="32" y="0"/>
                  </a:cxn>
                </a:cxnLst>
                <a:rect l="0" t="0" r="r" b="b"/>
                <a:pathLst>
                  <a:path w="32" h="16">
                    <a:moveTo>
                      <a:pt x="0" y="16"/>
                    </a:moveTo>
                    <a:lnTo>
                      <a:pt x="0" y="0"/>
                    </a:lnTo>
                    <a:lnTo>
                      <a:pt x="3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82" name="Rectangle 502"/>
              <p:cNvSpPr>
                <a:spLocks noChangeArrowheads="1"/>
              </p:cNvSpPr>
              <p:nvPr/>
            </p:nvSpPr>
            <p:spPr bwMode="auto">
              <a:xfrm>
                <a:off x="473" y="3271"/>
                <a:ext cx="76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EtOH8 (metal surface biofilm, alkaline district heating system)</a:t>
                </a:r>
                <a:endParaRPr kumimoji="0" lang="en-US" sz="1800" b="0" i="0" u="none" strike="noStrike" cap="none" normalizeH="0" baseline="0" smtClean="0">
                  <a:ln>
                    <a:noFill/>
                  </a:ln>
                  <a:solidFill>
                    <a:schemeClr val="tx1"/>
                  </a:solidFill>
                  <a:effectLst/>
                  <a:latin typeface="Arial" pitchFamily="34" charset="0"/>
                </a:endParaRPr>
              </a:p>
            </p:txBody>
          </p:sp>
          <p:sp>
            <p:nvSpPr>
              <p:cNvPr id="840183" name="Freeform 503"/>
              <p:cNvSpPr>
                <a:spLocks/>
              </p:cNvSpPr>
              <p:nvPr/>
            </p:nvSpPr>
            <p:spPr bwMode="auto">
              <a:xfrm>
                <a:off x="441" y="3278"/>
                <a:ext cx="31" cy="8"/>
              </a:xfrm>
              <a:custGeom>
                <a:avLst/>
                <a:gdLst/>
                <a:ahLst/>
                <a:cxnLst>
                  <a:cxn ang="0">
                    <a:pos x="0" y="0"/>
                  </a:cxn>
                  <a:cxn ang="0">
                    <a:pos x="0" y="18"/>
                  </a:cxn>
                  <a:cxn ang="0">
                    <a:pos x="60" y="18"/>
                  </a:cxn>
                </a:cxnLst>
                <a:rect l="0" t="0" r="r" b="b"/>
                <a:pathLst>
                  <a:path w="60" h="18">
                    <a:moveTo>
                      <a:pt x="0" y="0"/>
                    </a:moveTo>
                    <a:lnTo>
                      <a:pt x="0" y="18"/>
                    </a:lnTo>
                    <a:lnTo>
                      <a:pt x="60"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84" name="Freeform 504"/>
              <p:cNvSpPr>
                <a:spLocks/>
              </p:cNvSpPr>
              <p:nvPr/>
            </p:nvSpPr>
            <p:spPr bwMode="auto">
              <a:xfrm>
                <a:off x="360" y="3276"/>
                <a:ext cx="81" cy="18"/>
              </a:xfrm>
              <a:custGeom>
                <a:avLst/>
                <a:gdLst/>
                <a:ahLst/>
                <a:cxnLst>
                  <a:cxn ang="0">
                    <a:pos x="0" y="37"/>
                  </a:cxn>
                  <a:cxn ang="0">
                    <a:pos x="0" y="0"/>
                  </a:cxn>
                  <a:cxn ang="0">
                    <a:pos x="162" y="0"/>
                  </a:cxn>
                </a:cxnLst>
                <a:rect l="0" t="0" r="r" b="b"/>
                <a:pathLst>
                  <a:path w="162" h="37">
                    <a:moveTo>
                      <a:pt x="0" y="37"/>
                    </a:moveTo>
                    <a:lnTo>
                      <a:pt x="0" y="0"/>
                    </a:lnTo>
                    <a:lnTo>
                      <a:pt x="162"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85" name="Rectangle 505"/>
              <p:cNvSpPr>
                <a:spLocks noChangeArrowheads="1"/>
              </p:cNvSpPr>
              <p:nvPr/>
            </p:nvSpPr>
            <p:spPr bwMode="auto">
              <a:xfrm>
                <a:off x="491" y="3291"/>
                <a:ext cx="18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U12N.10B 03H</a:t>
                </a:r>
                <a:endParaRPr kumimoji="0" lang="en-US" sz="1800" b="0" i="0" u="none" strike="noStrike" cap="none" normalizeH="0" baseline="0" smtClean="0">
                  <a:ln>
                    <a:noFill/>
                  </a:ln>
                  <a:solidFill>
                    <a:schemeClr val="tx1"/>
                  </a:solidFill>
                  <a:effectLst/>
                  <a:latin typeface="Arial" pitchFamily="34" charset="0"/>
                </a:endParaRPr>
              </a:p>
            </p:txBody>
          </p:sp>
          <p:sp>
            <p:nvSpPr>
              <p:cNvPr id="840186" name="Freeform 506"/>
              <p:cNvSpPr>
                <a:spLocks/>
              </p:cNvSpPr>
              <p:nvPr/>
            </p:nvSpPr>
            <p:spPr bwMode="auto">
              <a:xfrm>
                <a:off x="412" y="3306"/>
                <a:ext cx="50" cy="8"/>
              </a:xfrm>
              <a:custGeom>
                <a:avLst/>
                <a:gdLst/>
                <a:ahLst/>
                <a:cxnLst>
                  <a:cxn ang="0">
                    <a:pos x="0" y="16"/>
                  </a:cxn>
                  <a:cxn ang="0">
                    <a:pos x="0" y="0"/>
                  </a:cxn>
                  <a:cxn ang="0">
                    <a:pos x="100" y="0"/>
                  </a:cxn>
                </a:cxnLst>
                <a:rect l="0" t="0" r="r" b="b"/>
                <a:pathLst>
                  <a:path w="100" h="16">
                    <a:moveTo>
                      <a:pt x="0" y="16"/>
                    </a:moveTo>
                    <a:lnTo>
                      <a:pt x="0" y="0"/>
                    </a:lnTo>
                    <a:lnTo>
                      <a:pt x="10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87" name="Rectangle 507"/>
              <p:cNvSpPr>
                <a:spLocks noChangeArrowheads="1"/>
              </p:cNvSpPr>
              <p:nvPr/>
            </p:nvSpPr>
            <p:spPr bwMode="auto">
              <a:xfrm>
                <a:off x="464" y="3310"/>
                <a:ext cx="33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Thermincola carboxydiphila</a:t>
                </a:r>
                <a:endParaRPr kumimoji="0" lang="en-US" sz="1800" b="0" i="0" u="none" strike="noStrike" cap="none" normalizeH="0" baseline="0" smtClean="0">
                  <a:ln>
                    <a:noFill/>
                  </a:ln>
                  <a:solidFill>
                    <a:schemeClr val="tx1"/>
                  </a:solidFill>
                  <a:effectLst/>
                  <a:latin typeface="Arial" pitchFamily="34" charset="0"/>
                </a:endParaRPr>
              </a:p>
            </p:txBody>
          </p:sp>
          <p:sp>
            <p:nvSpPr>
              <p:cNvPr id="840188" name="Freeform 508"/>
              <p:cNvSpPr>
                <a:spLocks/>
              </p:cNvSpPr>
              <p:nvPr/>
            </p:nvSpPr>
            <p:spPr bwMode="auto">
              <a:xfrm>
                <a:off x="412" y="3317"/>
                <a:ext cx="50" cy="9"/>
              </a:xfrm>
              <a:custGeom>
                <a:avLst/>
                <a:gdLst/>
                <a:ahLst/>
                <a:cxnLst>
                  <a:cxn ang="0">
                    <a:pos x="0" y="0"/>
                  </a:cxn>
                  <a:cxn ang="0">
                    <a:pos x="0" y="17"/>
                  </a:cxn>
                  <a:cxn ang="0">
                    <a:pos x="100" y="17"/>
                  </a:cxn>
                </a:cxnLst>
                <a:rect l="0" t="0" r="r" b="b"/>
                <a:pathLst>
                  <a:path w="100" h="17">
                    <a:moveTo>
                      <a:pt x="0" y="0"/>
                    </a:moveTo>
                    <a:lnTo>
                      <a:pt x="0" y="17"/>
                    </a:lnTo>
                    <a:lnTo>
                      <a:pt x="100"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89" name="Freeform 509"/>
              <p:cNvSpPr>
                <a:spLocks/>
              </p:cNvSpPr>
              <p:nvPr/>
            </p:nvSpPr>
            <p:spPr bwMode="auto">
              <a:xfrm>
                <a:off x="360" y="3297"/>
                <a:ext cx="52" cy="19"/>
              </a:xfrm>
              <a:custGeom>
                <a:avLst/>
                <a:gdLst/>
                <a:ahLst/>
                <a:cxnLst>
                  <a:cxn ang="0">
                    <a:pos x="0" y="0"/>
                  </a:cxn>
                  <a:cxn ang="0">
                    <a:pos x="0" y="36"/>
                  </a:cxn>
                  <a:cxn ang="0">
                    <a:pos x="103" y="36"/>
                  </a:cxn>
                </a:cxnLst>
                <a:rect l="0" t="0" r="r" b="b"/>
                <a:pathLst>
                  <a:path w="103" h="36">
                    <a:moveTo>
                      <a:pt x="0" y="0"/>
                    </a:moveTo>
                    <a:lnTo>
                      <a:pt x="0" y="36"/>
                    </a:lnTo>
                    <a:lnTo>
                      <a:pt x="103" y="3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90" name="Freeform 510"/>
              <p:cNvSpPr>
                <a:spLocks/>
              </p:cNvSpPr>
              <p:nvPr/>
            </p:nvSpPr>
            <p:spPr bwMode="auto">
              <a:xfrm>
                <a:off x="352" y="3296"/>
                <a:ext cx="8" cy="35"/>
              </a:xfrm>
              <a:custGeom>
                <a:avLst/>
                <a:gdLst/>
                <a:ahLst/>
                <a:cxnLst>
                  <a:cxn ang="0">
                    <a:pos x="0" y="70"/>
                  </a:cxn>
                  <a:cxn ang="0">
                    <a:pos x="0" y="0"/>
                  </a:cxn>
                  <a:cxn ang="0">
                    <a:pos x="18" y="0"/>
                  </a:cxn>
                </a:cxnLst>
                <a:rect l="0" t="0" r="r" b="b"/>
                <a:pathLst>
                  <a:path w="18" h="70">
                    <a:moveTo>
                      <a:pt x="0" y="70"/>
                    </a:moveTo>
                    <a:lnTo>
                      <a:pt x="0" y="0"/>
                    </a:lnTo>
                    <a:lnTo>
                      <a:pt x="1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91" name="Rectangle 511"/>
              <p:cNvSpPr>
                <a:spLocks noChangeArrowheads="1"/>
              </p:cNvSpPr>
              <p:nvPr/>
            </p:nvSpPr>
            <p:spPr bwMode="auto">
              <a:xfrm>
                <a:off x="479" y="3330"/>
                <a:ext cx="29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Carboxydocella sp. 1503</a:t>
                </a:r>
                <a:endParaRPr kumimoji="0" lang="en-US" sz="1800" b="0" i="0" u="none" strike="noStrike" cap="none" normalizeH="0" baseline="0" smtClean="0">
                  <a:ln>
                    <a:noFill/>
                  </a:ln>
                  <a:solidFill>
                    <a:schemeClr val="tx1"/>
                  </a:solidFill>
                  <a:effectLst/>
                  <a:latin typeface="Arial" pitchFamily="34" charset="0"/>
                </a:endParaRPr>
              </a:p>
            </p:txBody>
          </p:sp>
          <p:sp>
            <p:nvSpPr>
              <p:cNvPr id="840192" name="Freeform 512"/>
              <p:cNvSpPr>
                <a:spLocks/>
              </p:cNvSpPr>
              <p:nvPr/>
            </p:nvSpPr>
            <p:spPr bwMode="auto">
              <a:xfrm>
                <a:off x="369" y="3346"/>
                <a:ext cx="108" cy="21"/>
              </a:xfrm>
              <a:custGeom>
                <a:avLst/>
                <a:gdLst/>
                <a:ahLst/>
                <a:cxnLst>
                  <a:cxn ang="0">
                    <a:pos x="0" y="43"/>
                  </a:cxn>
                  <a:cxn ang="0">
                    <a:pos x="0" y="0"/>
                  </a:cxn>
                  <a:cxn ang="0">
                    <a:pos x="216" y="0"/>
                  </a:cxn>
                </a:cxnLst>
                <a:rect l="0" t="0" r="r" b="b"/>
                <a:pathLst>
                  <a:path w="216" h="43">
                    <a:moveTo>
                      <a:pt x="0" y="43"/>
                    </a:moveTo>
                    <a:lnTo>
                      <a:pt x="0" y="0"/>
                    </a:lnTo>
                    <a:lnTo>
                      <a:pt x="216"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93" name="Rectangle 513"/>
              <p:cNvSpPr>
                <a:spLocks noChangeArrowheads="1"/>
              </p:cNvSpPr>
              <p:nvPr/>
            </p:nvSpPr>
            <p:spPr bwMode="auto">
              <a:xfrm>
                <a:off x="456" y="3350"/>
                <a:ext cx="21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Moorella glycerini</a:t>
                </a:r>
                <a:endParaRPr kumimoji="0" lang="en-US" sz="1800" b="0" i="0" u="none" strike="noStrike" cap="none" normalizeH="0" baseline="0" smtClean="0">
                  <a:ln>
                    <a:noFill/>
                  </a:ln>
                  <a:solidFill>
                    <a:schemeClr val="tx1"/>
                  </a:solidFill>
                  <a:effectLst/>
                  <a:latin typeface="Arial" pitchFamily="34" charset="0"/>
                </a:endParaRPr>
              </a:p>
            </p:txBody>
          </p:sp>
          <p:sp>
            <p:nvSpPr>
              <p:cNvPr id="840194" name="Freeform 514"/>
              <p:cNvSpPr>
                <a:spLocks/>
              </p:cNvSpPr>
              <p:nvPr/>
            </p:nvSpPr>
            <p:spPr bwMode="auto">
              <a:xfrm>
                <a:off x="376" y="3366"/>
                <a:ext cx="78" cy="24"/>
              </a:xfrm>
              <a:custGeom>
                <a:avLst/>
                <a:gdLst/>
                <a:ahLst/>
                <a:cxnLst>
                  <a:cxn ang="0">
                    <a:pos x="0" y="49"/>
                  </a:cxn>
                  <a:cxn ang="0">
                    <a:pos x="0" y="0"/>
                  </a:cxn>
                  <a:cxn ang="0">
                    <a:pos x="157" y="0"/>
                  </a:cxn>
                </a:cxnLst>
                <a:rect l="0" t="0" r="r" b="b"/>
                <a:pathLst>
                  <a:path w="157" h="49">
                    <a:moveTo>
                      <a:pt x="0" y="49"/>
                    </a:moveTo>
                    <a:lnTo>
                      <a:pt x="0" y="0"/>
                    </a:lnTo>
                    <a:lnTo>
                      <a:pt x="15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95" name="Rectangle 515"/>
              <p:cNvSpPr>
                <a:spLocks noChangeArrowheads="1"/>
              </p:cNvSpPr>
              <p:nvPr/>
            </p:nvSpPr>
            <p:spPr bwMode="auto">
              <a:xfrm>
                <a:off x="557" y="3370"/>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03D</a:t>
                </a:r>
                <a:endParaRPr kumimoji="0" lang="en-US" sz="1800" b="0" i="0" u="none" strike="noStrike" cap="none" normalizeH="0" baseline="0" smtClean="0">
                  <a:ln>
                    <a:noFill/>
                  </a:ln>
                  <a:solidFill>
                    <a:schemeClr val="tx1"/>
                  </a:solidFill>
                  <a:effectLst/>
                  <a:latin typeface="Arial" pitchFamily="34" charset="0"/>
                </a:endParaRPr>
              </a:p>
            </p:txBody>
          </p:sp>
          <p:sp>
            <p:nvSpPr>
              <p:cNvPr id="840196" name="Freeform 516"/>
              <p:cNvSpPr>
                <a:spLocks/>
              </p:cNvSpPr>
              <p:nvPr/>
            </p:nvSpPr>
            <p:spPr bwMode="auto">
              <a:xfrm>
                <a:off x="510" y="3386"/>
                <a:ext cx="18" cy="8"/>
              </a:xfrm>
              <a:custGeom>
                <a:avLst/>
                <a:gdLst/>
                <a:ahLst/>
                <a:cxnLst>
                  <a:cxn ang="0">
                    <a:pos x="0" y="16"/>
                  </a:cxn>
                  <a:cxn ang="0">
                    <a:pos x="0" y="0"/>
                  </a:cxn>
                  <a:cxn ang="0">
                    <a:pos x="36" y="0"/>
                  </a:cxn>
                </a:cxnLst>
                <a:rect l="0" t="0" r="r" b="b"/>
                <a:pathLst>
                  <a:path w="36" h="16">
                    <a:moveTo>
                      <a:pt x="0" y="16"/>
                    </a:moveTo>
                    <a:lnTo>
                      <a:pt x="0" y="0"/>
                    </a:lnTo>
                    <a:lnTo>
                      <a:pt x="36"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97" name="Rectangle 517"/>
              <p:cNvSpPr>
                <a:spLocks noChangeArrowheads="1"/>
              </p:cNvSpPr>
              <p:nvPr/>
            </p:nvSpPr>
            <p:spPr bwMode="auto">
              <a:xfrm>
                <a:off x="527" y="3390"/>
                <a:ext cx="40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Desulforudis audaxviator MP104C</a:t>
                </a:r>
                <a:endParaRPr kumimoji="0" lang="en-US" sz="1800" b="0" i="0" u="none" strike="noStrike" cap="none" normalizeH="0" baseline="0" smtClean="0">
                  <a:ln>
                    <a:noFill/>
                  </a:ln>
                  <a:solidFill>
                    <a:schemeClr val="tx1"/>
                  </a:solidFill>
                  <a:effectLst/>
                  <a:latin typeface="Arial" pitchFamily="34" charset="0"/>
                </a:endParaRPr>
              </a:p>
            </p:txBody>
          </p:sp>
          <p:sp>
            <p:nvSpPr>
              <p:cNvPr id="840198" name="Freeform 518"/>
              <p:cNvSpPr>
                <a:spLocks/>
              </p:cNvSpPr>
              <p:nvPr/>
            </p:nvSpPr>
            <p:spPr bwMode="auto">
              <a:xfrm>
                <a:off x="510" y="3397"/>
                <a:ext cx="16" cy="9"/>
              </a:xfrm>
              <a:custGeom>
                <a:avLst/>
                <a:gdLst/>
                <a:ahLst/>
                <a:cxnLst>
                  <a:cxn ang="0">
                    <a:pos x="0" y="0"/>
                  </a:cxn>
                  <a:cxn ang="0">
                    <a:pos x="0" y="17"/>
                  </a:cxn>
                  <a:cxn ang="0">
                    <a:pos x="31" y="17"/>
                  </a:cxn>
                </a:cxnLst>
                <a:rect l="0" t="0" r="r" b="b"/>
                <a:pathLst>
                  <a:path w="31" h="17">
                    <a:moveTo>
                      <a:pt x="0" y="0"/>
                    </a:moveTo>
                    <a:lnTo>
                      <a:pt x="0" y="17"/>
                    </a:lnTo>
                    <a:lnTo>
                      <a:pt x="31"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199" name="Freeform 519"/>
              <p:cNvSpPr>
                <a:spLocks/>
              </p:cNvSpPr>
              <p:nvPr/>
            </p:nvSpPr>
            <p:spPr bwMode="auto">
              <a:xfrm>
                <a:off x="468" y="3395"/>
                <a:ext cx="42" cy="21"/>
              </a:xfrm>
              <a:custGeom>
                <a:avLst/>
                <a:gdLst/>
                <a:ahLst/>
                <a:cxnLst>
                  <a:cxn ang="0">
                    <a:pos x="0" y="42"/>
                  </a:cxn>
                  <a:cxn ang="0">
                    <a:pos x="0" y="0"/>
                  </a:cxn>
                  <a:cxn ang="0">
                    <a:pos x="85" y="0"/>
                  </a:cxn>
                </a:cxnLst>
                <a:rect l="0" t="0" r="r" b="b"/>
                <a:pathLst>
                  <a:path w="85" h="42">
                    <a:moveTo>
                      <a:pt x="0" y="42"/>
                    </a:moveTo>
                    <a:lnTo>
                      <a:pt x="0" y="0"/>
                    </a:lnTo>
                    <a:lnTo>
                      <a:pt x="8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00" name="Rectangle 520"/>
              <p:cNvSpPr>
                <a:spLocks noChangeArrowheads="1"/>
              </p:cNvSpPr>
              <p:nvPr/>
            </p:nvSpPr>
            <p:spPr bwMode="auto">
              <a:xfrm>
                <a:off x="538" y="3410"/>
                <a:ext cx="529"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CAMV300B902 (Mud Volcano sediments)</a:t>
                </a:r>
                <a:endParaRPr kumimoji="0" lang="en-US" sz="1800" b="0" i="0" u="none" strike="noStrike" cap="none" normalizeH="0" baseline="0" smtClean="0">
                  <a:ln>
                    <a:noFill/>
                  </a:ln>
                  <a:solidFill>
                    <a:schemeClr val="tx1"/>
                  </a:solidFill>
                  <a:effectLst/>
                  <a:latin typeface="Arial" pitchFamily="34" charset="0"/>
                </a:endParaRPr>
              </a:p>
            </p:txBody>
          </p:sp>
          <p:sp>
            <p:nvSpPr>
              <p:cNvPr id="840201" name="Freeform 521"/>
              <p:cNvSpPr>
                <a:spLocks/>
              </p:cNvSpPr>
              <p:nvPr/>
            </p:nvSpPr>
            <p:spPr bwMode="auto">
              <a:xfrm>
                <a:off x="509" y="3425"/>
                <a:ext cx="27" cy="14"/>
              </a:xfrm>
              <a:custGeom>
                <a:avLst/>
                <a:gdLst/>
                <a:ahLst/>
                <a:cxnLst>
                  <a:cxn ang="0">
                    <a:pos x="0" y="27"/>
                  </a:cxn>
                  <a:cxn ang="0">
                    <a:pos x="0" y="0"/>
                  </a:cxn>
                  <a:cxn ang="0">
                    <a:pos x="54" y="0"/>
                  </a:cxn>
                </a:cxnLst>
                <a:rect l="0" t="0" r="r" b="b"/>
                <a:pathLst>
                  <a:path w="54" h="27">
                    <a:moveTo>
                      <a:pt x="0" y="27"/>
                    </a:moveTo>
                    <a:lnTo>
                      <a:pt x="0" y="0"/>
                    </a:lnTo>
                    <a:lnTo>
                      <a:pt x="5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02" name="Rectangle 522"/>
              <p:cNvSpPr>
                <a:spLocks noChangeArrowheads="1"/>
              </p:cNvSpPr>
              <p:nvPr/>
            </p:nvSpPr>
            <p:spPr bwMode="auto">
              <a:xfrm>
                <a:off x="560" y="3430"/>
                <a:ext cx="21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09D [2]</a:t>
                </a:r>
                <a:endParaRPr kumimoji="0" lang="en-US" sz="1800" b="0" i="0" u="none" strike="noStrike" cap="none" normalizeH="0" baseline="0" smtClean="0">
                  <a:ln>
                    <a:noFill/>
                  </a:ln>
                  <a:solidFill>
                    <a:schemeClr val="tx1"/>
                  </a:solidFill>
                  <a:effectLst/>
                  <a:latin typeface="Arial" pitchFamily="34" charset="0"/>
                </a:endParaRPr>
              </a:p>
            </p:txBody>
          </p:sp>
          <p:sp>
            <p:nvSpPr>
              <p:cNvPr id="840203" name="Freeform 523"/>
              <p:cNvSpPr>
                <a:spLocks/>
              </p:cNvSpPr>
              <p:nvPr/>
            </p:nvSpPr>
            <p:spPr bwMode="auto">
              <a:xfrm>
                <a:off x="528" y="3445"/>
                <a:ext cx="3" cy="8"/>
              </a:xfrm>
              <a:custGeom>
                <a:avLst/>
                <a:gdLst/>
                <a:ahLst/>
                <a:cxnLst>
                  <a:cxn ang="0">
                    <a:pos x="0" y="15"/>
                  </a:cxn>
                  <a:cxn ang="0">
                    <a:pos x="0" y="0"/>
                  </a:cxn>
                  <a:cxn ang="0">
                    <a:pos x="6" y="0"/>
                  </a:cxn>
                </a:cxnLst>
                <a:rect l="0" t="0" r="r" b="b"/>
                <a:pathLst>
                  <a:path w="6" h="15">
                    <a:moveTo>
                      <a:pt x="0" y="15"/>
                    </a:moveTo>
                    <a:lnTo>
                      <a:pt x="0" y="0"/>
                    </a:lnTo>
                    <a:lnTo>
                      <a:pt x="6"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04" name="Rectangle 524"/>
              <p:cNvSpPr>
                <a:spLocks noChangeArrowheads="1"/>
              </p:cNvSpPr>
              <p:nvPr/>
            </p:nvSpPr>
            <p:spPr bwMode="auto">
              <a:xfrm>
                <a:off x="564" y="3449"/>
                <a:ext cx="21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U12N.10B 04B [5]</a:t>
                </a:r>
                <a:endParaRPr kumimoji="0" lang="en-US" sz="1800" b="0" i="0" u="none" strike="noStrike" cap="none" normalizeH="0" baseline="0" smtClean="0">
                  <a:ln>
                    <a:noFill/>
                  </a:ln>
                  <a:solidFill>
                    <a:schemeClr val="tx1"/>
                  </a:solidFill>
                  <a:effectLst/>
                  <a:latin typeface="Arial" pitchFamily="34" charset="0"/>
                </a:endParaRPr>
              </a:p>
            </p:txBody>
          </p:sp>
          <p:sp>
            <p:nvSpPr>
              <p:cNvPr id="840205" name="Freeform 525"/>
              <p:cNvSpPr>
                <a:spLocks/>
              </p:cNvSpPr>
              <p:nvPr/>
            </p:nvSpPr>
            <p:spPr bwMode="auto">
              <a:xfrm>
                <a:off x="528" y="3456"/>
                <a:ext cx="8" cy="9"/>
              </a:xfrm>
              <a:custGeom>
                <a:avLst/>
                <a:gdLst/>
                <a:ahLst/>
                <a:cxnLst>
                  <a:cxn ang="0">
                    <a:pos x="0" y="0"/>
                  </a:cxn>
                  <a:cxn ang="0">
                    <a:pos x="0" y="17"/>
                  </a:cxn>
                  <a:cxn ang="0">
                    <a:pos x="16" y="17"/>
                  </a:cxn>
                </a:cxnLst>
                <a:rect l="0" t="0" r="r" b="b"/>
                <a:pathLst>
                  <a:path w="16" h="17">
                    <a:moveTo>
                      <a:pt x="0" y="0"/>
                    </a:moveTo>
                    <a:lnTo>
                      <a:pt x="0" y="17"/>
                    </a:lnTo>
                    <a:lnTo>
                      <a:pt x="16"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06" name="Freeform 526"/>
              <p:cNvSpPr>
                <a:spLocks/>
              </p:cNvSpPr>
              <p:nvPr/>
            </p:nvSpPr>
            <p:spPr bwMode="auto">
              <a:xfrm>
                <a:off x="509" y="3442"/>
                <a:ext cx="19" cy="13"/>
              </a:xfrm>
              <a:custGeom>
                <a:avLst/>
                <a:gdLst/>
                <a:ahLst/>
                <a:cxnLst>
                  <a:cxn ang="0">
                    <a:pos x="0" y="0"/>
                  </a:cxn>
                  <a:cxn ang="0">
                    <a:pos x="0" y="26"/>
                  </a:cxn>
                  <a:cxn ang="0">
                    <a:pos x="38" y="26"/>
                  </a:cxn>
                </a:cxnLst>
                <a:rect l="0" t="0" r="r" b="b"/>
                <a:pathLst>
                  <a:path w="38" h="26">
                    <a:moveTo>
                      <a:pt x="0" y="0"/>
                    </a:moveTo>
                    <a:lnTo>
                      <a:pt x="0" y="26"/>
                    </a:lnTo>
                    <a:lnTo>
                      <a:pt x="38" y="2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07" name="Freeform 527"/>
              <p:cNvSpPr>
                <a:spLocks/>
              </p:cNvSpPr>
              <p:nvPr/>
            </p:nvSpPr>
            <p:spPr bwMode="auto">
              <a:xfrm>
                <a:off x="468" y="3419"/>
                <a:ext cx="41" cy="21"/>
              </a:xfrm>
              <a:custGeom>
                <a:avLst/>
                <a:gdLst/>
                <a:ahLst/>
                <a:cxnLst>
                  <a:cxn ang="0">
                    <a:pos x="0" y="0"/>
                  </a:cxn>
                  <a:cxn ang="0">
                    <a:pos x="0" y="43"/>
                  </a:cxn>
                  <a:cxn ang="0">
                    <a:pos x="83" y="43"/>
                  </a:cxn>
                </a:cxnLst>
                <a:rect l="0" t="0" r="r" b="b"/>
                <a:pathLst>
                  <a:path w="83" h="43">
                    <a:moveTo>
                      <a:pt x="0" y="0"/>
                    </a:moveTo>
                    <a:lnTo>
                      <a:pt x="0" y="43"/>
                    </a:lnTo>
                    <a:lnTo>
                      <a:pt x="83" y="4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08" name="Freeform 528"/>
              <p:cNvSpPr>
                <a:spLocks/>
              </p:cNvSpPr>
              <p:nvPr/>
            </p:nvSpPr>
            <p:spPr bwMode="auto">
              <a:xfrm>
                <a:off x="376" y="3394"/>
                <a:ext cx="92" cy="23"/>
              </a:xfrm>
              <a:custGeom>
                <a:avLst/>
                <a:gdLst/>
                <a:ahLst/>
                <a:cxnLst>
                  <a:cxn ang="0">
                    <a:pos x="0" y="0"/>
                  </a:cxn>
                  <a:cxn ang="0">
                    <a:pos x="0" y="48"/>
                  </a:cxn>
                  <a:cxn ang="0">
                    <a:pos x="184" y="48"/>
                  </a:cxn>
                </a:cxnLst>
                <a:rect l="0" t="0" r="r" b="b"/>
                <a:pathLst>
                  <a:path w="184" h="48">
                    <a:moveTo>
                      <a:pt x="0" y="0"/>
                    </a:moveTo>
                    <a:lnTo>
                      <a:pt x="0" y="48"/>
                    </a:lnTo>
                    <a:lnTo>
                      <a:pt x="184" y="4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09" name="Freeform 529"/>
              <p:cNvSpPr>
                <a:spLocks/>
              </p:cNvSpPr>
              <p:nvPr/>
            </p:nvSpPr>
            <p:spPr bwMode="auto">
              <a:xfrm>
                <a:off x="369" y="3371"/>
                <a:ext cx="7" cy="21"/>
              </a:xfrm>
              <a:custGeom>
                <a:avLst/>
                <a:gdLst/>
                <a:ahLst/>
                <a:cxnLst>
                  <a:cxn ang="0">
                    <a:pos x="0" y="0"/>
                  </a:cxn>
                  <a:cxn ang="0">
                    <a:pos x="0" y="43"/>
                  </a:cxn>
                  <a:cxn ang="0">
                    <a:pos x="13" y="43"/>
                  </a:cxn>
                </a:cxnLst>
                <a:rect l="0" t="0" r="r" b="b"/>
                <a:pathLst>
                  <a:path w="13" h="43">
                    <a:moveTo>
                      <a:pt x="0" y="0"/>
                    </a:moveTo>
                    <a:lnTo>
                      <a:pt x="0" y="43"/>
                    </a:lnTo>
                    <a:lnTo>
                      <a:pt x="13" y="4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10" name="Freeform 530"/>
              <p:cNvSpPr>
                <a:spLocks/>
              </p:cNvSpPr>
              <p:nvPr/>
            </p:nvSpPr>
            <p:spPr bwMode="auto">
              <a:xfrm>
                <a:off x="352" y="3334"/>
                <a:ext cx="17" cy="35"/>
              </a:xfrm>
              <a:custGeom>
                <a:avLst/>
                <a:gdLst/>
                <a:ahLst/>
                <a:cxnLst>
                  <a:cxn ang="0">
                    <a:pos x="0" y="0"/>
                  </a:cxn>
                  <a:cxn ang="0">
                    <a:pos x="0" y="70"/>
                  </a:cxn>
                  <a:cxn ang="0">
                    <a:pos x="35" y="70"/>
                  </a:cxn>
                </a:cxnLst>
                <a:rect l="0" t="0" r="r" b="b"/>
                <a:pathLst>
                  <a:path w="35" h="70">
                    <a:moveTo>
                      <a:pt x="0" y="0"/>
                    </a:moveTo>
                    <a:lnTo>
                      <a:pt x="0" y="70"/>
                    </a:lnTo>
                    <a:lnTo>
                      <a:pt x="35" y="7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11" name="Freeform 531"/>
              <p:cNvSpPr>
                <a:spLocks/>
              </p:cNvSpPr>
              <p:nvPr/>
            </p:nvSpPr>
            <p:spPr bwMode="auto">
              <a:xfrm>
                <a:off x="346" y="3282"/>
                <a:ext cx="6" cy="50"/>
              </a:xfrm>
              <a:custGeom>
                <a:avLst/>
                <a:gdLst/>
                <a:ahLst/>
                <a:cxnLst>
                  <a:cxn ang="0">
                    <a:pos x="0" y="0"/>
                  </a:cxn>
                  <a:cxn ang="0">
                    <a:pos x="0" y="102"/>
                  </a:cxn>
                  <a:cxn ang="0">
                    <a:pos x="11" y="102"/>
                  </a:cxn>
                </a:cxnLst>
                <a:rect l="0" t="0" r="r" b="b"/>
                <a:pathLst>
                  <a:path w="11" h="102">
                    <a:moveTo>
                      <a:pt x="0" y="0"/>
                    </a:moveTo>
                    <a:lnTo>
                      <a:pt x="0" y="102"/>
                    </a:lnTo>
                    <a:lnTo>
                      <a:pt x="11" y="102"/>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12" name="Freeform 532"/>
              <p:cNvSpPr>
                <a:spLocks/>
              </p:cNvSpPr>
              <p:nvPr/>
            </p:nvSpPr>
            <p:spPr bwMode="auto">
              <a:xfrm>
                <a:off x="328" y="3193"/>
                <a:ext cx="18" cy="87"/>
              </a:xfrm>
              <a:custGeom>
                <a:avLst/>
                <a:gdLst/>
                <a:ahLst/>
                <a:cxnLst>
                  <a:cxn ang="0">
                    <a:pos x="0" y="0"/>
                  </a:cxn>
                  <a:cxn ang="0">
                    <a:pos x="0" y="173"/>
                  </a:cxn>
                  <a:cxn ang="0">
                    <a:pos x="36" y="173"/>
                  </a:cxn>
                </a:cxnLst>
                <a:rect l="0" t="0" r="r" b="b"/>
                <a:pathLst>
                  <a:path w="36" h="173">
                    <a:moveTo>
                      <a:pt x="0" y="0"/>
                    </a:moveTo>
                    <a:lnTo>
                      <a:pt x="0" y="173"/>
                    </a:lnTo>
                    <a:lnTo>
                      <a:pt x="36" y="17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13" name="Freeform 533"/>
              <p:cNvSpPr>
                <a:spLocks/>
              </p:cNvSpPr>
              <p:nvPr/>
            </p:nvSpPr>
            <p:spPr bwMode="auto">
              <a:xfrm>
                <a:off x="1711" y="2899"/>
                <a:ext cx="19" cy="576"/>
              </a:xfrm>
              <a:custGeom>
                <a:avLst/>
                <a:gdLst/>
                <a:ahLst/>
                <a:cxnLst>
                  <a:cxn ang="0">
                    <a:pos x="0" y="0"/>
                  </a:cxn>
                  <a:cxn ang="0">
                    <a:pos x="38" y="0"/>
                  </a:cxn>
                  <a:cxn ang="0">
                    <a:pos x="38" y="1152"/>
                  </a:cxn>
                  <a:cxn ang="0">
                    <a:pos x="0" y="1152"/>
                  </a:cxn>
                </a:cxnLst>
                <a:rect l="0" t="0" r="r" b="b"/>
                <a:pathLst>
                  <a:path w="38" h="1152">
                    <a:moveTo>
                      <a:pt x="0" y="0"/>
                    </a:moveTo>
                    <a:lnTo>
                      <a:pt x="38" y="0"/>
                    </a:lnTo>
                    <a:lnTo>
                      <a:pt x="38" y="1152"/>
                    </a:lnTo>
                    <a:lnTo>
                      <a:pt x="0" y="1152"/>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14" name="Rectangle 534"/>
              <p:cNvSpPr>
                <a:spLocks noChangeArrowheads="1"/>
              </p:cNvSpPr>
              <p:nvPr/>
            </p:nvSpPr>
            <p:spPr bwMode="auto">
              <a:xfrm>
                <a:off x="1740" y="3161"/>
                <a:ext cx="220" cy="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00"/>
                    </a:solidFill>
                    <a:effectLst/>
                    <a:latin typeface="Arial" pitchFamily="34" charset="0"/>
                  </a:rPr>
                  <a:t>Firmicutes</a:t>
                </a:r>
                <a:endParaRPr kumimoji="0" lang="en-US" sz="1800" b="0" i="0" u="none" strike="noStrike" cap="none" normalizeH="0" baseline="0" smtClean="0">
                  <a:ln>
                    <a:noFill/>
                  </a:ln>
                  <a:solidFill>
                    <a:schemeClr val="tx1"/>
                  </a:solidFill>
                  <a:effectLst/>
                  <a:latin typeface="Arial" pitchFamily="34" charset="0"/>
                </a:endParaRPr>
              </a:p>
            </p:txBody>
          </p:sp>
          <p:sp>
            <p:nvSpPr>
              <p:cNvPr id="840215" name="Line 535"/>
              <p:cNvSpPr>
                <a:spLocks noChangeShapeType="1"/>
              </p:cNvSpPr>
              <p:nvPr/>
            </p:nvSpPr>
            <p:spPr bwMode="auto">
              <a:xfrm>
                <a:off x="318" y="3192"/>
                <a:ext cx="10" cy="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16" name="Line 536"/>
              <p:cNvSpPr>
                <a:spLocks noChangeShapeType="1"/>
              </p:cNvSpPr>
              <p:nvPr/>
            </p:nvSpPr>
            <p:spPr bwMode="auto">
              <a:xfrm>
                <a:off x="317" y="2784"/>
                <a:ext cx="1" cy="203"/>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17" name="Line 537"/>
              <p:cNvSpPr>
                <a:spLocks noChangeShapeType="1"/>
              </p:cNvSpPr>
              <p:nvPr/>
            </p:nvSpPr>
            <p:spPr bwMode="auto">
              <a:xfrm>
                <a:off x="317" y="2990"/>
                <a:ext cx="1" cy="202"/>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18" name="Freeform 538"/>
              <p:cNvSpPr>
                <a:spLocks/>
              </p:cNvSpPr>
              <p:nvPr/>
            </p:nvSpPr>
            <p:spPr bwMode="auto">
              <a:xfrm>
                <a:off x="291" y="2679"/>
                <a:ext cx="26" cy="309"/>
              </a:xfrm>
              <a:custGeom>
                <a:avLst/>
                <a:gdLst/>
                <a:ahLst/>
                <a:cxnLst>
                  <a:cxn ang="0">
                    <a:pos x="0" y="0"/>
                  </a:cxn>
                  <a:cxn ang="0">
                    <a:pos x="0" y="618"/>
                  </a:cxn>
                  <a:cxn ang="0">
                    <a:pos x="50" y="618"/>
                  </a:cxn>
                </a:cxnLst>
                <a:rect l="0" t="0" r="r" b="b"/>
                <a:pathLst>
                  <a:path w="50" h="618">
                    <a:moveTo>
                      <a:pt x="0" y="0"/>
                    </a:moveTo>
                    <a:lnTo>
                      <a:pt x="0" y="618"/>
                    </a:lnTo>
                    <a:lnTo>
                      <a:pt x="50" y="6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19" name="Freeform 539"/>
              <p:cNvSpPr>
                <a:spLocks/>
              </p:cNvSpPr>
              <p:nvPr/>
            </p:nvSpPr>
            <p:spPr bwMode="auto">
              <a:xfrm>
                <a:off x="283" y="2678"/>
                <a:ext cx="8" cy="412"/>
              </a:xfrm>
              <a:custGeom>
                <a:avLst/>
                <a:gdLst/>
                <a:ahLst/>
                <a:cxnLst>
                  <a:cxn ang="0">
                    <a:pos x="0" y="825"/>
                  </a:cxn>
                  <a:cxn ang="0">
                    <a:pos x="0" y="0"/>
                  </a:cxn>
                  <a:cxn ang="0">
                    <a:pos x="18" y="0"/>
                  </a:cxn>
                </a:cxnLst>
                <a:rect l="0" t="0" r="r" b="b"/>
                <a:pathLst>
                  <a:path w="18" h="825">
                    <a:moveTo>
                      <a:pt x="0" y="825"/>
                    </a:moveTo>
                    <a:lnTo>
                      <a:pt x="0" y="0"/>
                    </a:lnTo>
                    <a:lnTo>
                      <a:pt x="1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20" name="Rectangle 540"/>
              <p:cNvSpPr>
                <a:spLocks noChangeArrowheads="1"/>
              </p:cNvSpPr>
              <p:nvPr/>
            </p:nvSpPr>
            <p:spPr bwMode="auto">
              <a:xfrm>
                <a:off x="507" y="3469"/>
                <a:ext cx="17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08F</a:t>
                </a:r>
                <a:endParaRPr kumimoji="0" lang="en-US" sz="1800" b="0" i="0" u="none" strike="noStrike" cap="none" normalizeH="0" baseline="0" smtClean="0">
                  <a:ln>
                    <a:noFill/>
                  </a:ln>
                  <a:solidFill>
                    <a:schemeClr val="tx1"/>
                  </a:solidFill>
                  <a:effectLst/>
                  <a:latin typeface="Arial" pitchFamily="34" charset="0"/>
                </a:endParaRPr>
              </a:p>
            </p:txBody>
          </p:sp>
          <p:sp>
            <p:nvSpPr>
              <p:cNvPr id="840221" name="Freeform 541"/>
              <p:cNvSpPr>
                <a:spLocks/>
              </p:cNvSpPr>
              <p:nvPr/>
            </p:nvSpPr>
            <p:spPr bwMode="auto">
              <a:xfrm>
                <a:off x="331" y="3485"/>
                <a:ext cx="148" cy="20"/>
              </a:xfrm>
              <a:custGeom>
                <a:avLst/>
                <a:gdLst/>
                <a:ahLst/>
                <a:cxnLst>
                  <a:cxn ang="0">
                    <a:pos x="0" y="40"/>
                  </a:cxn>
                  <a:cxn ang="0">
                    <a:pos x="0" y="0"/>
                  </a:cxn>
                  <a:cxn ang="0">
                    <a:pos x="296" y="0"/>
                  </a:cxn>
                </a:cxnLst>
                <a:rect l="0" t="0" r="r" b="b"/>
                <a:pathLst>
                  <a:path w="296" h="40">
                    <a:moveTo>
                      <a:pt x="0" y="40"/>
                    </a:moveTo>
                    <a:lnTo>
                      <a:pt x="0" y="0"/>
                    </a:lnTo>
                    <a:lnTo>
                      <a:pt x="296"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22" name="Rectangle 542"/>
              <p:cNvSpPr>
                <a:spLocks noChangeArrowheads="1"/>
              </p:cNvSpPr>
              <p:nvPr/>
            </p:nvSpPr>
            <p:spPr bwMode="auto">
              <a:xfrm>
                <a:off x="524" y="3489"/>
                <a:ext cx="52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Thermodesulfovibrio yellowstonii DSM 11347</a:t>
                </a:r>
                <a:endParaRPr kumimoji="0" lang="en-US" sz="1800" b="0" i="0" u="none" strike="noStrike" cap="none" normalizeH="0" baseline="0" smtClean="0">
                  <a:ln>
                    <a:noFill/>
                  </a:ln>
                  <a:solidFill>
                    <a:schemeClr val="tx1"/>
                  </a:solidFill>
                  <a:effectLst/>
                  <a:latin typeface="Arial" pitchFamily="34" charset="0"/>
                </a:endParaRPr>
              </a:p>
            </p:txBody>
          </p:sp>
          <p:sp>
            <p:nvSpPr>
              <p:cNvPr id="840223" name="Freeform 543"/>
              <p:cNvSpPr>
                <a:spLocks/>
              </p:cNvSpPr>
              <p:nvPr/>
            </p:nvSpPr>
            <p:spPr bwMode="auto">
              <a:xfrm>
                <a:off x="385" y="3505"/>
                <a:ext cx="137" cy="21"/>
              </a:xfrm>
              <a:custGeom>
                <a:avLst/>
                <a:gdLst/>
                <a:ahLst/>
                <a:cxnLst>
                  <a:cxn ang="0">
                    <a:pos x="0" y="43"/>
                  </a:cxn>
                  <a:cxn ang="0">
                    <a:pos x="0" y="0"/>
                  </a:cxn>
                  <a:cxn ang="0">
                    <a:pos x="275" y="0"/>
                  </a:cxn>
                </a:cxnLst>
                <a:rect l="0" t="0" r="r" b="b"/>
                <a:pathLst>
                  <a:path w="275" h="43">
                    <a:moveTo>
                      <a:pt x="0" y="43"/>
                    </a:moveTo>
                    <a:lnTo>
                      <a:pt x="0" y="0"/>
                    </a:lnTo>
                    <a:lnTo>
                      <a:pt x="27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24" name="Rectangle 544"/>
              <p:cNvSpPr>
                <a:spLocks noChangeArrowheads="1"/>
              </p:cNvSpPr>
              <p:nvPr/>
            </p:nvSpPr>
            <p:spPr bwMode="auto">
              <a:xfrm>
                <a:off x="532" y="3509"/>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02B</a:t>
                </a:r>
                <a:endParaRPr kumimoji="0" lang="en-US" sz="1800" b="0" i="0" u="none" strike="noStrike" cap="none" normalizeH="0" baseline="0" smtClean="0">
                  <a:ln>
                    <a:noFill/>
                  </a:ln>
                  <a:solidFill>
                    <a:schemeClr val="tx1"/>
                  </a:solidFill>
                  <a:effectLst/>
                  <a:latin typeface="Arial" pitchFamily="34" charset="0"/>
                </a:endParaRPr>
              </a:p>
            </p:txBody>
          </p:sp>
          <p:sp>
            <p:nvSpPr>
              <p:cNvPr id="840225" name="Freeform 545"/>
              <p:cNvSpPr>
                <a:spLocks/>
              </p:cNvSpPr>
              <p:nvPr/>
            </p:nvSpPr>
            <p:spPr bwMode="auto">
              <a:xfrm>
                <a:off x="406" y="3525"/>
                <a:ext cx="98" cy="24"/>
              </a:xfrm>
              <a:custGeom>
                <a:avLst/>
                <a:gdLst/>
                <a:ahLst/>
                <a:cxnLst>
                  <a:cxn ang="0">
                    <a:pos x="0" y="50"/>
                  </a:cxn>
                  <a:cxn ang="0">
                    <a:pos x="0" y="0"/>
                  </a:cxn>
                  <a:cxn ang="0">
                    <a:pos x="197" y="0"/>
                  </a:cxn>
                </a:cxnLst>
                <a:rect l="0" t="0" r="r" b="b"/>
                <a:pathLst>
                  <a:path w="197" h="50">
                    <a:moveTo>
                      <a:pt x="0" y="50"/>
                    </a:moveTo>
                    <a:lnTo>
                      <a:pt x="0" y="0"/>
                    </a:lnTo>
                    <a:lnTo>
                      <a:pt x="19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26" name="Rectangle 546"/>
              <p:cNvSpPr>
                <a:spLocks noChangeArrowheads="1"/>
              </p:cNvSpPr>
              <p:nvPr/>
            </p:nvSpPr>
            <p:spPr bwMode="auto">
              <a:xfrm>
                <a:off x="577" y="3529"/>
                <a:ext cx="217"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01G [2]</a:t>
                </a:r>
                <a:endParaRPr kumimoji="0" lang="en-US" sz="1800" b="0" i="0" u="none" strike="noStrike" cap="none" normalizeH="0" baseline="0" smtClean="0">
                  <a:ln>
                    <a:noFill/>
                  </a:ln>
                  <a:solidFill>
                    <a:schemeClr val="tx1"/>
                  </a:solidFill>
                  <a:effectLst/>
                  <a:latin typeface="Arial" pitchFamily="34" charset="0"/>
                </a:endParaRPr>
              </a:p>
            </p:txBody>
          </p:sp>
          <p:sp>
            <p:nvSpPr>
              <p:cNvPr id="840227" name="Freeform 547"/>
              <p:cNvSpPr>
                <a:spLocks/>
              </p:cNvSpPr>
              <p:nvPr/>
            </p:nvSpPr>
            <p:spPr bwMode="auto">
              <a:xfrm>
                <a:off x="478" y="3545"/>
                <a:ext cx="71" cy="8"/>
              </a:xfrm>
              <a:custGeom>
                <a:avLst/>
                <a:gdLst/>
                <a:ahLst/>
                <a:cxnLst>
                  <a:cxn ang="0">
                    <a:pos x="0" y="16"/>
                  </a:cxn>
                  <a:cxn ang="0">
                    <a:pos x="0" y="0"/>
                  </a:cxn>
                  <a:cxn ang="0">
                    <a:pos x="141" y="0"/>
                  </a:cxn>
                </a:cxnLst>
                <a:rect l="0" t="0" r="r" b="b"/>
                <a:pathLst>
                  <a:path w="141" h="16">
                    <a:moveTo>
                      <a:pt x="0" y="16"/>
                    </a:moveTo>
                    <a:lnTo>
                      <a:pt x="0" y="0"/>
                    </a:lnTo>
                    <a:lnTo>
                      <a:pt x="141"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28" name="Rectangle 548"/>
              <p:cNvSpPr>
                <a:spLocks noChangeArrowheads="1"/>
              </p:cNvSpPr>
              <p:nvPr/>
            </p:nvSpPr>
            <p:spPr bwMode="auto">
              <a:xfrm>
                <a:off x="553" y="3549"/>
                <a:ext cx="128"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JG37</a:t>
                </a:r>
                <a:endParaRPr kumimoji="0" lang="en-US" sz="1800" b="0" i="0" u="none" strike="noStrike" cap="none" normalizeH="0" baseline="0" smtClean="0">
                  <a:ln>
                    <a:noFill/>
                  </a:ln>
                  <a:solidFill>
                    <a:schemeClr val="tx1"/>
                  </a:solidFill>
                  <a:effectLst/>
                  <a:latin typeface="Arial" pitchFamily="34" charset="0"/>
                </a:endParaRPr>
              </a:p>
            </p:txBody>
          </p:sp>
          <p:sp>
            <p:nvSpPr>
              <p:cNvPr id="840229" name="Freeform 549"/>
              <p:cNvSpPr>
                <a:spLocks/>
              </p:cNvSpPr>
              <p:nvPr/>
            </p:nvSpPr>
            <p:spPr bwMode="auto">
              <a:xfrm>
                <a:off x="478" y="3556"/>
                <a:ext cx="74" cy="8"/>
              </a:xfrm>
              <a:custGeom>
                <a:avLst/>
                <a:gdLst/>
                <a:ahLst/>
                <a:cxnLst>
                  <a:cxn ang="0">
                    <a:pos x="0" y="0"/>
                  </a:cxn>
                  <a:cxn ang="0">
                    <a:pos x="0" y="18"/>
                  </a:cxn>
                  <a:cxn ang="0">
                    <a:pos x="148" y="18"/>
                  </a:cxn>
                </a:cxnLst>
                <a:rect l="0" t="0" r="r" b="b"/>
                <a:pathLst>
                  <a:path w="148" h="18">
                    <a:moveTo>
                      <a:pt x="0" y="0"/>
                    </a:moveTo>
                    <a:lnTo>
                      <a:pt x="0" y="18"/>
                    </a:lnTo>
                    <a:lnTo>
                      <a:pt x="148"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30" name="Freeform 550"/>
              <p:cNvSpPr>
                <a:spLocks/>
              </p:cNvSpPr>
              <p:nvPr/>
            </p:nvSpPr>
            <p:spPr bwMode="auto">
              <a:xfrm>
                <a:off x="434" y="3554"/>
                <a:ext cx="44" cy="21"/>
              </a:xfrm>
              <a:custGeom>
                <a:avLst/>
                <a:gdLst/>
                <a:ahLst/>
                <a:cxnLst>
                  <a:cxn ang="0">
                    <a:pos x="0" y="42"/>
                  </a:cxn>
                  <a:cxn ang="0">
                    <a:pos x="0" y="0"/>
                  </a:cxn>
                  <a:cxn ang="0">
                    <a:pos x="87" y="0"/>
                  </a:cxn>
                </a:cxnLst>
                <a:rect l="0" t="0" r="r" b="b"/>
                <a:pathLst>
                  <a:path w="87" h="42">
                    <a:moveTo>
                      <a:pt x="0" y="42"/>
                    </a:moveTo>
                    <a:lnTo>
                      <a:pt x="0" y="0"/>
                    </a:lnTo>
                    <a:lnTo>
                      <a:pt x="8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31" name="Rectangle 551"/>
              <p:cNvSpPr>
                <a:spLocks noChangeArrowheads="1"/>
              </p:cNvSpPr>
              <p:nvPr/>
            </p:nvSpPr>
            <p:spPr bwMode="auto">
              <a:xfrm>
                <a:off x="542" y="3569"/>
                <a:ext cx="33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OPI-2 (Octopus Spring)</a:t>
                </a:r>
                <a:endParaRPr kumimoji="0" lang="en-US" sz="1800" b="0" i="0" u="none" strike="noStrike" cap="none" normalizeH="0" baseline="0" smtClean="0">
                  <a:ln>
                    <a:noFill/>
                  </a:ln>
                  <a:solidFill>
                    <a:schemeClr val="tx1"/>
                  </a:solidFill>
                  <a:effectLst/>
                  <a:latin typeface="Arial" pitchFamily="34" charset="0"/>
                </a:endParaRPr>
              </a:p>
            </p:txBody>
          </p:sp>
          <p:sp>
            <p:nvSpPr>
              <p:cNvPr id="840232" name="Freeform 552"/>
              <p:cNvSpPr>
                <a:spLocks/>
              </p:cNvSpPr>
              <p:nvPr/>
            </p:nvSpPr>
            <p:spPr bwMode="auto">
              <a:xfrm>
                <a:off x="453" y="3584"/>
                <a:ext cx="87" cy="14"/>
              </a:xfrm>
              <a:custGeom>
                <a:avLst/>
                <a:gdLst/>
                <a:ahLst/>
                <a:cxnLst>
                  <a:cxn ang="0">
                    <a:pos x="0" y="27"/>
                  </a:cxn>
                  <a:cxn ang="0">
                    <a:pos x="0" y="0"/>
                  </a:cxn>
                  <a:cxn ang="0">
                    <a:pos x="175" y="0"/>
                  </a:cxn>
                </a:cxnLst>
                <a:rect l="0" t="0" r="r" b="b"/>
                <a:pathLst>
                  <a:path w="175" h="27">
                    <a:moveTo>
                      <a:pt x="0" y="27"/>
                    </a:moveTo>
                    <a:lnTo>
                      <a:pt x="0" y="0"/>
                    </a:lnTo>
                    <a:lnTo>
                      <a:pt x="17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33" name="Rectangle 553"/>
              <p:cNvSpPr>
                <a:spLocks noChangeArrowheads="1"/>
              </p:cNvSpPr>
              <p:nvPr/>
            </p:nvSpPr>
            <p:spPr bwMode="auto">
              <a:xfrm>
                <a:off x="574" y="3588"/>
                <a:ext cx="209"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03A [3]</a:t>
                </a:r>
                <a:endParaRPr kumimoji="0" lang="en-US" sz="1800" b="0" i="0" u="none" strike="noStrike" cap="none" normalizeH="0" baseline="0" smtClean="0">
                  <a:ln>
                    <a:noFill/>
                  </a:ln>
                  <a:solidFill>
                    <a:schemeClr val="tx1"/>
                  </a:solidFill>
                  <a:effectLst/>
                  <a:latin typeface="Arial" pitchFamily="34" charset="0"/>
                </a:endParaRPr>
              </a:p>
            </p:txBody>
          </p:sp>
          <p:sp>
            <p:nvSpPr>
              <p:cNvPr id="840234" name="Freeform 554"/>
              <p:cNvSpPr>
                <a:spLocks/>
              </p:cNvSpPr>
              <p:nvPr/>
            </p:nvSpPr>
            <p:spPr bwMode="auto">
              <a:xfrm>
                <a:off x="508" y="3604"/>
                <a:ext cx="38" cy="8"/>
              </a:xfrm>
              <a:custGeom>
                <a:avLst/>
                <a:gdLst/>
                <a:ahLst/>
                <a:cxnLst>
                  <a:cxn ang="0">
                    <a:pos x="0" y="16"/>
                  </a:cxn>
                  <a:cxn ang="0">
                    <a:pos x="0" y="0"/>
                  </a:cxn>
                  <a:cxn ang="0">
                    <a:pos x="77" y="0"/>
                  </a:cxn>
                </a:cxnLst>
                <a:rect l="0" t="0" r="r" b="b"/>
                <a:pathLst>
                  <a:path w="77" h="16">
                    <a:moveTo>
                      <a:pt x="0" y="16"/>
                    </a:moveTo>
                    <a:lnTo>
                      <a:pt x="0" y="0"/>
                    </a:lnTo>
                    <a:lnTo>
                      <a:pt x="7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35" name="Rectangle 555"/>
              <p:cNvSpPr>
                <a:spLocks noChangeArrowheads="1"/>
              </p:cNvSpPr>
              <p:nvPr/>
            </p:nvSpPr>
            <p:spPr bwMode="auto">
              <a:xfrm>
                <a:off x="548" y="3608"/>
                <a:ext cx="23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02A [13]</a:t>
                </a:r>
                <a:endParaRPr kumimoji="0" lang="en-US" sz="1800" b="0" i="0" u="none" strike="noStrike" cap="none" normalizeH="0" baseline="0" smtClean="0">
                  <a:ln>
                    <a:noFill/>
                  </a:ln>
                  <a:solidFill>
                    <a:schemeClr val="tx1"/>
                  </a:solidFill>
                  <a:effectLst/>
                  <a:latin typeface="Arial" pitchFamily="34" charset="0"/>
                </a:endParaRPr>
              </a:p>
            </p:txBody>
          </p:sp>
          <p:sp>
            <p:nvSpPr>
              <p:cNvPr id="840236" name="Freeform 556"/>
              <p:cNvSpPr>
                <a:spLocks/>
              </p:cNvSpPr>
              <p:nvPr/>
            </p:nvSpPr>
            <p:spPr bwMode="auto">
              <a:xfrm>
                <a:off x="508" y="3615"/>
                <a:ext cx="12" cy="9"/>
              </a:xfrm>
              <a:custGeom>
                <a:avLst/>
                <a:gdLst/>
                <a:ahLst/>
                <a:cxnLst>
                  <a:cxn ang="0">
                    <a:pos x="0" y="0"/>
                  </a:cxn>
                  <a:cxn ang="0">
                    <a:pos x="0" y="17"/>
                  </a:cxn>
                  <a:cxn ang="0">
                    <a:pos x="24" y="17"/>
                  </a:cxn>
                </a:cxnLst>
                <a:rect l="0" t="0" r="r" b="b"/>
                <a:pathLst>
                  <a:path w="24" h="17">
                    <a:moveTo>
                      <a:pt x="0" y="0"/>
                    </a:moveTo>
                    <a:lnTo>
                      <a:pt x="0" y="17"/>
                    </a:lnTo>
                    <a:lnTo>
                      <a:pt x="24"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37" name="Freeform 557"/>
              <p:cNvSpPr>
                <a:spLocks/>
              </p:cNvSpPr>
              <p:nvPr/>
            </p:nvSpPr>
            <p:spPr bwMode="auto">
              <a:xfrm>
                <a:off x="453" y="3601"/>
                <a:ext cx="55" cy="13"/>
              </a:xfrm>
              <a:custGeom>
                <a:avLst/>
                <a:gdLst/>
                <a:ahLst/>
                <a:cxnLst>
                  <a:cxn ang="0">
                    <a:pos x="0" y="0"/>
                  </a:cxn>
                  <a:cxn ang="0">
                    <a:pos x="0" y="25"/>
                  </a:cxn>
                  <a:cxn ang="0">
                    <a:pos x="111" y="25"/>
                  </a:cxn>
                </a:cxnLst>
                <a:rect l="0" t="0" r="r" b="b"/>
                <a:pathLst>
                  <a:path w="111" h="25">
                    <a:moveTo>
                      <a:pt x="0" y="0"/>
                    </a:moveTo>
                    <a:lnTo>
                      <a:pt x="0" y="25"/>
                    </a:lnTo>
                    <a:lnTo>
                      <a:pt x="111" y="25"/>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38" name="Freeform 558"/>
              <p:cNvSpPr>
                <a:spLocks/>
              </p:cNvSpPr>
              <p:nvPr/>
            </p:nvSpPr>
            <p:spPr bwMode="auto">
              <a:xfrm>
                <a:off x="434" y="3578"/>
                <a:ext cx="19" cy="21"/>
              </a:xfrm>
              <a:custGeom>
                <a:avLst/>
                <a:gdLst/>
                <a:ahLst/>
                <a:cxnLst>
                  <a:cxn ang="0">
                    <a:pos x="0" y="0"/>
                  </a:cxn>
                  <a:cxn ang="0">
                    <a:pos x="0" y="43"/>
                  </a:cxn>
                  <a:cxn ang="0">
                    <a:pos x="36" y="43"/>
                  </a:cxn>
                </a:cxnLst>
                <a:rect l="0" t="0" r="r" b="b"/>
                <a:pathLst>
                  <a:path w="36" h="43">
                    <a:moveTo>
                      <a:pt x="0" y="0"/>
                    </a:moveTo>
                    <a:lnTo>
                      <a:pt x="0" y="43"/>
                    </a:lnTo>
                    <a:lnTo>
                      <a:pt x="36" y="4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39" name="Freeform 559"/>
              <p:cNvSpPr>
                <a:spLocks/>
              </p:cNvSpPr>
              <p:nvPr/>
            </p:nvSpPr>
            <p:spPr bwMode="auto">
              <a:xfrm>
                <a:off x="406" y="3553"/>
                <a:ext cx="28" cy="23"/>
              </a:xfrm>
              <a:custGeom>
                <a:avLst/>
                <a:gdLst/>
                <a:ahLst/>
                <a:cxnLst>
                  <a:cxn ang="0">
                    <a:pos x="0" y="0"/>
                  </a:cxn>
                  <a:cxn ang="0">
                    <a:pos x="0" y="48"/>
                  </a:cxn>
                  <a:cxn ang="0">
                    <a:pos x="58" y="48"/>
                  </a:cxn>
                </a:cxnLst>
                <a:rect l="0" t="0" r="r" b="b"/>
                <a:pathLst>
                  <a:path w="58" h="48">
                    <a:moveTo>
                      <a:pt x="0" y="0"/>
                    </a:moveTo>
                    <a:lnTo>
                      <a:pt x="0" y="48"/>
                    </a:lnTo>
                    <a:lnTo>
                      <a:pt x="58" y="4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40" name="Freeform 560"/>
              <p:cNvSpPr>
                <a:spLocks/>
              </p:cNvSpPr>
              <p:nvPr/>
            </p:nvSpPr>
            <p:spPr bwMode="auto">
              <a:xfrm>
                <a:off x="385" y="3529"/>
                <a:ext cx="21" cy="22"/>
              </a:xfrm>
              <a:custGeom>
                <a:avLst/>
                <a:gdLst/>
                <a:ahLst/>
                <a:cxnLst>
                  <a:cxn ang="0">
                    <a:pos x="0" y="0"/>
                  </a:cxn>
                  <a:cxn ang="0">
                    <a:pos x="0" y="43"/>
                  </a:cxn>
                  <a:cxn ang="0">
                    <a:pos x="41" y="43"/>
                  </a:cxn>
                </a:cxnLst>
                <a:rect l="0" t="0" r="r" b="b"/>
                <a:pathLst>
                  <a:path w="41" h="43">
                    <a:moveTo>
                      <a:pt x="0" y="0"/>
                    </a:moveTo>
                    <a:lnTo>
                      <a:pt x="0" y="43"/>
                    </a:lnTo>
                    <a:lnTo>
                      <a:pt x="41" y="43"/>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41" name="Freeform 561"/>
              <p:cNvSpPr>
                <a:spLocks/>
              </p:cNvSpPr>
              <p:nvPr/>
            </p:nvSpPr>
            <p:spPr bwMode="auto">
              <a:xfrm>
                <a:off x="331" y="3508"/>
                <a:ext cx="54" cy="20"/>
              </a:xfrm>
              <a:custGeom>
                <a:avLst/>
                <a:gdLst/>
                <a:ahLst/>
                <a:cxnLst>
                  <a:cxn ang="0">
                    <a:pos x="0" y="0"/>
                  </a:cxn>
                  <a:cxn ang="0">
                    <a:pos x="0" y="40"/>
                  </a:cxn>
                  <a:cxn ang="0">
                    <a:pos x="108" y="40"/>
                  </a:cxn>
                </a:cxnLst>
                <a:rect l="0" t="0" r="r" b="b"/>
                <a:pathLst>
                  <a:path w="108" h="40">
                    <a:moveTo>
                      <a:pt x="0" y="0"/>
                    </a:moveTo>
                    <a:lnTo>
                      <a:pt x="0" y="40"/>
                    </a:lnTo>
                    <a:lnTo>
                      <a:pt x="108" y="4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42" name="Freeform 562"/>
              <p:cNvSpPr>
                <a:spLocks/>
              </p:cNvSpPr>
              <p:nvPr/>
            </p:nvSpPr>
            <p:spPr bwMode="auto">
              <a:xfrm>
                <a:off x="1711" y="3475"/>
                <a:ext cx="19" cy="159"/>
              </a:xfrm>
              <a:custGeom>
                <a:avLst/>
                <a:gdLst/>
                <a:ahLst/>
                <a:cxnLst>
                  <a:cxn ang="0">
                    <a:pos x="0" y="0"/>
                  </a:cxn>
                  <a:cxn ang="0">
                    <a:pos x="38" y="0"/>
                  </a:cxn>
                  <a:cxn ang="0">
                    <a:pos x="38" y="318"/>
                  </a:cxn>
                  <a:cxn ang="0">
                    <a:pos x="0" y="318"/>
                  </a:cxn>
                </a:cxnLst>
                <a:rect l="0" t="0" r="r" b="b"/>
                <a:pathLst>
                  <a:path w="38" h="318">
                    <a:moveTo>
                      <a:pt x="0" y="0"/>
                    </a:moveTo>
                    <a:lnTo>
                      <a:pt x="38" y="0"/>
                    </a:lnTo>
                    <a:lnTo>
                      <a:pt x="38" y="318"/>
                    </a:lnTo>
                    <a:lnTo>
                      <a:pt x="0" y="318"/>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43" name="Rectangle 563"/>
              <p:cNvSpPr>
                <a:spLocks noChangeArrowheads="1"/>
              </p:cNvSpPr>
              <p:nvPr/>
            </p:nvSpPr>
            <p:spPr bwMode="auto">
              <a:xfrm>
                <a:off x="1740" y="3528"/>
                <a:ext cx="230" cy="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00"/>
                    </a:solidFill>
                    <a:effectLst/>
                    <a:latin typeface="Arial" pitchFamily="34" charset="0"/>
                  </a:rPr>
                  <a:t>Nitrospirae</a:t>
                </a:r>
                <a:endParaRPr kumimoji="0" lang="en-US" sz="1800" b="0" i="0" u="none" strike="noStrike" cap="none" normalizeH="0" baseline="0" smtClean="0">
                  <a:ln>
                    <a:noFill/>
                  </a:ln>
                  <a:solidFill>
                    <a:schemeClr val="tx1"/>
                  </a:solidFill>
                  <a:effectLst/>
                  <a:latin typeface="Arial" pitchFamily="34" charset="0"/>
                </a:endParaRPr>
              </a:p>
            </p:txBody>
          </p:sp>
          <p:sp>
            <p:nvSpPr>
              <p:cNvPr id="840244" name="Line 564"/>
              <p:cNvSpPr>
                <a:spLocks noChangeShapeType="1"/>
              </p:cNvSpPr>
              <p:nvPr/>
            </p:nvSpPr>
            <p:spPr bwMode="auto">
              <a:xfrm>
                <a:off x="284" y="3506"/>
                <a:ext cx="47" cy="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45" name="Line 565"/>
              <p:cNvSpPr>
                <a:spLocks noChangeShapeType="1"/>
              </p:cNvSpPr>
              <p:nvPr/>
            </p:nvSpPr>
            <p:spPr bwMode="auto">
              <a:xfrm>
                <a:off x="283" y="3093"/>
                <a:ext cx="1" cy="413"/>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46" name="Freeform 566"/>
              <p:cNvSpPr>
                <a:spLocks/>
              </p:cNvSpPr>
              <p:nvPr/>
            </p:nvSpPr>
            <p:spPr bwMode="auto">
              <a:xfrm>
                <a:off x="263" y="3092"/>
                <a:ext cx="20" cy="314"/>
              </a:xfrm>
              <a:custGeom>
                <a:avLst/>
                <a:gdLst/>
                <a:ahLst/>
                <a:cxnLst>
                  <a:cxn ang="0">
                    <a:pos x="0" y="630"/>
                  </a:cxn>
                  <a:cxn ang="0">
                    <a:pos x="0" y="0"/>
                  </a:cxn>
                  <a:cxn ang="0">
                    <a:pos x="38" y="0"/>
                  </a:cxn>
                </a:cxnLst>
                <a:rect l="0" t="0" r="r" b="b"/>
                <a:pathLst>
                  <a:path w="38" h="630">
                    <a:moveTo>
                      <a:pt x="0" y="630"/>
                    </a:moveTo>
                    <a:lnTo>
                      <a:pt x="0" y="0"/>
                    </a:lnTo>
                    <a:lnTo>
                      <a:pt x="38"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47" name="Rectangle 567"/>
              <p:cNvSpPr>
                <a:spLocks noChangeArrowheads="1"/>
              </p:cNvSpPr>
              <p:nvPr/>
            </p:nvSpPr>
            <p:spPr bwMode="auto">
              <a:xfrm>
                <a:off x="518" y="3628"/>
                <a:ext cx="17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03D</a:t>
                </a:r>
                <a:endParaRPr kumimoji="0" lang="en-US" sz="1800" b="0" i="0" u="none" strike="noStrike" cap="none" normalizeH="0" baseline="0" smtClean="0">
                  <a:ln>
                    <a:noFill/>
                  </a:ln>
                  <a:solidFill>
                    <a:schemeClr val="tx1"/>
                  </a:solidFill>
                  <a:effectLst/>
                  <a:latin typeface="Arial" pitchFamily="34" charset="0"/>
                </a:endParaRPr>
              </a:p>
            </p:txBody>
          </p:sp>
          <p:sp>
            <p:nvSpPr>
              <p:cNvPr id="840248" name="Freeform 568"/>
              <p:cNvSpPr>
                <a:spLocks/>
              </p:cNvSpPr>
              <p:nvPr/>
            </p:nvSpPr>
            <p:spPr bwMode="auto">
              <a:xfrm>
                <a:off x="445" y="3644"/>
                <a:ext cx="44" cy="8"/>
              </a:xfrm>
              <a:custGeom>
                <a:avLst/>
                <a:gdLst/>
                <a:ahLst/>
                <a:cxnLst>
                  <a:cxn ang="0">
                    <a:pos x="0" y="16"/>
                  </a:cxn>
                  <a:cxn ang="0">
                    <a:pos x="0" y="0"/>
                  </a:cxn>
                  <a:cxn ang="0">
                    <a:pos x="87" y="0"/>
                  </a:cxn>
                </a:cxnLst>
                <a:rect l="0" t="0" r="r" b="b"/>
                <a:pathLst>
                  <a:path w="87" h="16">
                    <a:moveTo>
                      <a:pt x="0" y="16"/>
                    </a:moveTo>
                    <a:lnTo>
                      <a:pt x="0" y="0"/>
                    </a:lnTo>
                    <a:lnTo>
                      <a:pt x="8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49" name="Rectangle 569"/>
              <p:cNvSpPr>
                <a:spLocks noChangeArrowheads="1"/>
              </p:cNvSpPr>
              <p:nvPr/>
            </p:nvSpPr>
            <p:spPr bwMode="auto">
              <a:xfrm>
                <a:off x="488" y="3648"/>
                <a:ext cx="474"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SK27B-25 (holocene mud sediment)</a:t>
                </a:r>
                <a:endParaRPr kumimoji="0" lang="en-US" sz="1800" b="0" i="0" u="none" strike="noStrike" cap="none" normalizeH="0" baseline="0" smtClean="0">
                  <a:ln>
                    <a:noFill/>
                  </a:ln>
                  <a:solidFill>
                    <a:schemeClr val="tx1"/>
                  </a:solidFill>
                  <a:effectLst/>
                  <a:latin typeface="Arial" pitchFamily="34" charset="0"/>
                </a:endParaRPr>
              </a:p>
            </p:txBody>
          </p:sp>
          <p:sp>
            <p:nvSpPr>
              <p:cNvPr id="840250" name="Freeform 570"/>
              <p:cNvSpPr>
                <a:spLocks/>
              </p:cNvSpPr>
              <p:nvPr/>
            </p:nvSpPr>
            <p:spPr bwMode="auto">
              <a:xfrm>
                <a:off x="445" y="3655"/>
                <a:ext cx="42" cy="9"/>
              </a:xfrm>
              <a:custGeom>
                <a:avLst/>
                <a:gdLst/>
                <a:ahLst/>
                <a:cxnLst>
                  <a:cxn ang="0">
                    <a:pos x="0" y="0"/>
                  </a:cxn>
                  <a:cxn ang="0">
                    <a:pos x="0" y="18"/>
                  </a:cxn>
                  <a:cxn ang="0">
                    <a:pos x="82" y="18"/>
                  </a:cxn>
                </a:cxnLst>
                <a:rect l="0" t="0" r="r" b="b"/>
                <a:pathLst>
                  <a:path w="82" h="18">
                    <a:moveTo>
                      <a:pt x="0" y="0"/>
                    </a:moveTo>
                    <a:lnTo>
                      <a:pt x="0" y="18"/>
                    </a:lnTo>
                    <a:lnTo>
                      <a:pt x="82"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51" name="Freeform 571"/>
              <p:cNvSpPr>
                <a:spLocks/>
              </p:cNvSpPr>
              <p:nvPr/>
            </p:nvSpPr>
            <p:spPr bwMode="auto">
              <a:xfrm>
                <a:off x="360" y="3653"/>
                <a:ext cx="85" cy="14"/>
              </a:xfrm>
              <a:custGeom>
                <a:avLst/>
                <a:gdLst/>
                <a:ahLst/>
                <a:cxnLst>
                  <a:cxn ang="0">
                    <a:pos x="0" y="27"/>
                  </a:cxn>
                  <a:cxn ang="0">
                    <a:pos x="0" y="0"/>
                  </a:cxn>
                  <a:cxn ang="0">
                    <a:pos x="170" y="0"/>
                  </a:cxn>
                </a:cxnLst>
                <a:rect l="0" t="0" r="r" b="b"/>
                <a:pathLst>
                  <a:path w="170" h="27">
                    <a:moveTo>
                      <a:pt x="0" y="27"/>
                    </a:moveTo>
                    <a:lnTo>
                      <a:pt x="0" y="0"/>
                    </a:lnTo>
                    <a:lnTo>
                      <a:pt x="170"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52" name="Rectangle 572"/>
              <p:cNvSpPr>
                <a:spLocks noChangeArrowheads="1"/>
              </p:cNvSpPr>
              <p:nvPr/>
            </p:nvSpPr>
            <p:spPr bwMode="auto">
              <a:xfrm>
                <a:off x="511" y="3668"/>
                <a:ext cx="365"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Dehalococcoides sp. BHI80-52</a:t>
                </a:r>
                <a:endParaRPr kumimoji="0" lang="en-US" sz="1800" b="0" i="0" u="none" strike="noStrike" cap="none" normalizeH="0" baseline="0" smtClean="0">
                  <a:ln>
                    <a:noFill/>
                  </a:ln>
                  <a:solidFill>
                    <a:schemeClr val="tx1"/>
                  </a:solidFill>
                  <a:effectLst/>
                  <a:latin typeface="Arial" pitchFamily="34" charset="0"/>
                </a:endParaRPr>
              </a:p>
            </p:txBody>
          </p:sp>
          <p:sp>
            <p:nvSpPr>
              <p:cNvPr id="840253" name="Freeform 573"/>
              <p:cNvSpPr>
                <a:spLocks/>
              </p:cNvSpPr>
              <p:nvPr/>
            </p:nvSpPr>
            <p:spPr bwMode="auto">
              <a:xfrm>
                <a:off x="360" y="3670"/>
                <a:ext cx="150" cy="14"/>
              </a:xfrm>
              <a:custGeom>
                <a:avLst/>
                <a:gdLst/>
                <a:ahLst/>
                <a:cxnLst>
                  <a:cxn ang="0">
                    <a:pos x="0" y="0"/>
                  </a:cxn>
                  <a:cxn ang="0">
                    <a:pos x="0" y="27"/>
                  </a:cxn>
                  <a:cxn ang="0">
                    <a:pos x="299" y="27"/>
                  </a:cxn>
                </a:cxnLst>
                <a:rect l="0" t="0" r="r" b="b"/>
                <a:pathLst>
                  <a:path w="299" h="27">
                    <a:moveTo>
                      <a:pt x="0" y="0"/>
                    </a:moveTo>
                    <a:lnTo>
                      <a:pt x="0" y="27"/>
                    </a:lnTo>
                    <a:lnTo>
                      <a:pt x="299" y="2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54" name="Freeform 574"/>
              <p:cNvSpPr>
                <a:spLocks/>
              </p:cNvSpPr>
              <p:nvPr/>
            </p:nvSpPr>
            <p:spPr bwMode="auto">
              <a:xfrm>
                <a:off x="339" y="3669"/>
                <a:ext cx="21" cy="54"/>
              </a:xfrm>
              <a:custGeom>
                <a:avLst/>
                <a:gdLst/>
                <a:ahLst/>
                <a:cxnLst>
                  <a:cxn ang="0">
                    <a:pos x="0" y="108"/>
                  </a:cxn>
                  <a:cxn ang="0">
                    <a:pos x="0" y="0"/>
                  </a:cxn>
                  <a:cxn ang="0">
                    <a:pos x="43" y="0"/>
                  </a:cxn>
                </a:cxnLst>
                <a:rect l="0" t="0" r="r" b="b"/>
                <a:pathLst>
                  <a:path w="43" h="108">
                    <a:moveTo>
                      <a:pt x="0" y="108"/>
                    </a:moveTo>
                    <a:lnTo>
                      <a:pt x="0" y="0"/>
                    </a:lnTo>
                    <a:lnTo>
                      <a:pt x="4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55" name="Rectangle 575"/>
              <p:cNvSpPr>
                <a:spLocks noChangeArrowheads="1"/>
              </p:cNvSpPr>
              <p:nvPr/>
            </p:nvSpPr>
            <p:spPr bwMode="auto">
              <a:xfrm>
                <a:off x="615" y="3688"/>
                <a:ext cx="172"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07A</a:t>
                </a:r>
                <a:endParaRPr kumimoji="0" lang="en-US" sz="1800" b="0" i="0" u="none" strike="noStrike" cap="none" normalizeH="0" baseline="0" smtClean="0">
                  <a:ln>
                    <a:noFill/>
                  </a:ln>
                  <a:solidFill>
                    <a:schemeClr val="tx1"/>
                  </a:solidFill>
                  <a:effectLst/>
                  <a:latin typeface="Arial" pitchFamily="34" charset="0"/>
                </a:endParaRPr>
              </a:p>
            </p:txBody>
          </p:sp>
          <p:sp>
            <p:nvSpPr>
              <p:cNvPr id="840256" name="Freeform 576"/>
              <p:cNvSpPr>
                <a:spLocks/>
              </p:cNvSpPr>
              <p:nvPr/>
            </p:nvSpPr>
            <p:spPr bwMode="auto">
              <a:xfrm>
                <a:off x="582" y="3703"/>
                <a:ext cx="6" cy="8"/>
              </a:xfrm>
              <a:custGeom>
                <a:avLst/>
                <a:gdLst/>
                <a:ahLst/>
                <a:cxnLst>
                  <a:cxn ang="0">
                    <a:pos x="0" y="16"/>
                  </a:cxn>
                  <a:cxn ang="0">
                    <a:pos x="0" y="0"/>
                  </a:cxn>
                  <a:cxn ang="0">
                    <a:pos x="11" y="0"/>
                  </a:cxn>
                </a:cxnLst>
                <a:rect l="0" t="0" r="r" b="b"/>
                <a:pathLst>
                  <a:path w="11" h="16">
                    <a:moveTo>
                      <a:pt x="0" y="16"/>
                    </a:moveTo>
                    <a:lnTo>
                      <a:pt x="0" y="0"/>
                    </a:lnTo>
                    <a:lnTo>
                      <a:pt x="11"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57" name="Rectangle 577"/>
              <p:cNvSpPr>
                <a:spLocks noChangeArrowheads="1"/>
              </p:cNvSpPr>
              <p:nvPr/>
            </p:nvSpPr>
            <p:spPr bwMode="auto">
              <a:xfrm>
                <a:off x="619" y="3708"/>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08B</a:t>
                </a:r>
                <a:endParaRPr kumimoji="0" lang="en-US" sz="1800" b="0" i="0" u="none" strike="noStrike" cap="none" normalizeH="0" baseline="0" smtClean="0">
                  <a:ln>
                    <a:noFill/>
                  </a:ln>
                  <a:solidFill>
                    <a:schemeClr val="tx1"/>
                  </a:solidFill>
                  <a:effectLst/>
                  <a:latin typeface="Arial" pitchFamily="34" charset="0"/>
                </a:endParaRPr>
              </a:p>
            </p:txBody>
          </p:sp>
          <p:sp>
            <p:nvSpPr>
              <p:cNvPr id="840258" name="Freeform 578"/>
              <p:cNvSpPr>
                <a:spLocks/>
              </p:cNvSpPr>
              <p:nvPr/>
            </p:nvSpPr>
            <p:spPr bwMode="auto">
              <a:xfrm>
                <a:off x="582" y="3715"/>
                <a:ext cx="10" cy="8"/>
              </a:xfrm>
              <a:custGeom>
                <a:avLst/>
                <a:gdLst/>
                <a:ahLst/>
                <a:cxnLst>
                  <a:cxn ang="0">
                    <a:pos x="0" y="0"/>
                  </a:cxn>
                  <a:cxn ang="0">
                    <a:pos x="0" y="18"/>
                  </a:cxn>
                  <a:cxn ang="0">
                    <a:pos x="19" y="18"/>
                  </a:cxn>
                </a:cxnLst>
                <a:rect l="0" t="0" r="r" b="b"/>
                <a:pathLst>
                  <a:path w="19" h="18">
                    <a:moveTo>
                      <a:pt x="0" y="0"/>
                    </a:moveTo>
                    <a:lnTo>
                      <a:pt x="0" y="18"/>
                    </a:lnTo>
                    <a:lnTo>
                      <a:pt x="19"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59" name="Freeform 579"/>
              <p:cNvSpPr>
                <a:spLocks/>
              </p:cNvSpPr>
              <p:nvPr/>
            </p:nvSpPr>
            <p:spPr bwMode="auto">
              <a:xfrm>
                <a:off x="540" y="3713"/>
                <a:ext cx="42" cy="14"/>
              </a:xfrm>
              <a:custGeom>
                <a:avLst/>
                <a:gdLst/>
                <a:ahLst/>
                <a:cxnLst>
                  <a:cxn ang="0">
                    <a:pos x="0" y="27"/>
                  </a:cxn>
                  <a:cxn ang="0">
                    <a:pos x="0" y="0"/>
                  </a:cxn>
                  <a:cxn ang="0">
                    <a:pos x="84" y="0"/>
                  </a:cxn>
                </a:cxnLst>
                <a:rect l="0" t="0" r="r" b="b"/>
                <a:pathLst>
                  <a:path w="84" h="27">
                    <a:moveTo>
                      <a:pt x="0" y="27"/>
                    </a:moveTo>
                    <a:lnTo>
                      <a:pt x="0" y="0"/>
                    </a:lnTo>
                    <a:lnTo>
                      <a:pt x="84"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60" name="Rectangle 580"/>
              <p:cNvSpPr>
                <a:spLocks noChangeArrowheads="1"/>
              </p:cNvSpPr>
              <p:nvPr/>
            </p:nvSpPr>
            <p:spPr bwMode="auto">
              <a:xfrm>
                <a:off x="571" y="3728"/>
                <a:ext cx="2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(anaerobic sludge)</a:t>
                </a:r>
                <a:endParaRPr kumimoji="0" lang="en-US" sz="1800" b="0" i="0" u="none" strike="noStrike" cap="none" normalizeH="0" baseline="0" smtClean="0">
                  <a:ln>
                    <a:noFill/>
                  </a:ln>
                  <a:solidFill>
                    <a:schemeClr val="tx1"/>
                  </a:solidFill>
                  <a:effectLst/>
                  <a:latin typeface="Arial" pitchFamily="34" charset="0"/>
                </a:endParaRPr>
              </a:p>
            </p:txBody>
          </p:sp>
          <p:sp>
            <p:nvSpPr>
              <p:cNvPr id="840261" name="Freeform 581"/>
              <p:cNvSpPr>
                <a:spLocks/>
              </p:cNvSpPr>
              <p:nvPr/>
            </p:nvSpPr>
            <p:spPr bwMode="auto">
              <a:xfrm>
                <a:off x="540" y="3730"/>
                <a:ext cx="29" cy="13"/>
              </a:xfrm>
              <a:custGeom>
                <a:avLst/>
                <a:gdLst/>
                <a:ahLst/>
                <a:cxnLst>
                  <a:cxn ang="0">
                    <a:pos x="0" y="0"/>
                  </a:cxn>
                  <a:cxn ang="0">
                    <a:pos x="0" y="27"/>
                  </a:cxn>
                  <a:cxn ang="0">
                    <a:pos x="59" y="27"/>
                  </a:cxn>
                </a:cxnLst>
                <a:rect l="0" t="0" r="r" b="b"/>
                <a:pathLst>
                  <a:path w="59" h="27">
                    <a:moveTo>
                      <a:pt x="0" y="0"/>
                    </a:moveTo>
                    <a:lnTo>
                      <a:pt x="0" y="27"/>
                    </a:lnTo>
                    <a:lnTo>
                      <a:pt x="59" y="2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62" name="Freeform 582"/>
              <p:cNvSpPr>
                <a:spLocks/>
              </p:cNvSpPr>
              <p:nvPr/>
            </p:nvSpPr>
            <p:spPr bwMode="auto">
              <a:xfrm>
                <a:off x="526" y="3728"/>
                <a:ext cx="14" cy="16"/>
              </a:xfrm>
              <a:custGeom>
                <a:avLst/>
                <a:gdLst/>
                <a:ahLst/>
                <a:cxnLst>
                  <a:cxn ang="0">
                    <a:pos x="0" y="32"/>
                  </a:cxn>
                  <a:cxn ang="0">
                    <a:pos x="0" y="0"/>
                  </a:cxn>
                  <a:cxn ang="0">
                    <a:pos x="27" y="0"/>
                  </a:cxn>
                </a:cxnLst>
                <a:rect l="0" t="0" r="r" b="b"/>
                <a:pathLst>
                  <a:path w="27" h="32">
                    <a:moveTo>
                      <a:pt x="0" y="32"/>
                    </a:moveTo>
                    <a:lnTo>
                      <a:pt x="0" y="0"/>
                    </a:lnTo>
                    <a:lnTo>
                      <a:pt x="2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63" name="Rectangle 583"/>
              <p:cNvSpPr>
                <a:spLocks noChangeArrowheads="1"/>
              </p:cNvSpPr>
              <p:nvPr/>
            </p:nvSpPr>
            <p:spPr bwMode="auto">
              <a:xfrm>
                <a:off x="589" y="3747"/>
                <a:ext cx="179"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05C</a:t>
                </a:r>
                <a:endParaRPr kumimoji="0" lang="en-US" sz="1800" b="0" i="0" u="none" strike="noStrike" cap="none" normalizeH="0" baseline="0" smtClean="0">
                  <a:ln>
                    <a:noFill/>
                  </a:ln>
                  <a:solidFill>
                    <a:schemeClr val="tx1"/>
                  </a:solidFill>
                  <a:effectLst/>
                  <a:latin typeface="Arial" pitchFamily="34" charset="0"/>
                </a:endParaRPr>
              </a:p>
            </p:txBody>
          </p:sp>
          <p:sp>
            <p:nvSpPr>
              <p:cNvPr id="840264" name="Freeform 584"/>
              <p:cNvSpPr>
                <a:spLocks/>
              </p:cNvSpPr>
              <p:nvPr/>
            </p:nvSpPr>
            <p:spPr bwMode="auto">
              <a:xfrm>
                <a:off x="526" y="3747"/>
                <a:ext cx="35" cy="16"/>
              </a:xfrm>
              <a:custGeom>
                <a:avLst/>
                <a:gdLst/>
                <a:ahLst/>
                <a:cxnLst>
                  <a:cxn ang="0">
                    <a:pos x="0" y="0"/>
                  </a:cxn>
                  <a:cxn ang="0">
                    <a:pos x="0" y="32"/>
                  </a:cxn>
                  <a:cxn ang="0">
                    <a:pos x="68" y="32"/>
                  </a:cxn>
                </a:cxnLst>
                <a:rect l="0" t="0" r="r" b="b"/>
                <a:pathLst>
                  <a:path w="68" h="32">
                    <a:moveTo>
                      <a:pt x="0" y="0"/>
                    </a:moveTo>
                    <a:lnTo>
                      <a:pt x="0" y="32"/>
                    </a:lnTo>
                    <a:lnTo>
                      <a:pt x="68" y="32"/>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65" name="Freeform 585"/>
              <p:cNvSpPr>
                <a:spLocks/>
              </p:cNvSpPr>
              <p:nvPr/>
            </p:nvSpPr>
            <p:spPr bwMode="auto">
              <a:xfrm>
                <a:off x="359" y="3746"/>
                <a:ext cx="167" cy="31"/>
              </a:xfrm>
              <a:custGeom>
                <a:avLst/>
                <a:gdLst/>
                <a:ahLst/>
                <a:cxnLst>
                  <a:cxn ang="0">
                    <a:pos x="0" y="64"/>
                  </a:cxn>
                  <a:cxn ang="0">
                    <a:pos x="0" y="0"/>
                  </a:cxn>
                  <a:cxn ang="0">
                    <a:pos x="335" y="0"/>
                  </a:cxn>
                </a:cxnLst>
                <a:rect l="0" t="0" r="r" b="b"/>
                <a:pathLst>
                  <a:path w="335" h="64">
                    <a:moveTo>
                      <a:pt x="0" y="64"/>
                    </a:moveTo>
                    <a:lnTo>
                      <a:pt x="0" y="0"/>
                    </a:lnTo>
                    <a:lnTo>
                      <a:pt x="335"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66" name="Rectangle 586"/>
              <p:cNvSpPr>
                <a:spLocks noChangeArrowheads="1"/>
              </p:cNvSpPr>
              <p:nvPr/>
            </p:nvSpPr>
            <p:spPr bwMode="auto">
              <a:xfrm>
                <a:off x="588" y="3767"/>
                <a:ext cx="169"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GASCON 09F</a:t>
                </a:r>
                <a:endParaRPr kumimoji="0" lang="en-US" sz="1800" b="0" i="0" u="none" strike="noStrike" cap="none" normalizeH="0" baseline="0" smtClean="0">
                  <a:ln>
                    <a:noFill/>
                  </a:ln>
                  <a:solidFill>
                    <a:schemeClr val="tx1"/>
                  </a:solidFill>
                  <a:effectLst/>
                  <a:latin typeface="Arial" pitchFamily="34" charset="0"/>
                </a:endParaRPr>
              </a:p>
            </p:txBody>
          </p:sp>
          <p:sp>
            <p:nvSpPr>
              <p:cNvPr id="840267" name="Freeform 587"/>
              <p:cNvSpPr>
                <a:spLocks/>
              </p:cNvSpPr>
              <p:nvPr/>
            </p:nvSpPr>
            <p:spPr bwMode="auto">
              <a:xfrm>
                <a:off x="518" y="3783"/>
                <a:ext cx="42" cy="8"/>
              </a:xfrm>
              <a:custGeom>
                <a:avLst/>
                <a:gdLst/>
                <a:ahLst/>
                <a:cxnLst>
                  <a:cxn ang="0">
                    <a:pos x="0" y="16"/>
                  </a:cxn>
                  <a:cxn ang="0">
                    <a:pos x="0" y="0"/>
                  </a:cxn>
                  <a:cxn ang="0">
                    <a:pos x="83" y="0"/>
                  </a:cxn>
                </a:cxnLst>
                <a:rect l="0" t="0" r="r" b="b"/>
                <a:pathLst>
                  <a:path w="83" h="16">
                    <a:moveTo>
                      <a:pt x="0" y="16"/>
                    </a:moveTo>
                    <a:lnTo>
                      <a:pt x="0" y="0"/>
                    </a:lnTo>
                    <a:lnTo>
                      <a:pt x="8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68" name="Rectangle 588"/>
              <p:cNvSpPr>
                <a:spLocks noChangeArrowheads="1"/>
              </p:cNvSpPr>
              <p:nvPr/>
            </p:nvSpPr>
            <p:spPr bwMode="auto">
              <a:xfrm>
                <a:off x="572" y="3787"/>
                <a:ext cx="856"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SHA-28 (anaerobic 1,2-dichloropropane-dechlorinating mixed culture)</a:t>
                </a:r>
                <a:endParaRPr kumimoji="0" lang="en-US" sz="1800" b="0" i="0" u="none" strike="noStrike" cap="none" normalizeH="0" baseline="0" smtClean="0">
                  <a:ln>
                    <a:noFill/>
                  </a:ln>
                  <a:solidFill>
                    <a:schemeClr val="tx1"/>
                  </a:solidFill>
                  <a:effectLst/>
                  <a:latin typeface="Arial" pitchFamily="34" charset="0"/>
                </a:endParaRPr>
              </a:p>
            </p:txBody>
          </p:sp>
          <p:sp>
            <p:nvSpPr>
              <p:cNvPr id="840269" name="Freeform 589"/>
              <p:cNvSpPr>
                <a:spLocks/>
              </p:cNvSpPr>
              <p:nvPr/>
            </p:nvSpPr>
            <p:spPr bwMode="auto">
              <a:xfrm>
                <a:off x="518" y="3794"/>
                <a:ext cx="52" cy="9"/>
              </a:xfrm>
              <a:custGeom>
                <a:avLst/>
                <a:gdLst/>
                <a:ahLst/>
                <a:cxnLst>
                  <a:cxn ang="0">
                    <a:pos x="0" y="0"/>
                  </a:cxn>
                  <a:cxn ang="0">
                    <a:pos x="0" y="18"/>
                  </a:cxn>
                  <a:cxn ang="0">
                    <a:pos x="103" y="18"/>
                  </a:cxn>
                </a:cxnLst>
                <a:rect l="0" t="0" r="r" b="b"/>
                <a:pathLst>
                  <a:path w="103" h="18">
                    <a:moveTo>
                      <a:pt x="0" y="0"/>
                    </a:moveTo>
                    <a:lnTo>
                      <a:pt x="0" y="18"/>
                    </a:lnTo>
                    <a:lnTo>
                      <a:pt x="103" y="18"/>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70" name="Freeform 590"/>
              <p:cNvSpPr>
                <a:spLocks/>
              </p:cNvSpPr>
              <p:nvPr/>
            </p:nvSpPr>
            <p:spPr bwMode="auto">
              <a:xfrm>
                <a:off x="455" y="3792"/>
                <a:ext cx="63" cy="19"/>
              </a:xfrm>
              <a:custGeom>
                <a:avLst/>
                <a:gdLst/>
                <a:ahLst/>
                <a:cxnLst>
                  <a:cxn ang="0">
                    <a:pos x="0" y="36"/>
                  </a:cxn>
                  <a:cxn ang="0">
                    <a:pos x="0" y="0"/>
                  </a:cxn>
                  <a:cxn ang="0">
                    <a:pos x="127" y="0"/>
                  </a:cxn>
                </a:cxnLst>
                <a:rect l="0" t="0" r="r" b="b"/>
                <a:pathLst>
                  <a:path w="127" h="36">
                    <a:moveTo>
                      <a:pt x="0" y="36"/>
                    </a:moveTo>
                    <a:lnTo>
                      <a:pt x="0" y="0"/>
                    </a:lnTo>
                    <a:lnTo>
                      <a:pt x="12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71" name="Rectangle 591"/>
              <p:cNvSpPr>
                <a:spLocks noChangeArrowheads="1"/>
              </p:cNvSpPr>
              <p:nvPr/>
            </p:nvSpPr>
            <p:spPr bwMode="auto">
              <a:xfrm>
                <a:off x="574" y="3807"/>
                <a:ext cx="180"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U12N.10V 12A</a:t>
                </a:r>
                <a:endParaRPr kumimoji="0" lang="en-US" sz="1800" b="0" i="0" u="none" strike="noStrike" cap="none" normalizeH="0" baseline="0" smtClean="0">
                  <a:ln>
                    <a:noFill/>
                  </a:ln>
                  <a:solidFill>
                    <a:schemeClr val="tx1"/>
                  </a:solidFill>
                  <a:effectLst/>
                  <a:latin typeface="Arial" pitchFamily="34" charset="0"/>
                </a:endParaRPr>
              </a:p>
            </p:txBody>
          </p:sp>
          <p:sp>
            <p:nvSpPr>
              <p:cNvPr id="840272" name="Freeform 592"/>
              <p:cNvSpPr>
                <a:spLocks/>
              </p:cNvSpPr>
              <p:nvPr/>
            </p:nvSpPr>
            <p:spPr bwMode="auto">
              <a:xfrm>
                <a:off x="529" y="3823"/>
                <a:ext cx="17" cy="8"/>
              </a:xfrm>
              <a:custGeom>
                <a:avLst/>
                <a:gdLst/>
                <a:ahLst/>
                <a:cxnLst>
                  <a:cxn ang="0">
                    <a:pos x="0" y="16"/>
                  </a:cxn>
                  <a:cxn ang="0">
                    <a:pos x="0" y="0"/>
                  </a:cxn>
                  <a:cxn ang="0">
                    <a:pos x="33" y="0"/>
                  </a:cxn>
                </a:cxnLst>
                <a:rect l="0" t="0" r="r" b="b"/>
                <a:pathLst>
                  <a:path w="33" h="16">
                    <a:moveTo>
                      <a:pt x="0" y="16"/>
                    </a:moveTo>
                    <a:lnTo>
                      <a:pt x="0" y="0"/>
                    </a:lnTo>
                    <a:lnTo>
                      <a:pt x="33"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73" name="Rectangle 593"/>
              <p:cNvSpPr>
                <a:spLocks noChangeArrowheads="1"/>
              </p:cNvSpPr>
              <p:nvPr/>
            </p:nvSpPr>
            <p:spPr bwMode="auto">
              <a:xfrm>
                <a:off x="567" y="3827"/>
                <a:ext cx="701"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Unc  Hados.Sed.Eubac.15 (sediment, Manzallah Lake, Egypt)</a:t>
                </a:r>
                <a:endParaRPr kumimoji="0" lang="en-US" sz="1800" b="0" i="0" u="none" strike="noStrike" cap="none" normalizeH="0" baseline="0" smtClean="0">
                  <a:ln>
                    <a:noFill/>
                  </a:ln>
                  <a:solidFill>
                    <a:schemeClr val="tx1"/>
                  </a:solidFill>
                  <a:effectLst/>
                  <a:latin typeface="Arial" pitchFamily="34" charset="0"/>
                </a:endParaRPr>
              </a:p>
            </p:txBody>
          </p:sp>
          <p:sp>
            <p:nvSpPr>
              <p:cNvPr id="840274" name="Freeform 594"/>
              <p:cNvSpPr>
                <a:spLocks/>
              </p:cNvSpPr>
              <p:nvPr/>
            </p:nvSpPr>
            <p:spPr bwMode="auto">
              <a:xfrm>
                <a:off x="529" y="3834"/>
                <a:ext cx="36" cy="9"/>
              </a:xfrm>
              <a:custGeom>
                <a:avLst/>
                <a:gdLst/>
                <a:ahLst/>
                <a:cxnLst>
                  <a:cxn ang="0">
                    <a:pos x="0" y="0"/>
                  </a:cxn>
                  <a:cxn ang="0">
                    <a:pos x="0" y="17"/>
                  </a:cxn>
                  <a:cxn ang="0">
                    <a:pos x="73" y="17"/>
                  </a:cxn>
                </a:cxnLst>
                <a:rect l="0" t="0" r="r" b="b"/>
                <a:pathLst>
                  <a:path w="73" h="17">
                    <a:moveTo>
                      <a:pt x="0" y="0"/>
                    </a:moveTo>
                    <a:lnTo>
                      <a:pt x="0" y="17"/>
                    </a:lnTo>
                    <a:lnTo>
                      <a:pt x="73" y="1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75" name="Freeform 595"/>
              <p:cNvSpPr>
                <a:spLocks/>
              </p:cNvSpPr>
              <p:nvPr/>
            </p:nvSpPr>
            <p:spPr bwMode="auto">
              <a:xfrm>
                <a:off x="455" y="3814"/>
                <a:ext cx="74" cy="18"/>
              </a:xfrm>
              <a:custGeom>
                <a:avLst/>
                <a:gdLst/>
                <a:ahLst/>
                <a:cxnLst>
                  <a:cxn ang="0">
                    <a:pos x="0" y="0"/>
                  </a:cxn>
                  <a:cxn ang="0">
                    <a:pos x="0" y="36"/>
                  </a:cxn>
                  <a:cxn ang="0">
                    <a:pos x="148" y="36"/>
                  </a:cxn>
                </a:cxnLst>
                <a:rect l="0" t="0" r="r" b="b"/>
                <a:pathLst>
                  <a:path w="148" h="36">
                    <a:moveTo>
                      <a:pt x="0" y="0"/>
                    </a:moveTo>
                    <a:lnTo>
                      <a:pt x="0" y="36"/>
                    </a:lnTo>
                    <a:lnTo>
                      <a:pt x="148" y="36"/>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76" name="Freeform 596"/>
              <p:cNvSpPr>
                <a:spLocks/>
              </p:cNvSpPr>
              <p:nvPr/>
            </p:nvSpPr>
            <p:spPr bwMode="auto">
              <a:xfrm>
                <a:off x="359" y="3781"/>
                <a:ext cx="96" cy="31"/>
              </a:xfrm>
              <a:custGeom>
                <a:avLst/>
                <a:gdLst/>
                <a:ahLst/>
                <a:cxnLst>
                  <a:cxn ang="0">
                    <a:pos x="0" y="0"/>
                  </a:cxn>
                  <a:cxn ang="0">
                    <a:pos x="0" y="64"/>
                  </a:cxn>
                  <a:cxn ang="0">
                    <a:pos x="192" y="64"/>
                  </a:cxn>
                </a:cxnLst>
                <a:rect l="0" t="0" r="r" b="b"/>
                <a:pathLst>
                  <a:path w="192" h="64">
                    <a:moveTo>
                      <a:pt x="0" y="0"/>
                    </a:moveTo>
                    <a:lnTo>
                      <a:pt x="0" y="64"/>
                    </a:lnTo>
                    <a:lnTo>
                      <a:pt x="192" y="64"/>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77" name="Freeform 597"/>
              <p:cNvSpPr>
                <a:spLocks/>
              </p:cNvSpPr>
              <p:nvPr/>
            </p:nvSpPr>
            <p:spPr bwMode="auto">
              <a:xfrm>
                <a:off x="339" y="3726"/>
                <a:ext cx="20" cy="53"/>
              </a:xfrm>
              <a:custGeom>
                <a:avLst/>
                <a:gdLst/>
                <a:ahLst/>
                <a:cxnLst>
                  <a:cxn ang="0">
                    <a:pos x="0" y="0"/>
                  </a:cxn>
                  <a:cxn ang="0">
                    <a:pos x="0" y="107"/>
                  </a:cxn>
                  <a:cxn ang="0">
                    <a:pos x="40" y="107"/>
                  </a:cxn>
                </a:cxnLst>
                <a:rect l="0" t="0" r="r" b="b"/>
                <a:pathLst>
                  <a:path w="40" h="107">
                    <a:moveTo>
                      <a:pt x="0" y="0"/>
                    </a:moveTo>
                    <a:lnTo>
                      <a:pt x="0" y="107"/>
                    </a:lnTo>
                    <a:lnTo>
                      <a:pt x="40" y="107"/>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78" name="Freeform 598"/>
              <p:cNvSpPr>
                <a:spLocks/>
              </p:cNvSpPr>
              <p:nvPr/>
            </p:nvSpPr>
            <p:spPr bwMode="auto">
              <a:xfrm>
                <a:off x="1711" y="3634"/>
                <a:ext cx="19" cy="218"/>
              </a:xfrm>
              <a:custGeom>
                <a:avLst/>
                <a:gdLst/>
                <a:ahLst/>
                <a:cxnLst>
                  <a:cxn ang="0">
                    <a:pos x="0" y="0"/>
                  </a:cxn>
                  <a:cxn ang="0">
                    <a:pos x="38" y="0"/>
                  </a:cxn>
                  <a:cxn ang="0">
                    <a:pos x="38" y="437"/>
                  </a:cxn>
                  <a:cxn ang="0">
                    <a:pos x="0" y="437"/>
                  </a:cxn>
                </a:cxnLst>
                <a:rect l="0" t="0" r="r" b="b"/>
                <a:pathLst>
                  <a:path w="38" h="437">
                    <a:moveTo>
                      <a:pt x="0" y="0"/>
                    </a:moveTo>
                    <a:lnTo>
                      <a:pt x="38" y="0"/>
                    </a:lnTo>
                    <a:lnTo>
                      <a:pt x="38" y="437"/>
                    </a:lnTo>
                    <a:lnTo>
                      <a:pt x="0" y="437"/>
                    </a:lnTo>
                  </a:path>
                </a:pathLst>
              </a:cu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79" name="Rectangle 599"/>
              <p:cNvSpPr>
                <a:spLocks noChangeArrowheads="1"/>
              </p:cNvSpPr>
              <p:nvPr/>
            </p:nvSpPr>
            <p:spPr bwMode="auto">
              <a:xfrm>
                <a:off x="1740" y="3717"/>
                <a:ext cx="227" cy="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rgbClr val="000000"/>
                    </a:solidFill>
                    <a:effectLst/>
                    <a:latin typeface="Arial" pitchFamily="34" charset="0"/>
                  </a:rPr>
                  <a:t>Chloroflexi</a:t>
                </a:r>
                <a:endParaRPr kumimoji="0" lang="en-US" sz="1800" b="0" i="0" u="none" strike="noStrike" cap="none" normalizeH="0" baseline="0" smtClean="0">
                  <a:ln>
                    <a:noFill/>
                  </a:ln>
                  <a:solidFill>
                    <a:schemeClr val="tx1"/>
                  </a:solidFill>
                  <a:effectLst/>
                  <a:latin typeface="Arial" pitchFamily="34" charset="0"/>
                </a:endParaRPr>
              </a:p>
            </p:txBody>
          </p:sp>
          <p:sp>
            <p:nvSpPr>
              <p:cNvPr id="840280" name="Line 600"/>
              <p:cNvSpPr>
                <a:spLocks noChangeShapeType="1"/>
              </p:cNvSpPr>
              <p:nvPr/>
            </p:nvSpPr>
            <p:spPr bwMode="auto">
              <a:xfrm>
                <a:off x="265" y="3724"/>
                <a:ext cx="74" cy="1"/>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81" name="Line 601"/>
              <p:cNvSpPr>
                <a:spLocks noChangeShapeType="1"/>
              </p:cNvSpPr>
              <p:nvPr/>
            </p:nvSpPr>
            <p:spPr bwMode="auto">
              <a:xfrm>
                <a:off x="263" y="3410"/>
                <a:ext cx="1" cy="314"/>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82" name="Freeform 602"/>
              <p:cNvSpPr>
                <a:spLocks/>
              </p:cNvSpPr>
              <p:nvPr/>
            </p:nvSpPr>
            <p:spPr bwMode="auto">
              <a:xfrm>
                <a:off x="200" y="3408"/>
                <a:ext cx="63" cy="226"/>
              </a:xfrm>
              <a:custGeom>
                <a:avLst/>
                <a:gdLst/>
                <a:ahLst/>
                <a:cxnLst>
                  <a:cxn ang="0">
                    <a:pos x="0" y="451"/>
                  </a:cxn>
                  <a:cxn ang="0">
                    <a:pos x="0" y="0"/>
                  </a:cxn>
                  <a:cxn ang="0">
                    <a:pos x="127" y="0"/>
                  </a:cxn>
                </a:cxnLst>
                <a:rect l="0" t="0" r="r" b="b"/>
                <a:pathLst>
                  <a:path w="127" h="451">
                    <a:moveTo>
                      <a:pt x="0" y="451"/>
                    </a:moveTo>
                    <a:lnTo>
                      <a:pt x="0" y="0"/>
                    </a:lnTo>
                    <a:lnTo>
                      <a:pt x="127" y="0"/>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83" name="Rectangle 603"/>
              <p:cNvSpPr>
                <a:spLocks noChangeArrowheads="1"/>
              </p:cNvSpPr>
              <p:nvPr/>
            </p:nvSpPr>
            <p:spPr bwMode="auto">
              <a:xfrm>
                <a:off x="553" y="3847"/>
                <a:ext cx="394" cy="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 b="1" i="1" u="none" strike="noStrike" cap="none" normalizeH="0" baseline="0" smtClean="0">
                    <a:ln>
                      <a:noFill/>
                    </a:ln>
                    <a:solidFill>
                      <a:srgbClr val="000000"/>
                    </a:solidFill>
                    <a:effectLst/>
                    <a:latin typeface="Arial" pitchFamily="34" charset="0"/>
                  </a:rPr>
                  <a:t> AJ309733.1 Aquifex aeolicus 16S</a:t>
                </a:r>
                <a:endParaRPr kumimoji="0" lang="en-US" sz="1800" b="0" i="0" u="none" strike="noStrike" cap="none" normalizeH="0" baseline="0" smtClean="0">
                  <a:ln>
                    <a:noFill/>
                  </a:ln>
                  <a:solidFill>
                    <a:schemeClr val="tx1"/>
                  </a:solidFill>
                  <a:effectLst/>
                  <a:latin typeface="Arial" pitchFamily="34" charset="0"/>
                </a:endParaRPr>
              </a:p>
            </p:txBody>
          </p:sp>
          <p:sp>
            <p:nvSpPr>
              <p:cNvPr id="840284" name="Freeform 604"/>
              <p:cNvSpPr>
                <a:spLocks/>
              </p:cNvSpPr>
              <p:nvPr/>
            </p:nvSpPr>
            <p:spPr bwMode="auto">
              <a:xfrm>
                <a:off x="200" y="3637"/>
                <a:ext cx="351" cy="225"/>
              </a:xfrm>
              <a:custGeom>
                <a:avLst/>
                <a:gdLst/>
                <a:ahLst/>
                <a:cxnLst>
                  <a:cxn ang="0">
                    <a:pos x="0" y="0"/>
                  </a:cxn>
                  <a:cxn ang="0">
                    <a:pos x="0" y="452"/>
                  </a:cxn>
                  <a:cxn ang="0">
                    <a:pos x="702" y="452"/>
                  </a:cxn>
                </a:cxnLst>
                <a:rect l="0" t="0" r="r" b="b"/>
                <a:pathLst>
                  <a:path w="702" h="452">
                    <a:moveTo>
                      <a:pt x="0" y="0"/>
                    </a:moveTo>
                    <a:lnTo>
                      <a:pt x="0" y="452"/>
                    </a:lnTo>
                    <a:lnTo>
                      <a:pt x="702" y="452"/>
                    </a:lnTo>
                  </a:path>
                </a:pathLst>
              </a:cu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85" name="Oval 605"/>
              <p:cNvSpPr>
                <a:spLocks noChangeArrowheads="1"/>
              </p:cNvSpPr>
              <p:nvPr/>
            </p:nvSpPr>
            <p:spPr bwMode="auto">
              <a:xfrm>
                <a:off x="566" y="177"/>
                <a:ext cx="18" cy="17"/>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86" name="Freeform 606"/>
              <p:cNvSpPr>
                <a:spLocks/>
              </p:cNvSpPr>
              <p:nvPr/>
            </p:nvSpPr>
            <p:spPr bwMode="auto">
              <a:xfrm>
                <a:off x="572" y="239"/>
                <a:ext cx="18" cy="16"/>
              </a:xfrm>
              <a:custGeom>
                <a:avLst/>
                <a:gdLst/>
                <a:ahLst/>
                <a:cxnLst>
                  <a:cxn ang="0">
                    <a:pos x="0" y="0"/>
                  </a:cxn>
                  <a:cxn ang="0">
                    <a:pos x="19" y="31"/>
                  </a:cxn>
                  <a:cxn ang="0">
                    <a:pos x="37" y="0"/>
                  </a:cxn>
                  <a:cxn ang="0">
                    <a:pos x="0" y="0"/>
                  </a:cxn>
                </a:cxnLst>
                <a:rect l="0" t="0" r="r" b="b"/>
                <a:pathLst>
                  <a:path w="37" h="31">
                    <a:moveTo>
                      <a:pt x="0" y="0"/>
                    </a:moveTo>
                    <a:lnTo>
                      <a:pt x="19" y="31"/>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488" name="Group 808"/>
            <p:cNvGrpSpPr>
              <a:grpSpLocks/>
            </p:cNvGrpSpPr>
            <p:nvPr/>
          </p:nvGrpSpPr>
          <p:grpSpPr bwMode="auto">
            <a:xfrm>
              <a:off x="313" y="161"/>
              <a:ext cx="470" cy="3700"/>
              <a:chOff x="313" y="161"/>
              <a:chExt cx="470" cy="3700"/>
            </a:xfrm>
          </p:grpSpPr>
          <p:sp>
            <p:nvSpPr>
              <p:cNvPr id="840288" name="Freeform 608"/>
              <p:cNvSpPr>
                <a:spLocks/>
              </p:cNvSpPr>
              <p:nvPr/>
            </p:nvSpPr>
            <p:spPr bwMode="auto">
              <a:xfrm>
                <a:off x="531" y="279"/>
                <a:ext cx="18" cy="16"/>
              </a:xfrm>
              <a:custGeom>
                <a:avLst/>
                <a:gdLst/>
                <a:ahLst/>
                <a:cxnLst>
                  <a:cxn ang="0">
                    <a:pos x="0" y="0"/>
                  </a:cxn>
                  <a:cxn ang="0">
                    <a:pos x="18" y="32"/>
                  </a:cxn>
                  <a:cxn ang="0">
                    <a:pos x="37" y="0"/>
                  </a:cxn>
                  <a:cxn ang="0">
                    <a:pos x="0" y="0"/>
                  </a:cxn>
                </a:cxnLst>
                <a:rect l="0" t="0" r="r" b="b"/>
                <a:pathLst>
                  <a:path w="37" h="32">
                    <a:moveTo>
                      <a:pt x="0" y="0"/>
                    </a:moveTo>
                    <a:lnTo>
                      <a:pt x="18"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89" name="Oval 609"/>
              <p:cNvSpPr>
                <a:spLocks noChangeArrowheads="1"/>
              </p:cNvSpPr>
              <p:nvPr/>
            </p:nvSpPr>
            <p:spPr bwMode="auto">
              <a:xfrm>
                <a:off x="532" y="316"/>
                <a:ext cx="17" cy="17"/>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90" name="Freeform 610"/>
              <p:cNvSpPr>
                <a:spLocks/>
              </p:cNvSpPr>
              <p:nvPr/>
            </p:nvSpPr>
            <p:spPr bwMode="auto">
              <a:xfrm>
                <a:off x="502" y="359"/>
                <a:ext cx="18" cy="15"/>
              </a:xfrm>
              <a:custGeom>
                <a:avLst/>
                <a:gdLst/>
                <a:ahLst/>
                <a:cxnLst>
                  <a:cxn ang="0">
                    <a:pos x="0" y="0"/>
                  </a:cxn>
                  <a:cxn ang="0">
                    <a:pos x="19" y="32"/>
                  </a:cxn>
                  <a:cxn ang="0">
                    <a:pos x="36" y="0"/>
                  </a:cxn>
                  <a:cxn ang="0">
                    <a:pos x="0" y="0"/>
                  </a:cxn>
                </a:cxnLst>
                <a:rect l="0" t="0" r="r" b="b"/>
                <a:pathLst>
                  <a:path w="36" h="32">
                    <a:moveTo>
                      <a:pt x="0" y="0"/>
                    </a:moveTo>
                    <a:lnTo>
                      <a:pt x="19"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91" name="Oval 611"/>
              <p:cNvSpPr>
                <a:spLocks noChangeArrowheads="1"/>
              </p:cNvSpPr>
              <p:nvPr/>
            </p:nvSpPr>
            <p:spPr bwMode="auto">
              <a:xfrm>
                <a:off x="511" y="395"/>
                <a:ext cx="17" cy="18"/>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92" name="Oval 612"/>
              <p:cNvSpPr>
                <a:spLocks noChangeArrowheads="1"/>
              </p:cNvSpPr>
              <p:nvPr/>
            </p:nvSpPr>
            <p:spPr bwMode="auto">
              <a:xfrm>
                <a:off x="595" y="435"/>
                <a:ext cx="17" cy="17"/>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93" name="Freeform 613"/>
              <p:cNvSpPr>
                <a:spLocks/>
              </p:cNvSpPr>
              <p:nvPr/>
            </p:nvSpPr>
            <p:spPr bwMode="auto">
              <a:xfrm>
                <a:off x="650" y="458"/>
                <a:ext cx="19" cy="16"/>
              </a:xfrm>
              <a:custGeom>
                <a:avLst/>
                <a:gdLst/>
                <a:ahLst/>
                <a:cxnLst>
                  <a:cxn ang="0">
                    <a:pos x="0" y="0"/>
                  </a:cxn>
                  <a:cxn ang="0">
                    <a:pos x="17" y="31"/>
                  </a:cxn>
                  <a:cxn ang="0">
                    <a:pos x="36" y="0"/>
                  </a:cxn>
                  <a:cxn ang="0">
                    <a:pos x="0" y="0"/>
                  </a:cxn>
                </a:cxnLst>
                <a:rect l="0" t="0" r="r" b="b"/>
                <a:pathLst>
                  <a:path w="36" h="31">
                    <a:moveTo>
                      <a:pt x="0" y="0"/>
                    </a:moveTo>
                    <a:lnTo>
                      <a:pt x="17" y="31"/>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94" name="Freeform 614"/>
              <p:cNvSpPr>
                <a:spLocks/>
              </p:cNvSpPr>
              <p:nvPr/>
            </p:nvSpPr>
            <p:spPr bwMode="auto">
              <a:xfrm>
                <a:off x="648" y="498"/>
                <a:ext cx="18" cy="15"/>
              </a:xfrm>
              <a:custGeom>
                <a:avLst/>
                <a:gdLst/>
                <a:ahLst/>
                <a:cxnLst>
                  <a:cxn ang="0">
                    <a:pos x="0" y="0"/>
                  </a:cxn>
                  <a:cxn ang="0">
                    <a:pos x="19" y="32"/>
                  </a:cxn>
                  <a:cxn ang="0">
                    <a:pos x="36" y="0"/>
                  </a:cxn>
                  <a:cxn ang="0">
                    <a:pos x="0" y="0"/>
                  </a:cxn>
                </a:cxnLst>
                <a:rect l="0" t="0" r="r" b="b"/>
                <a:pathLst>
                  <a:path w="36" h="32">
                    <a:moveTo>
                      <a:pt x="0" y="0"/>
                    </a:moveTo>
                    <a:lnTo>
                      <a:pt x="19"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95" name="Freeform 615"/>
              <p:cNvSpPr>
                <a:spLocks/>
              </p:cNvSpPr>
              <p:nvPr/>
            </p:nvSpPr>
            <p:spPr bwMode="auto">
              <a:xfrm>
                <a:off x="657" y="517"/>
                <a:ext cx="18" cy="16"/>
              </a:xfrm>
              <a:custGeom>
                <a:avLst/>
                <a:gdLst/>
                <a:ahLst/>
                <a:cxnLst>
                  <a:cxn ang="0">
                    <a:pos x="0" y="0"/>
                  </a:cxn>
                  <a:cxn ang="0">
                    <a:pos x="19" y="32"/>
                  </a:cxn>
                  <a:cxn ang="0">
                    <a:pos x="37" y="0"/>
                  </a:cxn>
                  <a:cxn ang="0">
                    <a:pos x="0" y="0"/>
                  </a:cxn>
                </a:cxnLst>
                <a:rect l="0" t="0" r="r" b="b"/>
                <a:pathLst>
                  <a:path w="37" h="32">
                    <a:moveTo>
                      <a:pt x="0" y="0"/>
                    </a:moveTo>
                    <a:lnTo>
                      <a:pt x="19"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96" name="Oval 616"/>
              <p:cNvSpPr>
                <a:spLocks noChangeArrowheads="1"/>
              </p:cNvSpPr>
              <p:nvPr/>
            </p:nvSpPr>
            <p:spPr bwMode="auto">
              <a:xfrm>
                <a:off x="631" y="534"/>
                <a:ext cx="18" cy="18"/>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97" name="Oval 617"/>
              <p:cNvSpPr>
                <a:spLocks noChangeArrowheads="1"/>
              </p:cNvSpPr>
              <p:nvPr/>
            </p:nvSpPr>
            <p:spPr bwMode="auto">
              <a:xfrm>
                <a:off x="637" y="554"/>
                <a:ext cx="17" cy="17"/>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98" name="Oval 618"/>
              <p:cNvSpPr>
                <a:spLocks noChangeArrowheads="1"/>
              </p:cNvSpPr>
              <p:nvPr/>
            </p:nvSpPr>
            <p:spPr bwMode="auto">
              <a:xfrm>
                <a:off x="661" y="594"/>
                <a:ext cx="17" cy="17"/>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299" name="Rectangle 619"/>
              <p:cNvSpPr>
                <a:spLocks noChangeArrowheads="1"/>
              </p:cNvSpPr>
              <p:nvPr/>
            </p:nvSpPr>
            <p:spPr bwMode="auto">
              <a:xfrm>
                <a:off x="607" y="654"/>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00" name="Rectangle 620"/>
              <p:cNvSpPr>
                <a:spLocks noChangeArrowheads="1"/>
              </p:cNvSpPr>
              <p:nvPr/>
            </p:nvSpPr>
            <p:spPr bwMode="auto">
              <a:xfrm>
                <a:off x="619" y="674"/>
                <a:ext cx="15"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01" name="Rectangle 621"/>
              <p:cNvSpPr>
                <a:spLocks noChangeArrowheads="1"/>
              </p:cNvSpPr>
              <p:nvPr/>
            </p:nvSpPr>
            <p:spPr bwMode="auto">
              <a:xfrm>
                <a:off x="621" y="714"/>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02" name="Rectangle 622"/>
              <p:cNvSpPr>
                <a:spLocks noChangeArrowheads="1"/>
              </p:cNvSpPr>
              <p:nvPr/>
            </p:nvSpPr>
            <p:spPr bwMode="auto">
              <a:xfrm>
                <a:off x="620" y="753"/>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03" name="Rectangle 623"/>
              <p:cNvSpPr>
                <a:spLocks noChangeArrowheads="1"/>
              </p:cNvSpPr>
              <p:nvPr/>
            </p:nvSpPr>
            <p:spPr bwMode="auto">
              <a:xfrm>
                <a:off x="622" y="773"/>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04" name="Rectangle 624"/>
              <p:cNvSpPr>
                <a:spLocks noChangeArrowheads="1"/>
              </p:cNvSpPr>
              <p:nvPr/>
            </p:nvSpPr>
            <p:spPr bwMode="auto">
              <a:xfrm>
                <a:off x="611" y="833"/>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05" name="Rectangle 625"/>
              <p:cNvSpPr>
                <a:spLocks noChangeArrowheads="1"/>
              </p:cNvSpPr>
              <p:nvPr/>
            </p:nvSpPr>
            <p:spPr bwMode="auto">
              <a:xfrm>
                <a:off x="619" y="873"/>
                <a:ext cx="15" cy="15"/>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06" name="Rectangle 626"/>
              <p:cNvSpPr>
                <a:spLocks noChangeArrowheads="1"/>
              </p:cNvSpPr>
              <p:nvPr/>
            </p:nvSpPr>
            <p:spPr bwMode="auto">
              <a:xfrm>
                <a:off x="654" y="892"/>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07" name="Oval 627"/>
              <p:cNvSpPr>
                <a:spLocks noChangeArrowheads="1"/>
              </p:cNvSpPr>
              <p:nvPr/>
            </p:nvSpPr>
            <p:spPr bwMode="auto">
              <a:xfrm>
                <a:off x="646" y="931"/>
                <a:ext cx="17" cy="18"/>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08" name="Rectangle 628"/>
              <p:cNvSpPr>
                <a:spLocks noChangeArrowheads="1"/>
              </p:cNvSpPr>
              <p:nvPr/>
            </p:nvSpPr>
            <p:spPr bwMode="auto">
              <a:xfrm>
                <a:off x="632" y="992"/>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09" name="Freeform 629"/>
              <p:cNvSpPr>
                <a:spLocks/>
              </p:cNvSpPr>
              <p:nvPr/>
            </p:nvSpPr>
            <p:spPr bwMode="auto">
              <a:xfrm>
                <a:off x="636" y="1034"/>
                <a:ext cx="18" cy="16"/>
              </a:xfrm>
              <a:custGeom>
                <a:avLst/>
                <a:gdLst/>
                <a:ahLst/>
                <a:cxnLst>
                  <a:cxn ang="0">
                    <a:pos x="0" y="0"/>
                  </a:cxn>
                  <a:cxn ang="0">
                    <a:pos x="19" y="32"/>
                  </a:cxn>
                  <a:cxn ang="0">
                    <a:pos x="37" y="0"/>
                  </a:cxn>
                  <a:cxn ang="0">
                    <a:pos x="0" y="0"/>
                  </a:cxn>
                </a:cxnLst>
                <a:rect l="0" t="0" r="r" b="b"/>
                <a:pathLst>
                  <a:path w="37" h="32">
                    <a:moveTo>
                      <a:pt x="0" y="0"/>
                    </a:moveTo>
                    <a:lnTo>
                      <a:pt x="19"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10" name="Freeform 630"/>
              <p:cNvSpPr>
                <a:spLocks/>
              </p:cNvSpPr>
              <p:nvPr/>
            </p:nvSpPr>
            <p:spPr bwMode="auto">
              <a:xfrm>
                <a:off x="637" y="1054"/>
                <a:ext cx="18" cy="16"/>
              </a:xfrm>
              <a:custGeom>
                <a:avLst/>
                <a:gdLst/>
                <a:ahLst/>
                <a:cxnLst>
                  <a:cxn ang="0">
                    <a:pos x="0" y="0"/>
                  </a:cxn>
                  <a:cxn ang="0">
                    <a:pos x="19" y="32"/>
                  </a:cxn>
                  <a:cxn ang="0">
                    <a:pos x="36" y="0"/>
                  </a:cxn>
                  <a:cxn ang="0">
                    <a:pos x="0" y="0"/>
                  </a:cxn>
                </a:cxnLst>
                <a:rect l="0" t="0" r="r" b="b"/>
                <a:pathLst>
                  <a:path w="36" h="32">
                    <a:moveTo>
                      <a:pt x="0" y="0"/>
                    </a:moveTo>
                    <a:lnTo>
                      <a:pt x="19"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11" name="Rectangle 631"/>
              <p:cNvSpPr>
                <a:spLocks noChangeArrowheads="1"/>
              </p:cNvSpPr>
              <p:nvPr/>
            </p:nvSpPr>
            <p:spPr bwMode="auto">
              <a:xfrm>
                <a:off x="647" y="1091"/>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12" name="Freeform 632"/>
              <p:cNvSpPr>
                <a:spLocks/>
              </p:cNvSpPr>
              <p:nvPr/>
            </p:nvSpPr>
            <p:spPr bwMode="auto">
              <a:xfrm>
                <a:off x="677" y="1133"/>
                <a:ext cx="19" cy="16"/>
              </a:xfrm>
              <a:custGeom>
                <a:avLst/>
                <a:gdLst/>
                <a:ahLst/>
                <a:cxnLst>
                  <a:cxn ang="0">
                    <a:pos x="0" y="0"/>
                  </a:cxn>
                  <a:cxn ang="0">
                    <a:pos x="17" y="32"/>
                  </a:cxn>
                  <a:cxn ang="0">
                    <a:pos x="36" y="0"/>
                  </a:cxn>
                  <a:cxn ang="0">
                    <a:pos x="0" y="0"/>
                  </a:cxn>
                </a:cxnLst>
                <a:rect l="0" t="0" r="r" b="b"/>
                <a:pathLst>
                  <a:path w="36" h="32">
                    <a:moveTo>
                      <a:pt x="0" y="0"/>
                    </a:moveTo>
                    <a:lnTo>
                      <a:pt x="17"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13" name="Freeform 633"/>
              <p:cNvSpPr>
                <a:spLocks/>
              </p:cNvSpPr>
              <p:nvPr/>
            </p:nvSpPr>
            <p:spPr bwMode="auto">
              <a:xfrm>
                <a:off x="680" y="1193"/>
                <a:ext cx="18" cy="16"/>
              </a:xfrm>
              <a:custGeom>
                <a:avLst/>
                <a:gdLst/>
                <a:ahLst/>
                <a:cxnLst>
                  <a:cxn ang="0">
                    <a:pos x="0" y="0"/>
                  </a:cxn>
                  <a:cxn ang="0">
                    <a:pos x="17" y="31"/>
                  </a:cxn>
                  <a:cxn ang="0">
                    <a:pos x="36" y="0"/>
                  </a:cxn>
                  <a:cxn ang="0">
                    <a:pos x="0" y="0"/>
                  </a:cxn>
                </a:cxnLst>
                <a:rect l="0" t="0" r="r" b="b"/>
                <a:pathLst>
                  <a:path w="36" h="31">
                    <a:moveTo>
                      <a:pt x="0" y="0"/>
                    </a:moveTo>
                    <a:lnTo>
                      <a:pt x="17" y="31"/>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14" name="Freeform 634"/>
              <p:cNvSpPr>
                <a:spLocks/>
              </p:cNvSpPr>
              <p:nvPr/>
            </p:nvSpPr>
            <p:spPr bwMode="auto">
              <a:xfrm>
                <a:off x="686" y="1233"/>
                <a:ext cx="18" cy="15"/>
              </a:xfrm>
              <a:custGeom>
                <a:avLst/>
                <a:gdLst/>
                <a:ahLst/>
                <a:cxnLst>
                  <a:cxn ang="0">
                    <a:pos x="0" y="0"/>
                  </a:cxn>
                  <a:cxn ang="0">
                    <a:pos x="19" y="32"/>
                  </a:cxn>
                  <a:cxn ang="0">
                    <a:pos x="37" y="0"/>
                  </a:cxn>
                  <a:cxn ang="0">
                    <a:pos x="0" y="0"/>
                  </a:cxn>
                </a:cxnLst>
                <a:rect l="0" t="0" r="r" b="b"/>
                <a:pathLst>
                  <a:path w="37" h="32">
                    <a:moveTo>
                      <a:pt x="0" y="0"/>
                    </a:moveTo>
                    <a:lnTo>
                      <a:pt x="19"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15" name="Oval 635"/>
              <p:cNvSpPr>
                <a:spLocks noChangeArrowheads="1"/>
              </p:cNvSpPr>
              <p:nvPr/>
            </p:nvSpPr>
            <p:spPr bwMode="auto">
              <a:xfrm>
                <a:off x="613" y="1269"/>
                <a:ext cx="18" cy="18"/>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16" name="Rectangle 636"/>
              <p:cNvSpPr>
                <a:spLocks noChangeArrowheads="1"/>
              </p:cNvSpPr>
              <p:nvPr/>
            </p:nvSpPr>
            <p:spPr bwMode="auto">
              <a:xfrm>
                <a:off x="647" y="1310"/>
                <a:ext cx="16" cy="15"/>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17" name="Rectangle 637"/>
              <p:cNvSpPr>
                <a:spLocks noChangeArrowheads="1"/>
              </p:cNvSpPr>
              <p:nvPr/>
            </p:nvSpPr>
            <p:spPr bwMode="auto">
              <a:xfrm>
                <a:off x="622" y="1329"/>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18" name="Rectangle 638"/>
              <p:cNvSpPr>
                <a:spLocks noChangeArrowheads="1"/>
              </p:cNvSpPr>
              <p:nvPr/>
            </p:nvSpPr>
            <p:spPr bwMode="auto">
              <a:xfrm>
                <a:off x="596" y="1369"/>
                <a:ext cx="15"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19" name="Rectangle 639"/>
              <p:cNvSpPr>
                <a:spLocks noChangeArrowheads="1"/>
              </p:cNvSpPr>
              <p:nvPr/>
            </p:nvSpPr>
            <p:spPr bwMode="auto">
              <a:xfrm>
                <a:off x="606" y="1429"/>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20" name="Rectangle 640"/>
              <p:cNvSpPr>
                <a:spLocks noChangeArrowheads="1"/>
              </p:cNvSpPr>
              <p:nvPr/>
            </p:nvSpPr>
            <p:spPr bwMode="auto">
              <a:xfrm>
                <a:off x="611" y="1449"/>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21" name="Rectangle 641"/>
              <p:cNvSpPr>
                <a:spLocks noChangeArrowheads="1"/>
              </p:cNvSpPr>
              <p:nvPr/>
            </p:nvSpPr>
            <p:spPr bwMode="auto">
              <a:xfrm>
                <a:off x="650" y="1468"/>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22" name="Freeform 642"/>
              <p:cNvSpPr>
                <a:spLocks/>
              </p:cNvSpPr>
              <p:nvPr/>
            </p:nvSpPr>
            <p:spPr bwMode="auto">
              <a:xfrm>
                <a:off x="610" y="1511"/>
                <a:ext cx="18" cy="15"/>
              </a:xfrm>
              <a:custGeom>
                <a:avLst/>
                <a:gdLst/>
                <a:ahLst/>
                <a:cxnLst>
                  <a:cxn ang="0">
                    <a:pos x="0" y="0"/>
                  </a:cxn>
                  <a:cxn ang="0">
                    <a:pos x="19" y="32"/>
                  </a:cxn>
                  <a:cxn ang="0">
                    <a:pos x="36" y="0"/>
                  </a:cxn>
                  <a:cxn ang="0">
                    <a:pos x="0" y="0"/>
                  </a:cxn>
                </a:cxnLst>
                <a:rect l="0" t="0" r="r" b="b"/>
                <a:pathLst>
                  <a:path w="36" h="32">
                    <a:moveTo>
                      <a:pt x="0" y="0"/>
                    </a:moveTo>
                    <a:lnTo>
                      <a:pt x="19"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23" name="Freeform 643"/>
              <p:cNvSpPr>
                <a:spLocks/>
              </p:cNvSpPr>
              <p:nvPr/>
            </p:nvSpPr>
            <p:spPr bwMode="auto">
              <a:xfrm>
                <a:off x="715" y="1550"/>
                <a:ext cx="18" cy="16"/>
              </a:xfrm>
              <a:custGeom>
                <a:avLst/>
                <a:gdLst/>
                <a:ahLst/>
                <a:cxnLst>
                  <a:cxn ang="0">
                    <a:pos x="0" y="0"/>
                  </a:cxn>
                  <a:cxn ang="0">
                    <a:pos x="19" y="31"/>
                  </a:cxn>
                  <a:cxn ang="0">
                    <a:pos x="37" y="0"/>
                  </a:cxn>
                  <a:cxn ang="0">
                    <a:pos x="0" y="0"/>
                  </a:cxn>
                </a:cxnLst>
                <a:rect l="0" t="0" r="r" b="b"/>
                <a:pathLst>
                  <a:path w="37" h="31">
                    <a:moveTo>
                      <a:pt x="0" y="0"/>
                    </a:moveTo>
                    <a:lnTo>
                      <a:pt x="19" y="31"/>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24" name="Rectangle 644"/>
              <p:cNvSpPr>
                <a:spLocks noChangeArrowheads="1"/>
              </p:cNvSpPr>
              <p:nvPr/>
            </p:nvSpPr>
            <p:spPr bwMode="auto">
              <a:xfrm>
                <a:off x="553" y="1588"/>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25" name="Rectangle 645"/>
              <p:cNvSpPr>
                <a:spLocks noChangeArrowheads="1"/>
              </p:cNvSpPr>
              <p:nvPr/>
            </p:nvSpPr>
            <p:spPr bwMode="auto">
              <a:xfrm>
                <a:off x="581" y="1627"/>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26" name="Rectangle 646"/>
              <p:cNvSpPr>
                <a:spLocks noChangeArrowheads="1"/>
              </p:cNvSpPr>
              <p:nvPr/>
            </p:nvSpPr>
            <p:spPr bwMode="auto">
              <a:xfrm>
                <a:off x="574" y="1667"/>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27" name="Oval 647"/>
              <p:cNvSpPr>
                <a:spLocks noChangeArrowheads="1"/>
              </p:cNvSpPr>
              <p:nvPr/>
            </p:nvSpPr>
            <p:spPr bwMode="auto">
              <a:xfrm>
                <a:off x="569" y="1686"/>
                <a:ext cx="17" cy="18"/>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28" name="Rectangle 648"/>
              <p:cNvSpPr>
                <a:spLocks noChangeArrowheads="1"/>
              </p:cNvSpPr>
              <p:nvPr/>
            </p:nvSpPr>
            <p:spPr bwMode="auto">
              <a:xfrm>
                <a:off x="573" y="1727"/>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29" name="Rectangle 649"/>
              <p:cNvSpPr>
                <a:spLocks noChangeArrowheads="1"/>
              </p:cNvSpPr>
              <p:nvPr/>
            </p:nvSpPr>
            <p:spPr bwMode="auto">
              <a:xfrm>
                <a:off x="592" y="1786"/>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30" name="Oval 650"/>
              <p:cNvSpPr>
                <a:spLocks noChangeArrowheads="1"/>
              </p:cNvSpPr>
              <p:nvPr/>
            </p:nvSpPr>
            <p:spPr bwMode="auto">
              <a:xfrm>
                <a:off x="585" y="1825"/>
                <a:ext cx="18" cy="18"/>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31" name="Freeform 651"/>
              <p:cNvSpPr>
                <a:spLocks/>
              </p:cNvSpPr>
              <p:nvPr/>
            </p:nvSpPr>
            <p:spPr bwMode="auto">
              <a:xfrm>
                <a:off x="579" y="1868"/>
                <a:ext cx="18" cy="16"/>
              </a:xfrm>
              <a:custGeom>
                <a:avLst/>
                <a:gdLst/>
                <a:ahLst/>
                <a:cxnLst>
                  <a:cxn ang="0">
                    <a:pos x="0" y="0"/>
                  </a:cxn>
                  <a:cxn ang="0">
                    <a:pos x="17" y="32"/>
                  </a:cxn>
                  <a:cxn ang="0">
                    <a:pos x="36" y="0"/>
                  </a:cxn>
                  <a:cxn ang="0">
                    <a:pos x="0" y="0"/>
                  </a:cxn>
                </a:cxnLst>
                <a:rect l="0" t="0" r="r" b="b"/>
                <a:pathLst>
                  <a:path w="36" h="32">
                    <a:moveTo>
                      <a:pt x="0" y="0"/>
                    </a:moveTo>
                    <a:lnTo>
                      <a:pt x="17"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32" name="Freeform 652"/>
              <p:cNvSpPr>
                <a:spLocks/>
              </p:cNvSpPr>
              <p:nvPr/>
            </p:nvSpPr>
            <p:spPr bwMode="auto">
              <a:xfrm>
                <a:off x="584" y="1908"/>
                <a:ext cx="19" cy="16"/>
              </a:xfrm>
              <a:custGeom>
                <a:avLst/>
                <a:gdLst/>
                <a:ahLst/>
                <a:cxnLst>
                  <a:cxn ang="0">
                    <a:pos x="0" y="0"/>
                  </a:cxn>
                  <a:cxn ang="0">
                    <a:pos x="19" y="31"/>
                  </a:cxn>
                  <a:cxn ang="0">
                    <a:pos x="36" y="0"/>
                  </a:cxn>
                  <a:cxn ang="0">
                    <a:pos x="0" y="0"/>
                  </a:cxn>
                </a:cxnLst>
                <a:rect l="0" t="0" r="r" b="b"/>
                <a:pathLst>
                  <a:path w="36" h="31">
                    <a:moveTo>
                      <a:pt x="0" y="0"/>
                    </a:moveTo>
                    <a:lnTo>
                      <a:pt x="19" y="31"/>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33" name="Freeform 653"/>
              <p:cNvSpPr>
                <a:spLocks/>
              </p:cNvSpPr>
              <p:nvPr/>
            </p:nvSpPr>
            <p:spPr bwMode="auto">
              <a:xfrm>
                <a:off x="587" y="1967"/>
                <a:ext cx="18" cy="16"/>
              </a:xfrm>
              <a:custGeom>
                <a:avLst/>
                <a:gdLst/>
                <a:ahLst/>
                <a:cxnLst>
                  <a:cxn ang="0">
                    <a:pos x="0" y="0"/>
                  </a:cxn>
                  <a:cxn ang="0">
                    <a:pos x="17" y="32"/>
                  </a:cxn>
                  <a:cxn ang="0">
                    <a:pos x="36" y="0"/>
                  </a:cxn>
                  <a:cxn ang="0">
                    <a:pos x="0" y="0"/>
                  </a:cxn>
                </a:cxnLst>
                <a:rect l="0" t="0" r="r" b="b"/>
                <a:pathLst>
                  <a:path w="36" h="32">
                    <a:moveTo>
                      <a:pt x="0" y="0"/>
                    </a:moveTo>
                    <a:lnTo>
                      <a:pt x="17"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34" name="Oval 654"/>
              <p:cNvSpPr>
                <a:spLocks noChangeArrowheads="1"/>
              </p:cNvSpPr>
              <p:nvPr/>
            </p:nvSpPr>
            <p:spPr bwMode="auto">
              <a:xfrm>
                <a:off x="576" y="2004"/>
                <a:ext cx="17" cy="17"/>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35" name="Rectangle 655"/>
              <p:cNvSpPr>
                <a:spLocks noChangeArrowheads="1"/>
              </p:cNvSpPr>
              <p:nvPr/>
            </p:nvSpPr>
            <p:spPr bwMode="auto">
              <a:xfrm>
                <a:off x="576" y="2045"/>
                <a:ext cx="16" cy="15"/>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36" name="Freeform 656"/>
              <p:cNvSpPr>
                <a:spLocks/>
              </p:cNvSpPr>
              <p:nvPr/>
            </p:nvSpPr>
            <p:spPr bwMode="auto">
              <a:xfrm>
                <a:off x="637" y="2106"/>
                <a:ext cx="18" cy="16"/>
              </a:xfrm>
              <a:custGeom>
                <a:avLst/>
                <a:gdLst/>
                <a:ahLst/>
                <a:cxnLst>
                  <a:cxn ang="0">
                    <a:pos x="0" y="0"/>
                  </a:cxn>
                  <a:cxn ang="0">
                    <a:pos x="17" y="32"/>
                  </a:cxn>
                  <a:cxn ang="0">
                    <a:pos x="36" y="0"/>
                  </a:cxn>
                  <a:cxn ang="0">
                    <a:pos x="0" y="0"/>
                  </a:cxn>
                </a:cxnLst>
                <a:rect l="0" t="0" r="r" b="b"/>
                <a:pathLst>
                  <a:path w="36" h="32">
                    <a:moveTo>
                      <a:pt x="0" y="0"/>
                    </a:moveTo>
                    <a:lnTo>
                      <a:pt x="17"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37" name="Oval 657"/>
              <p:cNvSpPr>
                <a:spLocks noChangeArrowheads="1"/>
              </p:cNvSpPr>
              <p:nvPr/>
            </p:nvSpPr>
            <p:spPr bwMode="auto">
              <a:xfrm>
                <a:off x="683" y="2143"/>
                <a:ext cx="17" cy="18"/>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38" name="Rectangle 658"/>
              <p:cNvSpPr>
                <a:spLocks noChangeArrowheads="1"/>
              </p:cNvSpPr>
              <p:nvPr/>
            </p:nvSpPr>
            <p:spPr bwMode="auto">
              <a:xfrm>
                <a:off x="725" y="2203"/>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39" name="Freeform 659"/>
              <p:cNvSpPr>
                <a:spLocks/>
              </p:cNvSpPr>
              <p:nvPr/>
            </p:nvSpPr>
            <p:spPr bwMode="auto">
              <a:xfrm>
                <a:off x="638" y="2265"/>
                <a:ext cx="18" cy="16"/>
              </a:xfrm>
              <a:custGeom>
                <a:avLst/>
                <a:gdLst/>
                <a:ahLst/>
                <a:cxnLst>
                  <a:cxn ang="0">
                    <a:pos x="0" y="0"/>
                  </a:cxn>
                  <a:cxn ang="0">
                    <a:pos x="18" y="32"/>
                  </a:cxn>
                  <a:cxn ang="0">
                    <a:pos x="37" y="0"/>
                  </a:cxn>
                  <a:cxn ang="0">
                    <a:pos x="0" y="0"/>
                  </a:cxn>
                </a:cxnLst>
                <a:rect l="0" t="0" r="r" b="b"/>
                <a:pathLst>
                  <a:path w="37" h="32">
                    <a:moveTo>
                      <a:pt x="0" y="0"/>
                    </a:moveTo>
                    <a:lnTo>
                      <a:pt x="18"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40" name="Freeform 660"/>
              <p:cNvSpPr>
                <a:spLocks/>
              </p:cNvSpPr>
              <p:nvPr/>
            </p:nvSpPr>
            <p:spPr bwMode="auto">
              <a:xfrm>
                <a:off x="721" y="2305"/>
                <a:ext cx="18" cy="16"/>
              </a:xfrm>
              <a:custGeom>
                <a:avLst/>
                <a:gdLst/>
                <a:ahLst/>
                <a:cxnLst>
                  <a:cxn ang="0">
                    <a:pos x="0" y="0"/>
                  </a:cxn>
                  <a:cxn ang="0">
                    <a:pos x="18" y="32"/>
                  </a:cxn>
                  <a:cxn ang="0">
                    <a:pos x="37" y="0"/>
                  </a:cxn>
                  <a:cxn ang="0">
                    <a:pos x="0" y="0"/>
                  </a:cxn>
                </a:cxnLst>
                <a:rect l="0" t="0" r="r" b="b"/>
                <a:pathLst>
                  <a:path w="37" h="32">
                    <a:moveTo>
                      <a:pt x="0" y="0"/>
                    </a:moveTo>
                    <a:lnTo>
                      <a:pt x="18"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41" name="Freeform 661"/>
              <p:cNvSpPr>
                <a:spLocks/>
              </p:cNvSpPr>
              <p:nvPr/>
            </p:nvSpPr>
            <p:spPr bwMode="auto">
              <a:xfrm>
                <a:off x="735" y="2345"/>
                <a:ext cx="18" cy="16"/>
              </a:xfrm>
              <a:custGeom>
                <a:avLst/>
                <a:gdLst/>
                <a:ahLst/>
                <a:cxnLst>
                  <a:cxn ang="0">
                    <a:pos x="0" y="0"/>
                  </a:cxn>
                  <a:cxn ang="0">
                    <a:pos x="18" y="31"/>
                  </a:cxn>
                  <a:cxn ang="0">
                    <a:pos x="37" y="0"/>
                  </a:cxn>
                  <a:cxn ang="0">
                    <a:pos x="0" y="0"/>
                  </a:cxn>
                </a:cxnLst>
                <a:rect l="0" t="0" r="r" b="b"/>
                <a:pathLst>
                  <a:path w="37" h="31">
                    <a:moveTo>
                      <a:pt x="0" y="0"/>
                    </a:moveTo>
                    <a:lnTo>
                      <a:pt x="18" y="31"/>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42" name="Freeform 662"/>
              <p:cNvSpPr>
                <a:spLocks/>
              </p:cNvSpPr>
              <p:nvPr/>
            </p:nvSpPr>
            <p:spPr bwMode="auto">
              <a:xfrm>
                <a:off x="729" y="2365"/>
                <a:ext cx="18" cy="16"/>
              </a:xfrm>
              <a:custGeom>
                <a:avLst/>
                <a:gdLst/>
                <a:ahLst/>
                <a:cxnLst>
                  <a:cxn ang="0">
                    <a:pos x="0" y="0"/>
                  </a:cxn>
                  <a:cxn ang="0">
                    <a:pos x="19" y="32"/>
                  </a:cxn>
                  <a:cxn ang="0">
                    <a:pos x="37" y="0"/>
                  </a:cxn>
                  <a:cxn ang="0">
                    <a:pos x="0" y="0"/>
                  </a:cxn>
                </a:cxnLst>
                <a:rect l="0" t="0" r="r" b="b"/>
                <a:pathLst>
                  <a:path w="37" h="32">
                    <a:moveTo>
                      <a:pt x="0" y="0"/>
                    </a:moveTo>
                    <a:lnTo>
                      <a:pt x="19"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43" name="Freeform 663"/>
              <p:cNvSpPr>
                <a:spLocks/>
              </p:cNvSpPr>
              <p:nvPr/>
            </p:nvSpPr>
            <p:spPr bwMode="auto">
              <a:xfrm>
                <a:off x="765" y="2404"/>
                <a:ext cx="18" cy="16"/>
              </a:xfrm>
              <a:custGeom>
                <a:avLst/>
                <a:gdLst/>
                <a:ahLst/>
                <a:cxnLst>
                  <a:cxn ang="0">
                    <a:pos x="0" y="0"/>
                  </a:cxn>
                  <a:cxn ang="0">
                    <a:pos x="17" y="32"/>
                  </a:cxn>
                  <a:cxn ang="0">
                    <a:pos x="36" y="0"/>
                  </a:cxn>
                  <a:cxn ang="0">
                    <a:pos x="0" y="0"/>
                  </a:cxn>
                </a:cxnLst>
                <a:rect l="0" t="0" r="r" b="b"/>
                <a:pathLst>
                  <a:path w="36" h="32">
                    <a:moveTo>
                      <a:pt x="0" y="0"/>
                    </a:moveTo>
                    <a:lnTo>
                      <a:pt x="17"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44" name="Freeform 664"/>
              <p:cNvSpPr>
                <a:spLocks/>
              </p:cNvSpPr>
              <p:nvPr/>
            </p:nvSpPr>
            <p:spPr bwMode="auto">
              <a:xfrm>
                <a:off x="717" y="2484"/>
                <a:ext cx="18" cy="16"/>
              </a:xfrm>
              <a:custGeom>
                <a:avLst/>
                <a:gdLst/>
                <a:ahLst/>
                <a:cxnLst>
                  <a:cxn ang="0">
                    <a:pos x="0" y="0"/>
                  </a:cxn>
                  <a:cxn ang="0">
                    <a:pos x="19" y="32"/>
                  </a:cxn>
                  <a:cxn ang="0">
                    <a:pos x="37" y="0"/>
                  </a:cxn>
                  <a:cxn ang="0">
                    <a:pos x="0" y="0"/>
                  </a:cxn>
                </a:cxnLst>
                <a:rect l="0" t="0" r="r" b="b"/>
                <a:pathLst>
                  <a:path w="37" h="32">
                    <a:moveTo>
                      <a:pt x="0" y="0"/>
                    </a:moveTo>
                    <a:lnTo>
                      <a:pt x="19"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45" name="Freeform 665"/>
              <p:cNvSpPr>
                <a:spLocks/>
              </p:cNvSpPr>
              <p:nvPr/>
            </p:nvSpPr>
            <p:spPr bwMode="auto">
              <a:xfrm>
                <a:off x="727" y="2504"/>
                <a:ext cx="19" cy="16"/>
              </a:xfrm>
              <a:custGeom>
                <a:avLst/>
                <a:gdLst/>
                <a:ahLst/>
                <a:cxnLst>
                  <a:cxn ang="0">
                    <a:pos x="0" y="0"/>
                  </a:cxn>
                  <a:cxn ang="0">
                    <a:pos x="17" y="32"/>
                  </a:cxn>
                  <a:cxn ang="0">
                    <a:pos x="36" y="0"/>
                  </a:cxn>
                  <a:cxn ang="0">
                    <a:pos x="0" y="0"/>
                  </a:cxn>
                </a:cxnLst>
                <a:rect l="0" t="0" r="r" b="b"/>
                <a:pathLst>
                  <a:path w="36" h="32">
                    <a:moveTo>
                      <a:pt x="0" y="0"/>
                    </a:moveTo>
                    <a:lnTo>
                      <a:pt x="17"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46" name="Rectangle 666"/>
              <p:cNvSpPr>
                <a:spLocks noChangeArrowheads="1"/>
              </p:cNvSpPr>
              <p:nvPr/>
            </p:nvSpPr>
            <p:spPr bwMode="auto">
              <a:xfrm>
                <a:off x="559" y="2541"/>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47" name="Rectangle 667"/>
              <p:cNvSpPr>
                <a:spLocks noChangeArrowheads="1"/>
              </p:cNvSpPr>
              <p:nvPr/>
            </p:nvSpPr>
            <p:spPr bwMode="auto">
              <a:xfrm>
                <a:off x="548" y="2561"/>
                <a:ext cx="16"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48" name="Freeform 668"/>
              <p:cNvSpPr>
                <a:spLocks/>
              </p:cNvSpPr>
              <p:nvPr/>
            </p:nvSpPr>
            <p:spPr bwMode="auto">
              <a:xfrm>
                <a:off x="546" y="2583"/>
                <a:ext cx="19" cy="16"/>
              </a:xfrm>
              <a:custGeom>
                <a:avLst/>
                <a:gdLst/>
                <a:ahLst/>
                <a:cxnLst>
                  <a:cxn ang="0">
                    <a:pos x="0" y="0"/>
                  </a:cxn>
                  <a:cxn ang="0">
                    <a:pos x="17" y="32"/>
                  </a:cxn>
                  <a:cxn ang="0">
                    <a:pos x="36" y="0"/>
                  </a:cxn>
                  <a:cxn ang="0">
                    <a:pos x="0" y="0"/>
                  </a:cxn>
                </a:cxnLst>
                <a:rect l="0" t="0" r="r" b="b"/>
                <a:pathLst>
                  <a:path w="36" h="32">
                    <a:moveTo>
                      <a:pt x="0" y="0"/>
                    </a:moveTo>
                    <a:lnTo>
                      <a:pt x="17"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49" name="Oval 669"/>
              <p:cNvSpPr>
                <a:spLocks noChangeArrowheads="1"/>
              </p:cNvSpPr>
              <p:nvPr/>
            </p:nvSpPr>
            <p:spPr bwMode="auto">
              <a:xfrm>
                <a:off x="553" y="2620"/>
                <a:ext cx="17" cy="17"/>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50" name="Oval 670"/>
              <p:cNvSpPr>
                <a:spLocks noChangeArrowheads="1"/>
              </p:cNvSpPr>
              <p:nvPr/>
            </p:nvSpPr>
            <p:spPr bwMode="auto">
              <a:xfrm>
                <a:off x="526" y="2640"/>
                <a:ext cx="18" cy="17"/>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51" name="Oval 671"/>
              <p:cNvSpPr>
                <a:spLocks noChangeArrowheads="1"/>
              </p:cNvSpPr>
              <p:nvPr/>
            </p:nvSpPr>
            <p:spPr bwMode="auto">
              <a:xfrm>
                <a:off x="532" y="2659"/>
                <a:ext cx="17" cy="18"/>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52" name="Oval 672"/>
              <p:cNvSpPr>
                <a:spLocks noChangeArrowheads="1"/>
              </p:cNvSpPr>
              <p:nvPr/>
            </p:nvSpPr>
            <p:spPr bwMode="auto">
              <a:xfrm>
                <a:off x="528" y="2699"/>
                <a:ext cx="18" cy="18"/>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53" name="Oval 673"/>
              <p:cNvSpPr>
                <a:spLocks noChangeArrowheads="1"/>
              </p:cNvSpPr>
              <p:nvPr/>
            </p:nvSpPr>
            <p:spPr bwMode="auto">
              <a:xfrm>
                <a:off x="497" y="2759"/>
                <a:ext cx="18" cy="17"/>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54" name="Freeform 674"/>
              <p:cNvSpPr>
                <a:spLocks/>
              </p:cNvSpPr>
              <p:nvPr/>
            </p:nvSpPr>
            <p:spPr bwMode="auto">
              <a:xfrm>
                <a:off x="496" y="2782"/>
                <a:ext cx="19" cy="16"/>
              </a:xfrm>
              <a:custGeom>
                <a:avLst/>
                <a:gdLst/>
                <a:ahLst/>
                <a:cxnLst>
                  <a:cxn ang="0">
                    <a:pos x="0" y="0"/>
                  </a:cxn>
                  <a:cxn ang="0">
                    <a:pos x="20" y="31"/>
                  </a:cxn>
                  <a:cxn ang="0">
                    <a:pos x="37" y="0"/>
                  </a:cxn>
                  <a:cxn ang="0">
                    <a:pos x="0" y="0"/>
                  </a:cxn>
                </a:cxnLst>
                <a:rect l="0" t="0" r="r" b="b"/>
                <a:pathLst>
                  <a:path w="37" h="31">
                    <a:moveTo>
                      <a:pt x="0" y="0"/>
                    </a:moveTo>
                    <a:lnTo>
                      <a:pt x="20" y="31"/>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55" name="Freeform 675"/>
              <p:cNvSpPr>
                <a:spLocks/>
              </p:cNvSpPr>
              <p:nvPr/>
            </p:nvSpPr>
            <p:spPr bwMode="auto">
              <a:xfrm>
                <a:off x="561" y="2802"/>
                <a:ext cx="19" cy="16"/>
              </a:xfrm>
              <a:custGeom>
                <a:avLst/>
                <a:gdLst/>
                <a:ahLst/>
                <a:cxnLst>
                  <a:cxn ang="0">
                    <a:pos x="0" y="0"/>
                  </a:cxn>
                  <a:cxn ang="0">
                    <a:pos x="17" y="32"/>
                  </a:cxn>
                  <a:cxn ang="0">
                    <a:pos x="36" y="0"/>
                  </a:cxn>
                  <a:cxn ang="0">
                    <a:pos x="0" y="0"/>
                  </a:cxn>
                </a:cxnLst>
                <a:rect l="0" t="0" r="r" b="b"/>
                <a:pathLst>
                  <a:path w="36" h="32">
                    <a:moveTo>
                      <a:pt x="0" y="0"/>
                    </a:moveTo>
                    <a:lnTo>
                      <a:pt x="17"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56" name="Oval 676"/>
              <p:cNvSpPr>
                <a:spLocks noChangeArrowheads="1"/>
              </p:cNvSpPr>
              <p:nvPr/>
            </p:nvSpPr>
            <p:spPr bwMode="auto">
              <a:xfrm>
                <a:off x="524" y="2858"/>
                <a:ext cx="18" cy="18"/>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57" name="Freeform 677"/>
              <p:cNvSpPr>
                <a:spLocks/>
              </p:cNvSpPr>
              <p:nvPr/>
            </p:nvSpPr>
            <p:spPr bwMode="auto">
              <a:xfrm>
                <a:off x="483" y="2901"/>
                <a:ext cx="18" cy="16"/>
              </a:xfrm>
              <a:custGeom>
                <a:avLst/>
                <a:gdLst/>
                <a:ahLst/>
                <a:cxnLst>
                  <a:cxn ang="0">
                    <a:pos x="0" y="0"/>
                  </a:cxn>
                  <a:cxn ang="0">
                    <a:pos x="18" y="32"/>
                  </a:cxn>
                  <a:cxn ang="0">
                    <a:pos x="37" y="0"/>
                  </a:cxn>
                  <a:cxn ang="0">
                    <a:pos x="0" y="0"/>
                  </a:cxn>
                </a:cxnLst>
                <a:rect l="0" t="0" r="r" b="b"/>
                <a:pathLst>
                  <a:path w="37" h="32">
                    <a:moveTo>
                      <a:pt x="0" y="0"/>
                    </a:moveTo>
                    <a:lnTo>
                      <a:pt x="18"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58" name="Freeform 678"/>
              <p:cNvSpPr>
                <a:spLocks/>
              </p:cNvSpPr>
              <p:nvPr/>
            </p:nvSpPr>
            <p:spPr bwMode="auto">
              <a:xfrm>
                <a:off x="478" y="2941"/>
                <a:ext cx="18" cy="16"/>
              </a:xfrm>
              <a:custGeom>
                <a:avLst/>
                <a:gdLst/>
                <a:ahLst/>
                <a:cxnLst>
                  <a:cxn ang="0">
                    <a:pos x="0" y="0"/>
                  </a:cxn>
                  <a:cxn ang="0">
                    <a:pos x="17" y="32"/>
                  </a:cxn>
                  <a:cxn ang="0">
                    <a:pos x="36" y="0"/>
                  </a:cxn>
                  <a:cxn ang="0">
                    <a:pos x="0" y="0"/>
                  </a:cxn>
                </a:cxnLst>
                <a:rect l="0" t="0" r="r" b="b"/>
                <a:pathLst>
                  <a:path w="36" h="32">
                    <a:moveTo>
                      <a:pt x="0" y="0"/>
                    </a:moveTo>
                    <a:lnTo>
                      <a:pt x="17"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59" name="Freeform 679"/>
              <p:cNvSpPr>
                <a:spLocks/>
              </p:cNvSpPr>
              <p:nvPr/>
            </p:nvSpPr>
            <p:spPr bwMode="auto">
              <a:xfrm>
                <a:off x="474" y="2961"/>
                <a:ext cx="18" cy="15"/>
              </a:xfrm>
              <a:custGeom>
                <a:avLst/>
                <a:gdLst/>
                <a:ahLst/>
                <a:cxnLst>
                  <a:cxn ang="0">
                    <a:pos x="0" y="0"/>
                  </a:cxn>
                  <a:cxn ang="0">
                    <a:pos x="17" y="32"/>
                  </a:cxn>
                  <a:cxn ang="0">
                    <a:pos x="37" y="0"/>
                  </a:cxn>
                  <a:cxn ang="0">
                    <a:pos x="0" y="0"/>
                  </a:cxn>
                </a:cxnLst>
                <a:rect l="0" t="0" r="r" b="b"/>
                <a:pathLst>
                  <a:path w="37" h="32">
                    <a:moveTo>
                      <a:pt x="0" y="0"/>
                    </a:moveTo>
                    <a:lnTo>
                      <a:pt x="17"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60" name="Freeform 680"/>
              <p:cNvSpPr>
                <a:spLocks/>
              </p:cNvSpPr>
              <p:nvPr/>
            </p:nvSpPr>
            <p:spPr bwMode="auto">
              <a:xfrm>
                <a:off x="473" y="2980"/>
                <a:ext cx="18" cy="16"/>
              </a:xfrm>
              <a:custGeom>
                <a:avLst/>
                <a:gdLst/>
                <a:ahLst/>
                <a:cxnLst>
                  <a:cxn ang="0">
                    <a:pos x="0" y="0"/>
                  </a:cxn>
                  <a:cxn ang="0">
                    <a:pos x="19" y="32"/>
                  </a:cxn>
                  <a:cxn ang="0">
                    <a:pos x="37" y="0"/>
                  </a:cxn>
                  <a:cxn ang="0">
                    <a:pos x="0" y="0"/>
                  </a:cxn>
                </a:cxnLst>
                <a:rect l="0" t="0" r="r" b="b"/>
                <a:pathLst>
                  <a:path w="37" h="32">
                    <a:moveTo>
                      <a:pt x="0" y="0"/>
                    </a:moveTo>
                    <a:lnTo>
                      <a:pt x="19"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61" name="Freeform 681"/>
              <p:cNvSpPr>
                <a:spLocks/>
              </p:cNvSpPr>
              <p:nvPr/>
            </p:nvSpPr>
            <p:spPr bwMode="auto">
              <a:xfrm>
                <a:off x="510" y="3020"/>
                <a:ext cx="18" cy="16"/>
              </a:xfrm>
              <a:custGeom>
                <a:avLst/>
                <a:gdLst/>
                <a:ahLst/>
                <a:cxnLst>
                  <a:cxn ang="0">
                    <a:pos x="0" y="0"/>
                  </a:cxn>
                  <a:cxn ang="0">
                    <a:pos x="19" y="32"/>
                  </a:cxn>
                  <a:cxn ang="0">
                    <a:pos x="36" y="0"/>
                  </a:cxn>
                  <a:cxn ang="0">
                    <a:pos x="0" y="0"/>
                  </a:cxn>
                </a:cxnLst>
                <a:rect l="0" t="0" r="r" b="b"/>
                <a:pathLst>
                  <a:path w="36" h="32">
                    <a:moveTo>
                      <a:pt x="0" y="0"/>
                    </a:moveTo>
                    <a:lnTo>
                      <a:pt x="19"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62" name="Freeform 682"/>
              <p:cNvSpPr>
                <a:spLocks/>
              </p:cNvSpPr>
              <p:nvPr/>
            </p:nvSpPr>
            <p:spPr bwMode="auto">
              <a:xfrm>
                <a:off x="482" y="3040"/>
                <a:ext cx="18" cy="16"/>
              </a:xfrm>
              <a:custGeom>
                <a:avLst/>
                <a:gdLst/>
                <a:ahLst/>
                <a:cxnLst>
                  <a:cxn ang="0">
                    <a:pos x="0" y="0"/>
                  </a:cxn>
                  <a:cxn ang="0">
                    <a:pos x="17" y="32"/>
                  </a:cxn>
                  <a:cxn ang="0">
                    <a:pos x="36" y="0"/>
                  </a:cxn>
                  <a:cxn ang="0">
                    <a:pos x="0" y="0"/>
                  </a:cxn>
                </a:cxnLst>
                <a:rect l="0" t="0" r="r" b="b"/>
                <a:pathLst>
                  <a:path w="36" h="32">
                    <a:moveTo>
                      <a:pt x="0" y="0"/>
                    </a:moveTo>
                    <a:lnTo>
                      <a:pt x="17"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63" name="Freeform 683"/>
              <p:cNvSpPr>
                <a:spLocks/>
              </p:cNvSpPr>
              <p:nvPr/>
            </p:nvSpPr>
            <p:spPr bwMode="auto">
              <a:xfrm>
                <a:off x="475" y="3060"/>
                <a:ext cx="18" cy="16"/>
              </a:xfrm>
              <a:custGeom>
                <a:avLst/>
                <a:gdLst/>
                <a:ahLst/>
                <a:cxnLst>
                  <a:cxn ang="0">
                    <a:pos x="0" y="0"/>
                  </a:cxn>
                  <a:cxn ang="0">
                    <a:pos x="19" y="32"/>
                  </a:cxn>
                  <a:cxn ang="0">
                    <a:pos x="36" y="0"/>
                  </a:cxn>
                  <a:cxn ang="0">
                    <a:pos x="0" y="0"/>
                  </a:cxn>
                </a:cxnLst>
                <a:rect l="0" t="0" r="r" b="b"/>
                <a:pathLst>
                  <a:path w="36" h="32">
                    <a:moveTo>
                      <a:pt x="0" y="0"/>
                    </a:moveTo>
                    <a:lnTo>
                      <a:pt x="19"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64" name="Freeform 684"/>
              <p:cNvSpPr>
                <a:spLocks/>
              </p:cNvSpPr>
              <p:nvPr/>
            </p:nvSpPr>
            <p:spPr bwMode="auto">
              <a:xfrm>
                <a:off x="506" y="3080"/>
                <a:ext cx="18" cy="16"/>
              </a:xfrm>
              <a:custGeom>
                <a:avLst/>
                <a:gdLst/>
                <a:ahLst/>
                <a:cxnLst>
                  <a:cxn ang="0">
                    <a:pos x="0" y="0"/>
                  </a:cxn>
                  <a:cxn ang="0">
                    <a:pos x="17" y="31"/>
                  </a:cxn>
                  <a:cxn ang="0">
                    <a:pos x="36" y="0"/>
                  </a:cxn>
                  <a:cxn ang="0">
                    <a:pos x="0" y="0"/>
                  </a:cxn>
                </a:cxnLst>
                <a:rect l="0" t="0" r="r" b="b"/>
                <a:pathLst>
                  <a:path w="36" h="31">
                    <a:moveTo>
                      <a:pt x="0" y="0"/>
                    </a:moveTo>
                    <a:lnTo>
                      <a:pt x="17" y="31"/>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65" name="Freeform 685"/>
              <p:cNvSpPr>
                <a:spLocks/>
              </p:cNvSpPr>
              <p:nvPr/>
            </p:nvSpPr>
            <p:spPr bwMode="auto">
              <a:xfrm>
                <a:off x="468" y="3120"/>
                <a:ext cx="19" cy="15"/>
              </a:xfrm>
              <a:custGeom>
                <a:avLst/>
                <a:gdLst/>
                <a:ahLst/>
                <a:cxnLst>
                  <a:cxn ang="0">
                    <a:pos x="0" y="0"/>
                  </a:cxn>
                  <a:cxn ang="0">
                    <a:pos x="19" y="32"/>
                  </a:cxn>
                  <a:cxn ang="0">
                    <a:pos x="36" y="0"/>
                  </a:cxn>
                  <a:cxn ang="0">
                    <a:pos x="0" y="0"/>
                  </a:cxn>
                </a:cxnLst>
                <a:rect l="0" t="0" r="r" b="b"/>
                <a:pathLst>
                  <a:path w="36" h="32">
                    <a:moveTo>
                      <a:pt x="0" y="0"/>
                    </a:moveTo>
                    <a:lnTo>
                      <a:pt x="19"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66" name="Freeform 686"/>
              <p:cNvSpPr>
                <a:spLocks/>
              </p:cNvSpPr>
              <p:nvPr/>
            </p:nvSpPr>
            <p:spPr bwMode="auto">
              <a:xfrm>
                <a:off x="477" y="3159"/>
                <a:ext cx="18" cy="16"/>
              </a:xfrm>
              <a:custGeom>
                <a:avLst/>
                <a:gdLst/>
                <a:ahLst/>
                <a:cxnLst>
                  <a:cxn ang="0">
                    <a:pos x="0" y="0"/>
                  </a:cxn>
                  <a:cxn ang="0">
                    <a:pos x="18" y="32"/>
                  </a:cxn>
                  <a:cxn ang="0">
                    <a:pos x="37" y="0"/>
                  </a:cxn>
                  <a:cxn ang="0">
                    <a:pos x="0" y="0"/>
                  </a:cxn>
                </a:cxnLst>
                <a:rect l="0" t="0" r="r" b="b"/>
                <a:pathLst>
                  <a:path w="37" h="32">
                    <a:moveTo>
                      <a:pt x="0" y="0"/>
                    </a:moveTo>
                    <a:lnTo>
                      <a:pt x="18"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67" name="Rectangle 687"/>
              <p:cNvSpPr>
                <a:spLocks noChangeArrowheads="1"/>
              </p:cNvSpPr>
              <p:nvPr/>
            </p:nvSpPr>
            <p:spPr bwMode="auto">
              <a:xfrm>
                <a:off x="453" y="3236"/>
                <a:ext cx="15" cy="16"/>
              </a:xfrm>
              <a:prstGeom prst="rect">
                <a:avLst/>
              </a:prstGeom>
              <a:solidFill>
                <a:srgbClr val="00FF00"/>
              </a:solidFill>
              <a:ln w="4">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368" name="Oval 688"/>
              <p:cNvSpPr>
                <a:spLocks noChangeArrowheads="1"/>
              </p:cNvSpPr>
              <p:nvPr/>
            </p:nvSpPr>
            <p:spPr bwMode="auto">
              <a:xfrm>
                <a:off x="467" y="3255"/>
                <a:ext cx="17" cy="18"/>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69" name="Freeform 689"/>
              <p:cNvSpPr>
                <a:spLocks/>
              </p:cNvSpPr>
              <p:nvPr/>
            </p:nvSpPr>
            <p:spPr bwMode="auto">
              <a:xfrm>
                <a:off x="471" y="3298"/>
                <a:ext cx="18" cy="16"/>
              </a:xfrm>
              <a:custGeom>
                <a:avLst/>
                <a:gdLst/>
                <a:ahLst/>
                <a:cxnLst>
                  <a:cxn ang="0">
                    <a:pos x="0" y="0"/>
                  </a:cxn>
                  <a:cxn ang="0">
                    <a:pos x="17" y="31"/>
                  </a:cxn>
                  <a:cxn ang="0">
                    <a:pos x="36" y="0"/>
                  </a:cxn>
                  <a:cxn ang="0">
                    <a:pos x="0" y="0"/>
                  </a:cxn>
                </a:cxnLst>
                <a:rect l="0" t="0" r="r" b="b"/>
                <a:pathLst>
                  <a:path w="36" h="31">
                    <a:moveTo>
                      <a:pt x="0" y="0"/>
                    </a:moveTo>
                    <a:lnTo>
                      <a:pt x="17" y="31"/>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70" name="Freeform 690"/>
              <p:cNvSpPr>
                <a:spLocks/>
              </p:cNvSpPr>
              <p:nvPr/>
            </p:nvSpPr>
            <p:spPr bwMode="auto">
              <a:xfrm>
                <a:off x="537" y="3378"/>
                <a:ext cx="18" cy="16"/>
              </a:xfrm>
              <a:custGeom>
                <a:avLst/>
                <a:gdLst/>
                <a:ahLst/>
                <a:cxnLst>
                  <a:cxn ang="0">
                    <a:pos x="0" y="0"/>
                  </a:cxn>
                  <a:cxn ang="0">
                    <a:pos x="17" y="32"/>
                  </a:cxn>
                  <a:cxn ang="0">
                    <a:pos x="36" y="0"/>
                  </a:cxn>
                  <a:cxn ang="0">
                    <a:pos x="0" y="0"/>
                  </a:cxn>
                </a:cxnLst>
                <a:rect l="0" t="0" r="r" b="b"/>
                <a:pathLst>
                  <a:path w="36" h="32">
                    <a:moveTo>
                      <a:pt x="0" y="0"/>
                    </a:moveTo>
                    <a:lnTo>
                      <a:pt x="17"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71" name="Freeform 691"/>
              <p:cNvSpPr>
                <a:spLocks/>
              </p:cNvSpPr>
              <p:nvPr/>
            </p:nvSpPr>
            <p:spPr bwMode="auto">
              <a:xfrm>
                <a:off x="540" y="3437"/>
                <a:ext cx="18" cy="16"/>
              </a:xfrm>
              <a:custGeom>
                <a:avLst/>
                <a:gdLst/>
                <a:ahLst/>
                <a:cxnLst>
                  <a:cxn ang="0">
                    <a:pos x="0" y="0"/>
                  </a:cxn>
                  <a:cxn ang="0">
                    <a:pos x="17" y="31"/>
                  </a:cxn>
                  <a:cxn ang="0">
                    <a:pos x="36" y="0"/>
                  </a:cxn>
                  <a:cxn ang="0">
                    <a:pos x="0" y="0"/>
                  </a:cxn>
                </a:cxnLst>
                <a:rect l="0" t="0" r="r" b="b"/>
                <a:pathLst>
                  <a:path w="36" h="31">
                    <a:moveTo>
                      <a:pt x="0" y="0"/>
                    </a:moveTo>
                    <a:lnTo>
                      <a:pt x="17" y="31"/>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72" name="Freeform 692"/>
              <p:cNvSpPr>
                <a:spLocks/>
              </p:cNvSpPr>
              <p:nvPr/>
            </p:nvSpPr>
            <p:spPr bwMode="auto">
              <a:xfrm>
                <a:off x="544" y="3457"/>
                <a:ext cx="18" cy="16"/>
              </a:xfrm>
              <a:custGeom>
                <a:avLst/>
                <a:gdLst/>
                <a:ahLst/>
                <a:cxnLst>
                  <a:cxn ang="0">
                    <a:pos x="0" y="0"/>
                  </a:cxn>
                  <a:cxn ang="0">
                    <a:pos x="19" y="32"/>
                  </a:cxn>
                  <a:cxn ang="0">
                    <a:pos x="36" y="0"/>
                  </a:cxn>
                  <a:cxn ang="0">
                    <a:pos x="0" y="0"/>
                  </a:cxn>
                </a:cxnLst>
                <a:rect l="0" t="0" r="r" b="b"/>
                <a:pathLst>
                  <a:path w="36" h="32">
                    <a:moveTo>
                      <a:pt x="0" y="0"/>
                    </a:moveTo>
                    <a:lnTo>
                      <a:pt x="19"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73" name="Freeform 693"/>
              <p:cNvSpPr>
                <a:spLocks/>
              </p:cNvSpPr>
              <p:nvPr/>
            </p:nvSpPr>
            <p:spPr bwMode="auto">
              <a:xfrm>
                <a:off x="487" y="3477"/>
                <a:ext cx="18" cy="16"/>
              </a:xfrm>
              <a:custGeom>
                <a:avLst/>
                <a:gdLst/>
                <a:ahLst/>
                <a:cxnLst>
                  <a:cxn ang="0">
                    <a:pos x="0" y="0"/>
                  </a:cxn>
                  <a:cxn ang="0">
                    <a:pos x="19" y="32"/>
                  </a:cxn>
                  <a:cxn ang="0">
                    <a:pos x="37" y="0"/>
                  </a:cxn>
                  <a:cxn ang="0">
                    <a:pos x="0" y="0"/>
                  </a:cxn>
                </a:cxnLst>
                <a:rect l="0" t="0" r="r" b="b"/>
                <a:pathLst>
                  <a:path w="37" h="32">
                    <a:moveTo>
                      <a:pt x="0" y="0"/>
                    </a:moveTo>
                    <a:lnTo>
                      <a:pt x="19"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74" name="Freeform 694"/>
              <p:cNvSpPr>
                <a:spLocks/>
              </p:cNvSpPr>
              <p:nvPr/>
            </p:nvSpPr>
            <p:spPr bwMode="auto">
              <a:xfrm>
                <a:off x="512" y="3517"/>
                <a:ext cx="18" cy="16"/>
              </a:xfrm>
              <a:custGeom>
                <a:avLst/>
                <a:gdLst/>
                <a:ahLst/>
                <a:cxnLst>
                  <a:cxn ang="0">
                    <a:pos x="0" y="0"/>
                  </a:cxn>
                  <a:cxn ang="0">
                    <a:pos x="19" y="31"/>
                  </a:cxn>
                  <a:cxn ang="0">
                    <a:pos x="37" y="0"/>
                  </a:cxn>
                  <a:cxn ang="0">
                    <a:pos x="0" y="0"/>
                  </a:cxn>
                </a:cxnLst>
                <a:rect l="0" t="0" r="r" b="b"/>
                <a:pathLst>
                  <a:path w="37" h="31">
                    <a:moveTo>
                      <a:pt x="0" y="0"/>
                    </a:moveTo>
                    <a:lnTo>
                      <a:pt x="19" y="31"/>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75" name="Freeform 695"/>
              <p:cNvSpPr>
                <a:spLocks/>
              </p:cNvSpPr>
              <p:nvPr/>
            </p:nvSpPr>
            <p:spPr bwMode="auto">
              <a:xfrm>
                <a:off x="557" y="3537"/>
                <a:ext cx="19" cy="16"/>
              </a:xfrm>
              <a:custGeom>
                <a:avLst/>
                <a:gdLst/>
                <a:ahLst/>
                <a:cxnLst>
                  <a:cxn ang="0">
                    <a:pos x="0" y="0"/>
                  </a:cxn>
                  <a:cxn ang="0">
                    <a:pos x="17" y="32"/>
                  </a:cxn>
                  <a:cxn ang="0">
                    <a:pos x="36" y="0"/>
                  </a:cxn>
                  <a:cxn ang="0">
                    <a:pos x="0" y="0"/>
                  </a:cxn>
                </a:cxnLst>
                <a:rect l="0" t="0" r="r" b="b"/>
                <a:pathLst>
                  <a:path w="36" h="32">
                    <a:moveTo>
                      <a:pt x="0" y="0"/>
                    </a:moveTo>
                    <a:lnTo>
                      <a:pt x="17"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76" name="Oval 696"/>
              <p:cNvSpPr>
                <a:spLocks noChangeArrowheads="1"/>
              </p:cNvSpPr>
              <p:nvPr/>
            </p:nvSpPr>
            <p:spPr bwMode="auto">
              <a:xfrm>
                <a:off x="555" y="3593"/>
                <a:ext cx="18" cy="18"/>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77" name="Freeform 697"/>
              <p:cNvSpPr>
                <a:spLocks/>
              </p:cNvSpPr>
              <p:nvPr/>
            </p:nvSpPr>
            <p:spPr bwMode="auto">
              <a:xfrm>
                <a:off x="528" y="3616"/>
                <a:ext cx="18" cy="16"/>
              </a:xfrm>
              <a:custGeom>
                <a:avLst/>
                <a:gdLst/>
                <a:ahLst/>
                <a:cxnLst>
                  <a:cxn ang="0">
                    <a:pos x="0" y="0"/>
                  </a:cxn>
                  <a:cxn ang="0">
                    <a:pos x="19" y="32"/>
                  </a:cxn>
                  <a:cxn ang="0">
                    <a:pos x="37" y="0"/>
                  </a:cxn>
                  <a:cxn ang="0">
                    <a:pos x="0" y="0"/>
                  </a:cxn>
                </a:cxnLst>
                <a:rect l="0" t="0" r="r" b="b"/>
                <a:pathLst>
                  <a:path w="37" h="32">
                    <a:moveTo>
                      <a:pt x="0" y="0"/>
                    </a:moveTo>
                    <a:lnTo>
                      <a:pt x="19"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78" name="Oval 698"/>
              <p:cNvSpPr>
                <a:spLocks noChangeArrowheads="1"/>
              </p:cNvSpPr>
              <p:nvPr/>
            </p:nvSpPr>
            <p:spPr bwMode="auto">
              <a:xfrm>
                <a:off x="499" y="3633"/>
                <a:ext cx="17" cy="17"/>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79" name="Oval 699"/>
              <p:cNvSpPr>
                <a:spLocks noChangeArrowheads="1"/>
              </p:cNvSpPr>
              <p:nvPr/>
            </p:nvSpPr>
            <p:spPr bwMode="auto">
              <a:xfrm>
                <a:off x="596" y="3692"/>
                <a:ext cx="18" cy="18"/>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80" name="Freeform 700"/>
              <p:cNvSpPr>
                <a:spLocks/>
              </p:cNvSpPr>
              <p:nvPr/>
            </p:nvSpPr>
            <p:spPr bwMode="auto">
              <a:xfrm>
                <a:off x="600" y="3715"/>
                <a:ext cx="18" cy="16"/>
              </a:xfrm>
              <a:custGeom>
                <a:avLst/>
                <a:gdLst/>
                <a:ahLst/>
                <a:cxnLst>
                  <a:cxn ang="0">
                    <a:pos x="0" y="0"/>
                  </a:cxn>
                  <a:cxn ang="0">
                    <a:pos x="19" y="32"/>
                  </a:cxn>
                  <a:cxn ang="0">
                    <a:pos x="37" y="0"/>
                  </a:cxn>
                  <a:cxn ang="0">
                    <a:pos x="0" y="0"/>
                  </a:cxn>
                </a:cxnLst>
                <a:rect l="0" t="0" r="r" b="b"/>
                <a:pathLst>
                  <a:path w="37" h="32">
                    <a:moveTo>
                      <a:pt x="0" y="0"/>
                    </a:moveTo>
                    <a:lnTo>
                      <a:pt x="19"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81" name="Freeform 701"/>
              <p:cNvSpPr>
                <a:spLocks/>
              </p:cNvSpPr>
              <p:nvPr/>
            </p:nvSpPr>
            <p:spPr bwMode="auto">
              <a:xfrm>
                <a:off x="569" y="3755"/>
                <a:ext cx="19" cy="16"/>
              </a:xfrm>
              <a:custGeom>
                <a:avLst/>
                <a:gdLst/>
                <a:ahLst/>
                <a:cxnLst>
                  <a:cxn ang="0">
                    <a:pos x="0" y="0"/>
                  </a:cxn>
                  <a:cxn ang="0">
                    <a:pos x="19" y="32"/>
                  </a:cxn>
                  <a:cxn ang="0">
                    <a:pos x="36" y="0"/>
                  </a:cxn>
                  <a:cxn ang="0">
                    <a:pos x="0" y="0"/>
                  </a:cxn>
                </a:cxnLst>
                <a:rect l="0" t="0" r="r" b="b"/>
                <a:pathLst>
                  <a:path w="36" h="32">
                    <a:moveTo>
                      <a:pt x="0" y="0"/>
                    </a:moveTo>
                    <a:lnTo>
                      <a:pt x="19" y="32"/>
                    </a:lnTo>
                    <a:lnTo>
                      <a:pt x="36"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82" name="Oval 702"/>
              <p:cNvSpPr>
                <a:spLocks noChangeArrowheads="1"/>
              </p:cNvSpPr>
              <p:nvPr/>
            </p:nvSpPr>
            <p:spPr bwMode="auto">
              <a:xfrm>
                <a:off x="569" y="3772"/>
                <a:ext cx="17" cy="17"/>
              </a:xfrm>
              <a:prstGeom prst="ellipse">
                <a:avLst/>
              </a:prstGeom>
              <a:solidFill>
                <a:srgbClr val="0000FF"/>
              </a:solidFill>
              <a:ln w="4">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83" name="Freeform 703"/>
              <p:cNvSpPr>
                <a:spLocks/>
              </p:cNvSpPr>
              <p:nvPr/>
            </p:nvSpPr>
            <p:spPr bwMode="auto">
              <a:xfrm>
                <a:off x="554" y="3815"/>
                <a:ext cx="19" cy="16"/>
              </a:xfrm>
              <a:custGeom>
                <a:avLst/>
                <a:gdLst/>
                <a:ahLst/>
                <a:cxnLst>
                  <a:cxn ang="0">
                    <a:pos x="0" y="0"/>
                  </a:cxn>
                  <a:cxn ang="0">
                    <a:pos x="20" y="32"/>
                  </a:cxn>
                  <a:cxn ang="0">
                    <a:pos x="37" y="0"/>
                  </a:cxn>
                  <a:cxn ang="0">
                    <a:pos x="0" y="0"/>
                  </a:cxn>
                </a:cxnLst>
                <a:rect l="0" t="0" r="r" b="b"/>
                <a:pathLst>
                  <a:path w="37" h="32">
                    <a:moveTo>
                      <a:pt x="0" y="0"/>
                    </a:moveTo>
                    <a:lnTo>
                      <a:pt x="20" y="32"/>
                    </a:lnTo>
                    <a:lnTo>
                      <a:pt x="37" y="0"/>
                    </a:lnTo>
                    <a:lnTo>
                      <a:pt x="0" y="0"/>
                    </a:lnTo>
                    <a:close/>
                  </a:path>
                </a:pathLst>
              </a:custGeom>
              <a:solidFill>
                <a:srgbClr val="FF0000"/>
              </a:solidFill>
              <a:ln w="4">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384" name="Rectangle 704"/>
              <p:cNvSpPr>
                <a:spLocks noChangeArrowheads="1"/>
              </p:cNvSpPr>
              <p:nvPr/>
            </p:nvSpPr>
            <p:spPr bwMode="auto">
              <a:xfrm>
                <a:off x="709" y="2406"/>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385" name="Rectangle 705"/>
              <p:cNvSpPr>
                <a:spLocks noChangeArrowheads="1"/>
              </p:cNvSpPr>
              <p:nvPr/>
            </p:nvSpPr>
            <p:spPr bwMode="auto">
              <a:xfrm>
                <a:off x="677" y="2527"/>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82</a:t>
                </a:r>
                <a:endParaRPr kumimoji="0" lang="en-US" sz="1800" b="0" i="0" u="none" strike="noStrike" cap="none" normalizeH="0" baseline="0" smtClean="0">
                  <a:ln>
                    <a:noFill/>
                  </a:ln>
                  <a:solidFill>
                    <a:schemeClr val="tx1"/>
                  </a:solidFill>
                  <a:effectLst/>
                  <a:latin typeface="Arial" pitchFamily="34" charset="0"/>
                </a:endParaRPr>
              </a:p>
            </p:txBody>
          </p:sp>
          <p:sp>
            <p:nvSpPr>
              <p:cNvPr id="840386" name="Rectangle 706"/>
              <p:cNvSpPr>
                <a:spLocks noChangeArrowheads="1"/>
              </p:cNvSpPr>
              <p:nvPr/>
            </p:nvSpPr>
            <p:spPr bwMode="auto">
              <a:xfrm>
                <a:off x="666" y="2307"/>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387" name="Rectangle 707"/>
              <p:cNvSpPr>
                <a:spLocks noChangeArrowheads="1"/>
              </p:cNvSpPr>
              <p:nvPr/>
            </p:nvSpPr>
            <p:spPr bwMode="auto">
              <a:xfrm>
                <a:off x="557" y="3697"/>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388" name="Rectangle 708"/>
              <p:cNvSpPr>
                <a:spLocks noChangeArrowheads="1"/>
              </p:cNvSpPr>
              <p:nvPr/>
            </p:nvSpPr>
            <p:spPr bwMode="auto">
              <a:xfrm>
                <a:off x="668" y="2229"/>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389" name="Rectangle 709"/>
              <p:cNvSpPr>
                <a:spLocks noChangeArrowheads="1"/>
              </p:cNvSpPr>
              <p:nvPr/>
            </p:nvSpPr>
            <p:spPr bwMode="auto">
              <a:xfrm>
                <a:off x="661" y="2512"/>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52</a:t>
                </a:r>
                <a:endParaRPr kumimoji="0" lang="en-US" sz="1800" b="0" i="0" u="none" strike="noStrike" cap="none" normalizeH="0" baseline="0" smtClean="0">
                  <a:ln>
                    <a:noFill/>
                  </a:ln>
                  <a:solidFill>
                    <a:schemeClr val="tx1"/>
                  </a:solidFill>
                  <a:effectLst/>
                  <a:latin typeface="Arial" pitchFamily="34" charset="0"/>
                </a:endParaRPr>
              </a:p>
            </p:txBody>
          </p:sp>
          <p:sp>
            <p:nvSpPr>
              <p:cNvPr id="840390" name="Rectangle 710"/>
              <p:cNvSpPr>
                <a:spLocks noChangeArrowheads="1"/>
              </p:cNvSpPr>
              <p:nvPr/>
            </p:nvSpPr>
            <p:spPr bwMode="auto">
              <a:xfrm>
                <a:off x="642" y="2494"/>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391" name="Rectangle 711"/>
              <p:cNvSpPr>
                <a:spLocks noChangeArrowheads="1"/>
              </p:cNvSpPr>
              <p:nvPr/>
            </p:nvSpPr>
            <p:spPr bwMode="auto">
              <a:xfrm>
                <a:off x="641" y="2388"/>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392" name="Rectangle 712"/>
              <p:cNvSpPr>
                <a:spLocks noChangeArrowheads="1"/>
              </p:cNvSpPr>
              <p:nvPr/>
            </p:nvSpPr>
            <p:spPr bwMode="auto">
              <a:xfrm>
                <a:off x="522" y="3712"/>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91</a:t>
                </a:r>
                <a:endParaRPr kumimoji="0" lang="en-US" sz="1800" b="0" i="0" u="none" strike="noStrike" cap="none" normalizeH="0" baseline="0" smtClean="0">
                  <a:ln>
                    <a:noFill/>
                  </a:ln>
                  <a:solidFill>
                    <a:schemeClr val="tx1"/>
                  </a:solidFill>
                  <a:effectLst/>
                  <a:latin typeface="Arial" pitchFamily="34" charset="0"/>
                </a:endParaRPr>
              </a:p>
            </p:txBody>
          </p:sp>
          <p:sp>
            <p:nvSpPr>
              <p:cNvPr id="840393" name="Rectangle 713"/>
              <p:cNvSpPr>
                <a:spLocks noChangeArrowheads="1"/>
              </p:cNvSpPr>
              <p:nvPr/>
            </p:nvSpPr>
            <p:spPr bwMode="auto">
              <a:xfrm>
                <a:off x="647" y="2148"/>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394" name="Rectangle 714"/>
              <p:cNvSpPr>
                <a:spLocks noChangeArrowheads="1"/>
              </p:cNvSpPr>
              <p:nvPr/>
            </p:nvSpPr>
            <p:spPr bwMode="auto">
              <a:xfrm>
                <a:off x="502" y="3730"/>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395" name="Rectangle 715"/>
              <p:cNvSpPr>
                <a:spLocks noChangeArrowheads="1"/>
              </p:cNvSpPr>
              <p:nvPr/>
            </p:nvSpPr>
            <p:spPr bwMode="auto">
              <a:xfrm>
                <a:off x="504" y="3838"/>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396" name="Rectangle 716"/>
              <p:cNvSpPr>
                <a:spLocks noChangeArrowheads="1"/>
              </p:cNvSpPr>
              <p:nvPr/>
            </p:nvSpPr>
            <p:spPr bwMode="auto">
              <a:xfrm>
                <a:off x="603" y="2322"/>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397" name="Rectangle 717"/>
              <p:cNvSpPr>
                <a:spLocks noChangeArrowheads="1"/>
              </p:cNvSpPr>
              <p:nvPr/>
            </p:nvSpPr>
            <p:spPr bwMode="auto">
              <a:xfrm>
                <a:off x="494" y="3776"/>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398" name="Rectangle 718"/>
              <p:cNvSpPr>
                <a:spLocks noChangeArrowheads="1"/>
              </p:cNvSpPr>
              <p:nvPr/>
            </p:nvSpPr>
            <p:spPr bwMode="auto">
              <a:xfrm>
                <a:off x="592" y="2475"/>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98</a:t>
                </a:r>
                <a:endParaRPr kumimoji="0" lang="en-US" sz="1800" b="0" i="0" u="none" strike="noStrike" cap="none" normalizeH="0" baseline="0" smtClean="0">
                  <a:ln>
                    <a:noFill/>
                  </a:ln>
                  <a:solidFill>
                    <a:schemeClr val="tx1"/>
                  </a:solidFill>
                  <a:effectLst/>
                  <a:latin typeface="Arial" pitchFamily="34" charset="0"/>
                </a:endParaRPr>
              </a:p>
            </p:txBody>
          </p:sp>
          <p:sp>
            <p:nvSpPr>
              <p:cNvPr id="840399" name="Rectangle 719"/>
              <p:cNvSpPr>
                <a:spLocks noChangeArrowheads="1"/>
              </p:cNvSpPr>
              <p:nvPr/>
            </p:nvSpPr>
            <p:spPr bwMode="auto">
              <a:xfrm>
                <a:off x="553" y="234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65</a:t>
                </a:r>
                <a:endParaRPr kumimoji="0" lang="en-US" sz="1800" b="0" i="0" u="none" strike="noStrike" cap="none" normalizeH="0" baseline="0" smtClean="0">
                  <a:ln>
                    <a:noFill/>
                  </a:ln>
                  <a:solidFill>
                    <a:schemeClr val="tx1"/>
                  </a:solidFill>
                  <a:effectLst/>
                  <a:latin typeface="Arial" pitchFamily="34" charset="0"/>
                </a:endParaRPr>
              </a:p>
            </p:txBody>
          </p:sp>
          <p:sp>
            <p:nvSpPr>
              <p:cNvPr id="840400" name="Rectangle 720"/>
              <p:cNvSpPr>
                <a:spLocks noChangeArrowheads="1"/>
              </p:cNvSpPr>
              <p:nvPr/>
            </p:nvSpPr>
            <p:spPr bwMode="auto">
              <a:xfrm>
                <a:off x="484" y="3619"/>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01" name="Rectangle 721"/>
              <p:cNvSpPr>
                <a:spLocks noChangeArrowheads="1"/>
              </p:cNvSpPr>
              <p:nvPr/>
            </p:nvSpPr>
            <p:spPr bwMode="auto">
              <a:xfrm>
                <a:off x="539" y="2451"/>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48</a:t>
                </a:r>
                <a:endParaRPr kumimoji="0" lang="en-US" sz="1800" b="0" i="0" u="none" strike="noStrike" cap="none" normalizeH="0" baseline="0" smtClean="0">
                  <a:ln>
                    <a:noFill/>
                  </a:ln>
                  <a:solidFill>
                    <a:schemeClr val="tx1"/>
                  </a:solidFill>
                  <a:effectLst/>
                  <a:latin typeface="Arial" pitchFamily="34" charset="0"/>
                </a:endParaRPr>
              </a:p>
            </p:txBody>
          </p:sp>
          <p:sp>
            <p:nvSpPr>
              <p:cNvPr id="840402" name="Rectangle 722"/>
              <p:cNvSpPr>
                <a:spLocks noChangeArrowheads="1"/>
              </p:cNvSpPr>
              <p:nvPr/>
            </p:nvSpPr>
            <p:spPr bwMode="auto">
              <a:xfrm>
                <a:off x="506" y="2803"/>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03" name="Rectangle 723"/>
              <p:cNvSpPr>
                <a:spLocks noChangeArrowheads="1"/>
              </p:cNvSpPr>
              <p:nvPr/>
            </p:nvSpPr>
            <p:spPr bwMode="auto">
              <a:xfrm>
                <a:off x="489" y="2606"/>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04" name="Rectangle 724"/>
              <p:cNvSpPr>
                <a:spLocks noChangeArrowheads="1"/>
              </p:cNvSpPr>
              <p:nvPr/>
            </p:nvSpPr>
            <p:spPr bwMode="auto">
              <a:xfrm>
                <a:off x="430" y="3818"/>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05" name="Rectangle 725"/>
              <p:cNvSpPr>
                <a:spLocks noChangeArrowheads="1"/>
              </p:cNvSpPr>
              <p:nvPr/>
            </p:nvSpPr>
            <p:spPr bwMode="auto">
              <a:xfrm>
                <a:off x="522" y="2408"/>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06" name="Rectangle 726"/>
              <p:cNvSpPr>
                <a:spLocks noChangeArrowheads="1"/>
              </p:cNvSpPr>
              <p:nvPr/>
            </p:nvSpPr>
            <p:spPr bwMode="auto">
              <a:xfrm>
                <a:off x="421" y="3637"/>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07" name="Rectangle 727"/>
              <p:cNvSpPr>
                <a:spLocks noChangeArrowheads="1"/>
              </p:cNvSpPr>
              <p:nvPr/>
            </p:nvSpPr>
            <p:spPr bwMode="auto">
              <a:xfrm>
                <a:off x="460" y="3538"/>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99</a:t>
                </a:r>
                <a:endParaRPr kumimoji="0" lang="en-US" sz="1800" b="0" i="0" u="none" strike="noStrike" cap="none" normalizeH="0" baseline="0" smtClean="0">
                  <a:ln>
                    <a:noFill/>
                  </a:ln>
                  <a:solidFill>
                    <a:schemeClr val="tx1"/>
                  </a:solidFill>
                  <a:effectLst/>
                  <a:latin typeface="Arial" pitchFamily="34" charset="0"/>
                </a:endParaRPr>
              </a:p>
            </p:txBody>
          </p:sp>
          <p:sp>
            <p:nvSpPr>
              <p:cNvPr id="840408" name="Rectangle 728"/>
              <p:cNvSpPr>
                <a:spLocks noChangeArrowheads="1"/>
              </p:cNvSpPr>
              <p:nvPr/>
            </p:nvSpPr>
            <p:spPr bwMode="auto">
              <a:xfrm>
                <a:off x="510" y="3460"/>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99</a:t>
                </a:r>
                <a:endParaRPr kumimoji="0" lang="en-US" sz="1800" b="0" i="0" u="none" strike="noStrike" cap="none" normalizeH="0" baseline="0" smtClean="0">
                  <a:ln>
                    <a:noFill/>
                  </a:ln>
                  <a:solidFill>
                    <a:schemeClr val="tx1"/>
                  </a:solidFill>
                  <a:effectLst/>
                  <a:latin typeface="Arial" pitchFamily="34" charset="0"/>
                </a:endParaRPr>
              </a:p>
            </p:txBody>
          </p:sp>
          <p:sp>
            <p:nvSpPr>
              <p:cNvPr id="840409" name="Rectangle 729"/>
              <p:cNvSpPr>
                <a:spLocks noChangeArrowheads="1"/>
              </p:cNvSpPr>
              <p:nvPr/>
            </p:nvSpPr>
            <p:spPr bwMode="auto">
              <a:xfrm>
                <a:off x="538" y="2163"/>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10" name="Rectangle 730"/>
              <p:cNvSpPr>
                <a:spLocks noChangeArrowheads="1"/>
              </p:cNvSpPr>
              <p:nvPr/>
            </p:nvSpPr>
            <p:spPr bwMode="auto">
              <a:xfrm>
                <a:off x="483" y="2686"/>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11" name="Rectangle 731"/>
              <p:cNvSpPr>
                <a:spLocks noChangeArrowheads="1"/>
              </p:cNvSpPr>
              <p:nvPr/>
            </p:nvSpPr>
            <p:spPr bwMode="auto">
              <a:xfrm>
                <a:off x="485" y="3379"/>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12" name="Rectangle 732"/>
              <p:cNvSpPr>
                <a:spLocks noChangeArrowheads="1"/>
              </p:cNvSpPr>
              <p:nvPr/>
            </p:nvSpPr>
            <p:spPr bwMode="auto">
              <a:xfrm>
                <a:off x="484" y="3445"/>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13" name="Rectangle 733"/>
              <p:cNvSpPr>
                <a:spLocks noChangeArrowheads="1"/>
              </p:cNvSpPr>
              <p:nvPr/>
            </p:nvSpPr>
            <p:spPr bwMode="auto">
              <a:xfrm>
                <a:off x="566" y="1534"/>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14" name="Rectangle 734"/>
              <p:cNvSpPr>
                <a:spLocks noChangeArrowheads="1"/>
              </p:cNvSpPr>
              <p:nvPr/>
            </p:nvSpPr>
            <p:spPr bwMode="auto">
              <a:xfrm>
                <a:off x="434" y="360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48</a:t>
                </a:r>
                <a:endParaRPr kumimoji="0" lang="en-US" sz="1800" b="0" i="0" u="none" strike="noStrike" cap="none" normalizeH="0" baseline="0" smtClean="0">
                  <a:ln>
                    <a:noFill/>
                  </a:ln>
                  <a:solidFill>
                    <a:schemeClr val="tx1"/>
                  </a:solidFill>
                  <a:effectLst/>
                  <a:latin typeface="Arial" pitchFamily="34" charset="0"/>
                </a:endParaRPr>
              </a:p>
            </p:txBody>
          </p:sp>
          <p:sp>
            <p:nvSpPr>
              <p:cNvPr id="840415" name="Rectangle 735"/>
              <p:cNvSpPr>
                <a:spLocks noChangeArrowheads="1"/>
              </p:cNvSpPr>
              <p:nvPr/>
            </p:nvSpPr>
            <p:spPr bwMode="auto">
              <a:xfrm>
                <a:off x="542" y="2129"/>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62</a:t>
                </a:r>
                <a:endParaRPr kumimoji="0" lang="en-US" sz="1800" b="0" i="0" u="none" strike="noStrike" cap="none" normalizeH="0" baseline="0" smtClean="0">
                  <a:ln>
                    <a:noFill/>
                  </a:ln>
                  <a:solidFill>
                    <a:schemeClr val="tx1"/>
                  </a:solidFill>
                  <a:effectLst/>
                  <a:latin typeface="Arial" pitchFamily="34" charset="0"/>
                </a:endParaRPr>
              </a:p>
            </p:txBody>
          </p:sp>
          <p:sp>
            <p:nvSpPr>
              <p:cNvPr id="840416" name="Rectangle 736"/>
              <p:cNvSpPr>
                <a:spLocks noChangeArrowheads="1"/>
              </p:cNvSpPr>
              <p:nvPr/>
            </p:nvSpPr>
            <p:spPr bwMode="auto">
              <a:xfrm>
                <a:off x="530" y="441"/>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17" name="Rectangle 737"/>
              <p:cNvSpPr>
                <a:spLocks noChangeArrowheads="1"/>
              </p:cNvSpPr>
              <p:nvPr/>
            </p:nvSpPr>
            <p:spPr bwMode="auto">
              <a:xfrm>
                <a:off x="464" y="2785"/>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18" name="Rectangle 738"/>
              <p:cNvSpPr>
                <a:spLocks noChangeArrowheads="1"/>
              </p:cNvSpPr>
              <p:nvPr/>
            </p:nvSpPr>
            <p:spPr bwMode="auto">
              <a:xfrm>
                <a:off x="522" y="161"/>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19" name="Rectangle 739"/>
              <p:cNvSpPr>
                <a:spLocks noChangeArrowheads="1"/>
              </p:cNvSpPr>
              <p:nvPr/>
            </p:nvSpPr>
            <p:spPr bwMode="auto">
              <a:xfrm>
                <a:off x="416" y="3582"/>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38</a:t>
                </a:r>
                <a:endParaRPr kumimoji="0" lang="en-US" sz="1800" b="0" i="0" u="none" strike="noStrike" cap="none" normalizeH="0" baseline="0" smtClean="0">
                  <a:ln>
                    <a:noFill/>
                  </a:ln>
                  <a:solidFill>
                    <a:schemeClr val="tx1"/>
                  </a:solidFill>
                  <a:effectLst/>
                  <a:latin typeface="Arial" pitchFamily="34" charset="0"/>
                </a:endParaRPr>
              </a:p>
            </p:txBody>
          </p:sp>
          <p:sp>
            <p:nvSpPr>
              <p:cNvPr id="840420" name="Rectangle 740"/>
              <p:cNvSpPr>
                <a:spLocks noChangeArrowheads="1"/>
              </p:cNvSpPr>
              <p:nvPr/>
            </p:nvSpPr>
            <p:spPr bwMode="auto">
              <a:xfrm>
                <a:off x="460" y="2624"/>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21" name="Rectangle 741"/>
              <p:cNvSpPr>
                <a:spLocks noChangeArrowheads="1"/>
              </p:cNvSpPr>
              <p:nvPr/>
            </p:nvSpPr>
            <p:spPr bwMode="auto">
              <a:xfrm>
                <a:off x="584" y="1494"/>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22" name="Rectangle 742"/>
              <p:cNvSpPr>
                <a:spLocks noChangeArrowheads="1"/>
              </p:cNvSpPr>
              <p:nvPr/>
            </p:nvSpPr>
            <p:spPr bwMode="auto">
              <a:xfrm>
                <a:off x="445" y="288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99</a:t>
                </a:r>
                <a:endParaRPr kumimoji="0" lang="en-US" sz="1800" b="0" i="0" u="none" strike="noStrike" cap="none" normalizeH="0" baseline="0" smtClean="0">
                  <a:ln>
                    <a:noFill/>
                  </a:ln>
                  <a:solidFill>
                    <a:schemeClr val="tx1"/>
                  </a:solidFill>
                  <a:effectLst/>
                  <a:latin typeface="Arial" pitchFamily="34" charset="0"/>
                </a:endParaRPr>
              </a:p>
            </p:txBody>
          </p:sp>
          <p:sp>
            <p:nvSpPr>
              <p:cNvPr id="840423" name="Rectangle 743"/>
              <p:cNvSpPr>
                <a:spLocks noChangeArrowheads="1"/>
              </p:cNvSpPr>
              <p:nvPr/>
            </p:nvSpPr>
            <p:spPr bwMode="auto">
              <a:xfrm>
                <a:off x="483" y="2288"/>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24" name="Rectangle 744"/>
              <p:cNvSpPr>
                <a:spLocks noChangeArrowheads="1"/>
              </p:cNvSpPr>
              <p:nvPr/>
            </p:nvSpPr>
            <p:spPr bwMode="auto">
              <a:xfrm>
                <a:off x="652" y="1255"/>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99</a:t>
                </a:r>
                <a:endParaRPr kumimoji="0" lang="en-US" sz="1800" b="0" i="0" u="none" strike="noStrike" cap="none" normalizeH="0" baseline="0" smtClean="0">
                  <a:ln>
                    <a:noFill/>
                  </a:ln>
                  <a:solidFill>
                    <a:schemeClr val="tx1"/>
                  </a:solidFill>
                  <a:effectLst/>
                  <a:latin typeface="Arial" pitchFamily="34" charset="0"/>
                </a:endParaRPr>
              </a:p>
            </p:txBody>
          </p:sp>
          <p:sp>
            <p:nvSpPr>
              <p:cNvPr id="840425" name="Rectangle 745"/>
              <p:cNvSpPr>
                <a:spLocks noChangeArrowheads="1"/>
              </p:cNvSpPr>
              <p:nvPr/>
            </p:nvSpPr>
            <p:spPr bwMode="auto">
              <a:xfrm>
                <a:off x="443" y="3423"/>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26" name="Rectangle 746"/>
              <p:cNvSpPr>
                <a:spLocks noChangeArrowheads="1"/>
              </p:cNvSpPr>
              <p:nvPr/>
            </p:nvSpPr>
            <p:spPr bwMode="auto">
              <a:xfrm>
                <a:off x="499" y="322"/>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27" name="Rectangle 747"/>
              <p:cNvSpPr>
                <a:spLocks noChangeArrowheads="1"/>
              </p:cNvSpPr>
              <p:nvPr/>
            </p:nvSpPr>
            <p:spPr bwMode="auto">
              <a:xfrm>
                <a:off x="440" y="2725"/>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28" name="Rectangle 748"/>
              <p:cNvSpPr>
                <a:spLocks noChangeArrowheads="1"/>
              </p:cNvSpPr>
              <p:nvPr/>
            </p:nvSpPr>
            <p:spPr bwMode="auto">
              <a:xfrm>
                <a:off x="446" y="2903"/>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98</a:t>
                </a:r>
                <a:endParaRPr kumimoji="0" lang="en-US" sz="1800" b="0" i="0" u="none" strike="noStrike" cap="none" normalizeH="0" baseline="0" smtClean="0">
                  <a:ln>
                    <a:noFill/>
                  </a:ln>
                  <a:solidFill>
                    <a:schemeClr val="tx1"/>
                  </a:solidFill>
                  <a:effectLst/>
                  <a:latin typeface="Arial" pitchFamily="34" charset="0"/>
                </a:endParaRPr>
              </a:p>
            </p:txBody>
          </p:sp>
          <p:sp>
            <p:nvSpPr>
              <p:cNvPr id="840429" name="Rectangle 749"/>
              <p:cNvSpPr>
                <a:spLocks noChangeArrowheads="1"/>
              </p:cNvSpPr>
              <p:nvPr/>
            </p:nvSpPr>
            <p:spPr bwMode="auto">
              <a:xfrm>
                <a:off x="428" y="2770"/>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30" name="Rectangle 750"/>
              <p:cNvSpPr>
                <a:spLocks noChangeArrowheads="1"/>
              </p:cNvSpPr>
              <p:nvPr/>
            </p:nvSpPr>
            <p:spPr bwMode="auto">
              <a:xfrm>
                <a:off x="541" y="1931"/>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31" name="Rectangle 751"/>
              <p:cNvSpPr>
                <a:spLocks noChangeArrowheads="1"/>
              </p:cNvSpPr>
              <p:nvPr/>
            </p:nvSpPr>
            <p:spPr bwMode="auto">
              <a:xfrm>
                <a:off x="527" y="1830"/>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32" name="Rectangle 752"/>
              <p:cNvSpPr>
                <a:spLocks noChangeArrowheads="1"/>
              </p:cNvSpPr>
              <p:nvPr/>
            </p:nvSpPr>
            <p:spPr bwMode="auto">
              <a:xfrm>
                <a:off x="387" y="3556"/>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75</a:t>
                </a:r>
                <a:endParaRPr kumimoji="0" lang="en-US" sz="1800" b="0" i="0" u="none" strike="noStrike" cap="none" normalizeH="0" baseline="0" smtClean="0">
                  <a:ln>
                    <a:noFill/>
                  </a:ln>
                  <a:solidFill>
                    <a:schemeClr val="tx1"/>
                  </a:solidFill>
                  <a:effectLst/>
                  <a:latin typeface="Arial" pitchFamily="34" charset="0"/>
                </a:endParaRPr>
              </a:p>
            </p:txBody>
          </p:sp>
          <p:sp>
            <p:nvSpPr>
              <p:cNvPr id="840433" name="Rectangle 753"/>
              <p:cNvSpPr>
                <a:spLocks noChangeArrowheads="1"/>
              </p:cNvSpPr>
              <p:nvPr/>
            </p:nvSpPr>
            <p:spPr bwMode="auto">
              <a:xfrm>
                <a:off x="534" y="2009"/>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34" name="Rectangle 754"/>
              <p:cNvSpPr>
                <a:spLocks noChangeArrowheads="1"/>
              </p:cNvSpPr>
              <p:nvPr/>
            </p:nvSpPr>
            <p:spPr bwMode="auto">
              <a:xfrm>
                <a:off x="534" y="1870"/>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35" name="Rectangle 755"/>
              <p:cNvSpPr>
                <a:spLocks noChangeArrowheads="1"/>
              </p:cNvSpPr>
              <p:nvPr/>
            </p:nvSpPr>
            <p:spPr bwMode="auto">
              <a:xfrm>
                <a:off x="531" y="2070"/>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36" name="Rectangle 756"/>
              <p:cNvSpPr>
                <a:spLocks noChangeArrowheads="1"/>
              </p:cNvSpPr>
              <p:nvPr/>
            </p:nvSpPr>
            <p:spPr bwMode="auto">
              <a:xfrm>
                <a:off x="546" y="1631"/>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96</a:t>
                </a:r>
                <a:endParaRPr kumimoji="0" lang="en-US" sz="1800" b="0" i="0" u="none" strike="noStrike" cap="none" normalizeH="0" baseline="0" smtClean="0">
                  <a:ln>
                    <a:noFill/>
                  </a:ln>
                  <a:solidFill>
                    <a:schemeClr val="tx1"/>
                  </a:solidFill>
                  <a:effectLst/>
                  <a:latin typeface="Arial" pitchFamily="34" charset="0"/>
                </a:endParaRPr>
              </a:p>
            </p:txBody>
          </p:sp>
          <p:sp>
            <p:nvSpPr>
              <p:cNvPr id="840437" name="Rectangle 757"/>
              <p:cNvSpPr>
                <a:spLocks noChangeArrowheads="1"/>
              </p:cNvSpPr>
              <p:nvPr/>
            </p:nvSpPr>
            <p:spPr bwMode="auto">
              <a:xfrm>
                <a:off x="494" y="2114"/>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38" name="Rectangle 758"/>
              <p:cNvSpPr>
                <a:spLocks noChangeArrowheads="1"/>
              </p:cNvSpPr>
              <p:nvPr/>
            </p:nvSpPr>
            <p:spPr bwMode="auto">
              <a:xfrm>
                <a:off x="416" y="3142"/>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39" name="Rectangle 759"/>
              <p:cNvSpPr>
                <a:spLocks noChangeArrowheads="1"/>
              </p:cNvSpPr>
              <p:nvPr/>
            </p:nvSpPr>
            <p:spPr bwMode="auto">
              <a:xfrm>
                <a:off x="417" y="3260"/>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40" name="Rectangle 760"/>
              <p:cNvSpPr>
                <a:spLocks noChangeArrowheads="1"/>
              </p:cNvSpPr>
              <p:nvPr/>
            </p:nvSpPr>
            <p:spPr bwMode="auto">
              <a:xfrm>
                <a:off x="342" y="3653"/>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71</a:t>
                </a:r>
                <a:endParaRPr kumimoji="0" lang="en-US" sz="1800" b="0" i="0" u="none" strike="noStrike" cap="none" normalizeH="0" baseline="0" smtClean="0">
                  <a:ln>
                    <a:noFill/>
                  </a:ln>
                  <a:solidFill>
                    <a:schemeClr val="tx1"/>
                  </a:solidFill>
                  <a:effectLst/>
                  <a:latin typeface="Arial" pitchFamily="34" charset="0"/>
                </a:endParaRPr>
              </a:p>
            </p:txBody>
          </p:sp>
          <p:sp>
            <p:nvSpPr>
              <p:cNvPr id="840441" name="Rectangle 761"/>
              <p:cNvSpPr>
                <a:spLocks noChangeArrowheads="1"/>
              </p:cNvSpPr>
              <p:nvPr/>
            </p:nvSpPr>
            <p:spPr bwMode="auto">
              <a:xfrm>
                <a:off x="341" y="378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65</a:t>
                </a:r>
                <a:endParaRPr kumimoji="0" lang="en-US" sz="1800" b="0" i="0" u="none" strike="noStrike" cap="none" normalizeH="0" baseline="0" smtClean="0">
                  <a:ln>
                    <a:noFill/>
                  </a:ln>
                  <a:solidFill>
                    <a:schemeClr val="tx1"/>
                  </a:solidFill>
                  <a:effectLst/>
                  <a:latin typeface="Arial" pitchFamily="34" charset="0"/>
                </a:endParaRPr>
              </a:p>
            </p:txBody>
          </p:sp>
          <p:sp>
            <p:nvSpPr>
              <p:cNvPr id="840442" name="Rectangle 762"/>
              <p:cNvSpPr>
                <a:spLocks noChangeArrowheads="1"/>
              </p:cNvSpPr>
              <p:nvPr/>
            </p:nvSpPr>
            <p:spPr bwMode="auto">
              <a:xfrm>
                <a:off x="419" y="3161"/>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59</a:t>
                </a:r>
                <a:endParaRPr kumimoji="0" lang="en-US" sz="1800" b="0" i="0" u="none" strike="noStrike" cap="none" normalizeH="0" baseline="0" smtClean="0">
                  <a:ln>
                    <a:noFill/>
                  </a:ln>
                  <a:solidFill>
                    <a:schemeClr val="tx1"/>
                  </a:solidFill>
                  <a:effectLst/>
                  <a:latin typeface="Arial" pitchFamily="34" charset="0"/>
                </a:endParaRPr>
              </a:p>
            </p:txBody>
          </p:sp>
          <p:sp>
            <p:nvSpPr>
              <p:cNvPr id="840443" name="Rectangle 763"/>
              <p:cNvSpPr>
                <a:spLocks noChangeArrowheads="1"/>
              </p:cNvSpPr>
              <p:nvPr/>
            </p:nvSpPr>
            <p:spPr bwMode="auto">
              <a:xfrm>
                <a:off x="483" y="176"/>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44" name="Rectangle 764"/>
              <p:cNvSpPr>
                <a:spLocks noChangeArrowheads="1"/>
              </p:cNvSpPr>
              <p:nvPr/>
            </p:nvSpPr>
            <p:spPr bwMode="auto">
              <a:xfrm>
                <a:off x="403" y="2869"/>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45" name="Rectangle 765"/>
              <p:cNvSpPr>
                <a:spLocks noChangeArrowheads="1"/>
              </p:cNvSpPr>
              <p:nvPr/>
            </p:nvSpPr>
            <p:spPr bwMode="auto">
              <a:xfrm>
                <a:off x="418" y="3083"/>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73</a:t>
                </a:r>
                <a:endParaRPr kumimoji="0" lang="en-US" sz="1800" b="0" i="0" u="none" strike="noStrike" cap="none" normalizeH="0" baseline="0" smtClean="0">
                  <a:ln>
                    <a:noFill/>
                  </a:ln>
                  <a:solidFill>
                    <a:schemeClr val="tx1"/>
                  </a:solidFill>
                  <a:effectLst/>
                  <a:latin typeface="Arial" pitchFamily="34" charset="0"/>
                </a:endParaRPr>
              </a:p>
            </p:txBody>
          </p:sp>
          <p:sp>
            <p:nvSpPr>
              <p:cNvPr id="840446" name="Rectangle 766"/>
              <p:cNvSpPr>
                <a:spLocks noChangeArrowheads="1"/>
              </p:cNvSpPr>
              <p:nvPr/>
            </p:nvSpPr>
            <p:spPr bwMode="auto">
              <a:xfrm>
                <a:off x="422" y="2918"/>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64</a:t>
                </a:r>
                <a:endParaRPr kumimoji="0" lang="en-US" sz="1800" b="0" i="0" u="none" strike="noStrike" cap="none" normalizeH="0" baseline="0" smtClean="0">
                  <a:ln>
                    <a:noFill/>
                  </a:ln>
                  <a:solidFill>
                    <a:schemeClr val="tx1"/>
                  </a:solidFill>
                  <a:effectLst/>
                  <a:latin typeface="Arial" pitchFamily="34" charset="0"/>
                </a:endParaRPr>
              </a:p>
            </p:txBody>
          </p:sp>
          <p:sp>
            <p:nvSpPr>
              <p:cNvPr id="840447" name="Rectangle 767"/>
              <p:cNvSpPr>
                <a:spLocks noChangeArrowheads="1"/>
              </p:cNvSpPr>
              <p:nvPr/>
            </p:nvSpPr>
            <p:spPr bwMode="auto">
              <a:xfrm>
                <a:off x="412" y="3176"/>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99</a:t>
                </a:r>
                <a:endParaRPr kumimoji="0" lang="en-US" sz="1800" b="0" i="0" u="none" strike="noStrike" cap="none" normalizeH="0" baseline="0" smtClean="0">
                  <a:ln>
                    <a:noFill/>
                  </a:ln>
                  <a:solidFill>
                    <a:schemeClr val="tx1"/>
                  </a:solidFill>
                  <a:effectLst/>
                  <a:latin typeface="Arial" pitchFamily="34" charset="0"/>
                </a:endParaRPr>
              </a:p>
            </p:txBody>
          </p:sp>
          <p:sp>
            <p:nvSpPr>
              <p:cNvPr id="840448" name="Rectangle 768"/>
              <p:cNvSpPr>
                <a:spLocks noChangeArrowheads="1"/>
              </p:cNvSpPr>
              <p:nvPr/>
            </p:nvSpPr>
            <p:spPr bwMode="auto">
              <a:xfrm>
                <a:off x="537" y="1812"/>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91</a:t>
                </a:r>
                <a:endParaRPr kumimoji="0" lang="en-US" sz="1800" b="0" i="0" u="none" strike="noStrike" cap="none" normalizeH="0" baseline="0" smtClean="0">
                  <a:ln>
                    <a:noFill/>
                  </a:ln>
                  <a:solidFill>
                    <a:schemeClr val="tx1"/>
                  </a:solidFill>
                  <a:effectLst/>
                  <a:latin typeface="Arial" pitchFamily="34" charset="0"/>
                </a:endParaRPr>
              </a:p>
            </p:txBody>
          </p:sp>
          <p:sp>
            <p:nvSpPr>
              <p:cNvPr id="840449" name="Rectangle 769"/>
              <p:cNvSpPr>
                <a:spLocks noChangeArrowheads="1"/>
              </p:cNvSpPr>
              <p:nvPr/>
            </p:nvSpPr>
            <p:spPr bwMode="auto">
              <a:xfrm>
                <a:off x="504" y="1592"/>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50" name="Rectangle 770"/>
              <p:cNvSpPr>
                <a:spLocks noChangeArrowheads="1"/>
              </p:cNvSpPr>
              <p:nvPr/>
            </p:nvSpPr>
            <p:spPr bwMode="auto">
              <a:xfrm>
                <a:off x="533" y="1712"/>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81</a:t>
                </a:r>
                <a:endParaRPr kumimoji="0" lang="en-US" sz="1800" b="0" i="0" u="none" strike="noStrike" cap="none" normalizeH="0" baseline="0" smtClean="0">
                  <a:ln>
                    <a:noFill/>
                  </a:ln>
                  <a:solidFill>
                    <a:schemeClr val="tx1"/>
                  </a:solidFill>
                  <a:effectLst/>
                  <a:latin typeface="Arial" pitchFamily="34" charset="0"/>
                </a:endParaRPr>
              </a:p>
            </p:txBody>
          </p:sp>
          <p:sp>
            <p:nvSpPr>
              <p:cNvPr id="840451" name="Rectangle 771"/>
              <p:cNvSpPr>
                <a:spLocks noChangeArrowheads="1"/>
              </p:cNvSpPr>
              <p:nvPr/>
            </p:nvSpPr>
            <p:spPr bwMode="auto">
              <a:xfrm>
                <a:off x="367" y="3533"/>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98</a:t>
                </a:r>
                <a:endParaRPr kumimoji="0" lang="en-US" sz="1800" b="0" i="0" u="none" strike="noStrike" cap="none" normalizeH="0" baseline="0" smtClean="0">
                  <a:ln>
                    <a:noFill/>
                  </a:ln>
                  <a:solidFill>
                    <a:schemeClr val="tx1"/>
                  </a:solidFill>
                  <a:effectLst/>
                  <a:latin typeface="Arial" pitchFamily="34" charset="0"/>
                </a:endParaRPr>
              </a:p>
            </p:txBody>
          </p:sp>
          <p:sp>
            <p:nvSpPr>
              <p:cNvPr id="840452" name="Rectangle 772"/>
              <p:cNvSpPr>
                <a:spLocks noChangeArrowheads="1"/>
              </p:cNvSpPr>
              <p:nvPr/>
            </p:nvSpPr>
            <p:spPr bwMode="auto">
              <a:xfrm>
                <a:off x="414" y="3003"/>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43</a:t>
                </a:r>
                <a:endParaRPr kumimoji="0" lang="en-US" sz="1800" b="0" i="0" u="none" strike="noStrike" cap="none" normalizeH="0" baseline="0" smtClean="0">
                  <a:ln>
                    <a:noFill/>
                  </a:ln>
                  <a:solidFill>
                    <a:schemeClr val="tx1"/>
                  </a:solidFill>
                  <a:effectLst/>
                  <a:latin typeface="Arial" pitchFamily="34" charset="0"/>
                </a:endParaRPr>
              </a:p>
            </p:txBody>
          </p:sp>
          <p:sp>
            <p:nvSpPr>
              <p:cNvPr id="840453" name="Rectangle 773"/>
              <p:cNvSpPr>
                <a:spLocks noChangeArrowheads="1"/>
              </p:cNvSpPr>
              <p:nvPr/>
            </p:nvSpPr>
            <p:spPr bwMode="auto">
              <a:xfrm>
                <a:off x="411" y="2935"/>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34</a:t>
                </a:r>
                <a:endParaRPr kumimoji="0" lang="en-US" sz="1800" b="0" i="0" u="none" strike="noStrike" cap="none" normalizeH="0" baseline="0" smtClean="0">
                  <a:ln>
                    <a:noFill/>
                  </a:ln>
                  <a:solidFill>
                    <a:schemeClr val="tx1"/>
                  </a:solidFill>
                  <a:effectLst/>
                  <a:latin typeface="Arial" pitchFamily="34" charset="0"/>
                </a:endParaRPr>
              </a:p>
            </p:txBody>
          </p:sp>
          <p:sp>
            <p:nvSpPr>
              <p:cNvPr id="840454" name="Rectangle 774"/>
              <p:cNvSpPr>
                <a:spLocks noChangeArrowheads="1"/>
              </p:cNvSpPr>
              <p:nvPr/>
            </p:nvSpPr>
            <p:spPr bwMode="auto">
              <a:xfrm>
                <a:off x="401" y="2959"/>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55" name="Rectangle 775"/>
              <p:cNvSpPr>
                <a:spLocks noChangeArrowheads="1"/>
              </p:cNvSpPr>
              <p:nvPr/>
            </p:nvSpPr>
            <p:spPr bwMode="auto">
              <a:xfrm>
                <a:off x="398" y="3068"/>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56" name="Rectangle 776"/>
              <p:cNvSpPr>
                <a:spLocks noChangeArrowheads="1"/>
              </p:cNvSpPr>
              <p:nvPr/>
            </p:nvSpPr>
            <p:spPr bwMode="auto">
              <a:xfrm>
                <a:off x="396" y="2566"/>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95</a:t>
                </a:r>
                <a:endParaRPr kumimoji="0" lang="en-US" sz="1800" b="0" i="0" u="none" strike="noStrike" cap="none" normalizeH="0" baseline="0" smtClean="0">
                  <a:ln>
                    <a:noFill/>
                  </a:ln>
                  <a:solidFill>
                    <a:schemeClr val="tx1"/>
                  </a:solidFill>
                  <a:effectLst/>
                  <a:latin typeface="Arial" pitchFamily="34" charset="0"/>
                </a:endParaRPr>
              </a:p>
            </p:txBody>
          </p:sp>
          <p:sp>
            <p:nvSpPr>
              <p:cNvPr id="840457" name="Rectangle 777"/>
              <p:cNvSpPr>
                <a:spLocks noChangeArrowheads="1"/>
              </p:cNvSpPr>
              <p:nvPr/>
            </p:nvSpPr>
            <p:spPr bwMode="auto">
              <a:xfrm>
                <a:off x="321" y="3729"/>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99</a:t>
                </a:r>
                <a:endParaRPr kumimoji="0" lang="en-US" sz="1800" b="0" i="0" u="none" strike="noStrike" cap="none" normalizeH="0" baseline="0" smtClean="0">
                  <a:ln>
                    <a:noFill/>
                  </a:ln>
                  <a:solidFill>
                    <a:schemeClr val="tx1"/>
                  </a:solidFill>
                  <a:effectLst/>
                  <a:latin typeface="Arial" pitchFamily="34" charset="0"/>
                </a:endParaRPr>
              </a:p>
            </p:txBody>
          </p:sp>
          <p:sp>
            <p:nvSpPr>
              <p:cNvPr id="840458" name="Rectangle 778"/>
              <p:cNvSpPr>
                <a:spLocks noChangeArrowheads="1"/>
              </p:cNvSpPr>
              <p:nvPr/>
            </p:nvSpPr>
            <p:spPr bwMode="auto">
              <a:xfrm>
                <a:off x="526" y="1646"/>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41</a:t>
                </a:r>
                <a:endParaRPr kumimoji="0" lang="en-US" sz="1800" b="0" i="0" u="none" strike="noStrike" cap="none" normalizeH="0" baseline="0" smtClean="0">
                  <a:ln>
                    <a:noFill/>
                  </a:ln>
                  <a:solidFill>
                    <a:schemeClr val="tx1"/>
                  </a:solidFill>
                  <a:effectLst/>
                  <a:latin typeface="Arial" pitchFamily="34" charset="0"/>
                </a:endParaRPr>
              </a:p>
            </p:txBody>
          </p:sp>
          <p:sp>
            <p:nvSpPr>
              <p:cNvPr id="840459" name="Rectangle 779"/>
              <p:cNvSpPr>
                <a:spLocks noChangeArrowheads="1"/>
              </p:cNvSpPr>
              <p:nvPr/>
            </p:nvSpPr>
            <p:spPr bwMode="auto">
              <a:xfrm>
                <a:off x="522" y="1669"/>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69</a:t>
                </a:r>
                <a:endParaRPr kumimoji="0" lang="en-US" sz="1800" b="0" i="0" u="none" strike="noStrike" cap="none" normalizeH="0" baseline="0" smtClean="0">
                  <a:ln>
                    <a:noFill/>
                  </a:ln>
                  <a:solidFill>
                    <a:schemeClr val="tx1"/>
                  </a:solidFill>
                  <a:effectLst/>
                  <a:latin typeface="Arial" pitchFamily="34" charset="0"/>
                </a:endParaRPr>
              </a:p>
            </p:txBody>
          </p:sp>
          <p:sp>
            <p:nvSpPr>
              <p:cNvPr id="840460" name="Rectangle 780"/>
              <p:cNvSpPr>
                <a:spLocks noChangeArrowheads="1"/>
              </p:cNvSpPr>
              <p:nvPr/>
            </p:nvSpPr>
            <p:spPr bwMode="auto">
              <a:xfrm>
                <a:off x="469" y="242"/>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61" name="Rectangle 781"/>
              <p:cNvSpPr>
                <a:spLocks noChangeArrowheads="1"/>
              </p:cNvSpPr>
              <p:nvPr/>
            </p:nvSpPr>
            <p:spPr bwMode="auto">
              <a:xfrm>
                <a:off x="519" y="1797"/>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73</a:t>
                </a:r>
                <a:endParaRPr kumimoji="0" lang="en-US" sz="1800" b="0" i="0" u="none" strike="noStrike" cap="none" normalizeH="0" baseline="0" smtClean="0">
                  <a:ln>
                    <a:noFill/>
                  </a:ln>
                  <a:solidFill>
                    <a:schemeClr val="tx1"/>
                  </a:solidFill>
                  <a:effectLst/>
                  <a:latin typeface="Arial" pitchFamily="34" charset="0"/>
                </a:endParaRPr>
              </a:p>
            </p:txBody>
          </p:sp>
          <p:sp>
            <p:nvSpPr>
              <p:cNvPr id="840462" name="Rectangle 782"/>
              <p:cNvSpPr>
                <a:spLocks noChangeArrowheads="1"/>
              </p:cNvSpPr>
              <p:nvPr/>
            </p:nvSpPr>
            <p:spPr bwMode="auto">
              <a:xfrm>
                <a:off x="518" y="1752"/>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79</a:t>
                </a:r>
                <a:endParaRPr kumimoji="0" lang="en-US" sz="1800" b="0" i="0" u="none" strike="noStrike" cap="none" normalizeH="0" baseline="0" smtClean="0">
                  <a:ln>
                    <a:noFill/>
                  </a:ln>
                  <a:solidFill>
                    <a:schemeClr val="tx1"/>
                  </a:solidFill>
                  <a:effectLst/>
                  <a:latin typeface="Arial" pitchFamily="34" charset="0"/>
                </a:endParaRPr>
              </a:p>
            </p:txBody>
          </p:sp>
          <p:sp>
            <p:nvSpPr>
              <p:cNvPr id="840463" name="Rectangle 783"/>
              <p:cNvSpPr>
                <a:spLocks noChangeArrowheads="1"/>
              </p:cNvSpPr>
              <p:nvPr/>
            </p:nvSpPr>
            <p:spPr bwMode="auto">
              <a:xfrm>
                <a:off x="514" y="1889"/>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99</a:t>
                </a:r>
                <a:endParaRPr kumimoji="0" lang="en-US" sz="1800" b="0" i="0" u="none" strike="noStrike" cap="none" normalizeH="0" baseline="0" smtClean="0">
                  <a:ln>
                    <a:noFill/>
                  </a:ln>
                  <a:solidFill>
                    <a:schemeClr val="tx1"/>
                  </a:solidFill>
                  <a:effectLst/>
                  <a:latin typeface="Arial" pitchFamily="34" charset="0"/>
                </a:endParaRPr>
              </a:p>
            </p:txBody>
          </p:sp>
          <p:sp>
            <p:nvSpPr>
              <p:cNvPr id="840464" name="Rectangle 784"/>
              <p:cNvSpPr>
                <a:spLocks noChangeArrowheads="1"/>
              </p:cNvSpPr>
              <p:nvPr/>
            </p:nvSpPr>
            <p:spPr bwMode="auto">
              <a:xfrm>
                <a:off x="512" y="1700"/>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59</a:t>
                </a:r>
                <a:endParaRPr kumimoji="0" lang="en-US" sz="1800" b="0" i="0" u="none" strike="noStrike" cap="none" normalizeH="0" baseline="0" smtClean="0">
                  <a:ln>
                    <a:noFill/>
                  </a:ln>
                  <a:solidFill>
                    <a:schemeClr val="tx1"/>
                  </a:solidFill>
                  <a:effectLst/>
                  <a:latin typeface="Arial" pitchFamily="34" charset="0"/>
                </a:endParaRPr>
              </a:p>
            </p:txBody>
          </p:sp>
          <p:sp>
            <p:nvSpPr>
              <p:cNvPr id="840465" name="Rectangle 785"/>
              <p:cNvSpPr>
                <a:spLocks noChangeArrowheads="1"/>
              </p:cNvSpPr>
              <p:nvPr/>
            </p:nvSpPr>
            <p:spPr bwMode="auto">
              <a:xfrm>
                <a:off x="387" y="3321"/>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66" name="Rectangle 786"/>
              <p:cNvSpPr>
                <a:spLocks noChangeArrowheads="1"/>
              </p:cNvSpPr>
              <p:nvPr/>
            </p:nvSpPr>
            <p:spPr bwMode="auto">
              <a:xfrm>
                <a:off x="507" y="1969"/>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84</a:t>
                </a:r>
                <a:endParaRPr kumimoji="0" lang="en-US" sz="1800" b="0" i="0" u="none" strike="noStrike" cap="none" normalizeH="0" baseline="0" smtClean="0">
                  <a:ln>
                    <a:noFill/>
                  </a:ln>
                  <a:solidFill>
                    <a:schemeClr val="tx1"/>
                  </a:solidFill>
                  <a:effectLst/>
                  <a:latin typeface="Arial" pitchFamily="34" charset="0"/>
                </a:endParaRPr>
              </a:p>
            </p:txBody>
          </p:sp>
          <p:sp>
            <p:nvSpPr>
              <p:cNvPr id="840467" name="Rectangle 787"/>
              <p:cNvSpPr>
                <a:spLocks noChangeArrowheads="1"/>
              </p:cNvSpPr>
              <p:nvPr/>
            </p:nvSpPr>
            <p:spPr bwMode="auto">
              <a:xfrm>
                <a:off x="395" y="264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51</a:t>
                </a:r>
                <a:endParaRPr kumimoji="0" lang="en-US" sz="1800" b="0" i="0" u="none" strike="noStrike" cap="none" normalizeH="0" baseline="0" smtClean="0">
                  <a:ln>
                    <a:noFill/>
                  </a:ln>
                  <a:solidFill>
                    <a:schemeClr val="tx1"/>
                  </a:solidFill>
                  <a:effectLst/>
                  <a:latin typeface="Arial" pitchFamily="34" charset="0"/>
                </a:endParaRPr>
              </a:p>
            </p:txBody>
          </p:sp>
          <p:sp>
            <p:nvSpPr>
              <p:cNvPr id="840468" name="Rectangle 788"/>
              <p:cNvSpPr>
                <a:spLocks noChangeArrowheads="1"/>
              </p:cNvSpPr>
              <p:nvPr/>
            </p:nvSpPr>
            <p:spPr bwMode="auto">
              <a:xfrm>
                <a:off x="381" y="3193"/>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69" name="Rectangle 789"/>
              <p:cNvSpPr>
                <a:spLocks noChangeArrowheads="1"/>
              </p:cNvSpPr>
              <p:nvPr/>
            </p:nvSpPr>
            <p:spPr bwMode="auto">
              <a:xfrm>
                <a:off x="476" y="401"/>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75</a:t>
                </a:r>
                <a:endParaRPr kumimoji="0" lang="en-US" sz="1800" b="0" i="0" u="none" strike="noStrike" cap="none" normalizeH="0" baseline="0" smtClean="0">
                  <a:ln>
                    <a:noFill/>
                  </a:ln>
                  <a:solidFill>
                    <a:schemeClr val="tx1"/>
                  </a:solidFill>
                  <a:effectLst/>
                  <a:latin typeface="Arial" pitchFamily="34" charset="0"/>
                </a:endParaRPr>
              </a:p>
            </p:txBody>
          </p:sp>
          <p:sp>
            <p:nvSpPr>
              <p:cNvPr id="840470" name="Rectangle 790"/>
              <p:cNvSpPr>
                <a:spLocks noChangeArrowheads="1"/>
              </p:cNvSpPr>
              <p:nvPr/>
            </p:nvSpPr>
            <p:spPr bwMode="auto">
              <a:xfrm>
                <a:off x="389" y="267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98</a:t>
                </a:r>
                <a:endParaRPr kumimoji="0" lang="en-US" sz="1800" b="0" i="0" u="none" strike="noStrike" cap="none" normalizeH="0" baseline="0" smtClean="0">
                  <a:ln>
                    <a:noFill/>
                  </a:ln>
                  <a:solidFill>
                    <a:schemeClr val="tx1"/>
                  </a:solidFill>
                  <a:effectLst/>
                  <a:latin typeface="Arial" pitchFamily="34" charset="0"/>
                </a:endParaRPr>
              </a:p>
            </p:txBody>
          </p:sp>
          <p:sp>
            <p:nvSpPr>
              <p:cNvPr id="840471" name="Rectangle 791"/>
              <p:cNvSpPr>
                <a:spLocks noChangeArrowheads="1"/>
              </p:cNvSpPr>
              <p:nvPr/>
            </p:nvSpPr>
            <p:spPr bwMode="auto">
              <a:xfrm>
                <a:off x="466" y="386"/>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72" name="Rectangle 792"/>
              <p:cNvSpPr>
                <a:spLocks noChangeArrowheads="1"/>
              </p:cNvSpPr>
              <p:nvPr/>
            </p:nvSpPr>
            <p:spPr bwMode="auto">
              <a:xfrm>
                <a:off x="497" y="1738"/>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73" name="Rectangle 793"/>
              <p:cNvSpPr>
                <a:spLocks noChangeArrowheads="1"/>
              </p:cNvSpPr>
              <p:nvPr/>
            </p:nvSpPr>
            <p:spPr bwMode="auto">
              <a:xfrm>
                <a:off x="455" y="261"/>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87</a:t>
                </a:r>
                <a:endParaRPr kumimoji="0" lang="en-US" sz="1800" b="0" i="0" u="none" strike="noStrike" cap="none" normalizeH="0" baseline="0" smtClean="0">
                  <a:ln>
                    <a:noFill/>
                  </a:ln>
                  <a:solidFill>
                    <a:schemeClr val="tx1"/>
                  </a:solidFill>
                  <a:effectLst/>
                  <a:latin typeface="Arial" pitchFamily="34" charset="0"/>
                </a:endParaRPr>
              </a:p>
            </p:txBody>
          </p:sp>
          <p:sp>
            <p:nvSpPr>
              <p:cNvPr id="840474" name="Rectangle 794"/>
              <p:cNvSpPr>
                <a:spLocks noChangeArrowheads="1"/>
              </p:cNvSpPr>
              <p:nvPr/>
            </p:nvSpPr>
            <p:spPr bwMode="auto">
              <a:xfrm>
                <a:off x="451" y="369"/>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475" name="Rectangle 795"/>
              <p:cNvSpPr>
                <a:spLocks noChangeArrowheads="1"/>
              </p:cNvSpPr>
              <p:nvPr/>
            </p:nvSpPr>
            <p:spPr bwMode="auto">
              <a:xfrm>
                <a:off x="489" y="2050"/>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54</a:t>
                </a:r>
                <a:endParaRPr kumimoji="0" lang="en-US" sz="1800" b="0" i="0" u="none" strike="noStrike" cap="none" normalizeH="0" baseline="0" smtClean="0">
                  <a:ln>
                    <a:noFill/>
                  </a:ln>
                  <a:solidFill>
                    <a:schemeClr val="tx1"/>
                  </a:solidFill>
                  <a:effectLst/>
                  <a:latin typeface="Arial" pitchFamily="34" charset="0"/>
                </a:endParaRPr>
              </a:p>
            </p:txBody>
          </p:sp>
          <p:sp>
            <p:nvSpPr>
              <p:cNvPr id="840476" name="Rectangle 796"/>
              <p:cNvSpPr>
                <a:spLocks noChangeArrowheads="1"/>
              </p:cNvSpPr>
              <p:nvPr/>
            </p:nvSpPr>
            <p:spPr bwMode="auto">
              <a:xfrm>
                <a:off x="365" y="2985"/>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66</a:t>
                </a:r>
                <a:endParaRPr kumimoji="0" lang="en-US" sz="1800" b="0" i="0" u="none" strike="noStrike" cap="none" normalizeH="0" baseline="0" smtClean="0">
                  <a:ln>
                    <a:noFill/>
                  </a:ln>
                  <a:solidFill>
                    <a:schemeClr val="tx1"/>
                  </a:solidFill>
                  <a:effectLst/>
                  <a:latin typeface="Arial" pitchFamily="34" charset="0"/>
                </a:endParaRPr>
              </a:p>
            </p:txBody>
          </p:sp>
          <p:sp>
            <p:nvSpPr>
              <p:cNvPr id="840477" name="Rectangle 797"/>
              <p:cNvSpPr>
                <a:spLocks noChangeArrowheads="1"/>
              </p:cNvSpPr>
              <p:nvPr/>
            </p:nvSpPr>
            <p:spPr bwMode="auto">
              <a:xfrm>
                <a:off x="480" y="1915"/>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98</a:t>
                </a:r>
                <a:endParaRPr kumimoji="0" lang="en-US" sz="1800" b="0" i="0" u="none" strike="noStrike" cap="none" normalizeH="0" baseline="0" smtClean="0">
                  <a:ln>
                    <a:noFill/>
                  </a:ln>
                  <a:solidFill>
                    <a:schemeClr val="tx1"/>
                  </a:solidFill>
                  <a:effectLst/>
                  <a:latin typeface="Arial" pitchFamily="34" charset="0"/>
                </a:endParaRPr>
              </a:p>
            </p:txBody>
          </p:sp>
          <p:sp>
            <p:nvSpPr>
              <p:cNvPr id="840478" name="Rectangle 798"/>
              <p:cNvSpPr>
                <a:spLocks noChangeArrowheads="1"/>
              </p:cNvSpPr>
              <p:nvPr/>
            </p:nvSpPr>
            <p:spPr bwMode="auto">
              <a:xfrm>
                <a:off x="477" y="2020"/>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95</a:t>
                </a:r>
                <a:endParaRPr kumimoji="0" lang="en-US" sz="1800" b="0" i="0" u="none" strike="noStrike" cap="none" normalizeH="0" baseline="0" smtClean="0">
                  <a:ln>
                    <a:noFill/>
                  </a:ln>
                  <a:solidFill>
                    <a:schemeClr val="tx1"/>
                  </a:solidFill>
                  <a:effectLst/>
                  <a:latin typeface="Arial" pitchFamily="34" charset="0"/>
                </a:endParaRPr>
              </a:p>
            </p:txBody>
          </p:sp>
          <p:sp>
            <p:nvSpPr>
              <p:cNvPr id="840479" name="Rectangle 799"/>
              <p:cNvSpPr>
                <a:spLocks noChangeArrowheads="1"/>
              </p:cNvSpPr>
              <p:nvPr/>
            </p:nvSpPr>
            <p:spPr bwMode="auto">
              <a:xfrm>
                <a:off x="437" y="302"/>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98</a:t>
                </a:r>
                <a:endParaRPr kumimoji="0" lang="en-US" sz="1800" b="0" i="0" u="none" strike="noStrike" cap="none" normalizeH="0" baseline="0" smtClean="0">
                  <a:ln>
                    <a:noFill/>
                  </a:ln>
                  <a:solidFill>
                    <a:schemeClr val="tx1"/>
                  </a:solidFill>
                  <a:effectLst/>
                  <a:latin typeface="Arial" pitchFamily="34" charset="0"/>
                </a:endParaRPr>
              </a:p>
            </p:txBody>
          </p:sp>
          <p:sp>
            <p:nvSpPr>
              <p:cNvPr id="840480" name="Rectangle 800"/>
              <p:cNvSpPr>
                <a:spLocks noChangeArrowheads="1"/>
              </p:cNvSpPr>
              <p:nvPr/>
            </p:nvSpPr>
            <p:spPr bwMode="auto">
              <a:xfrm>
                <a:off x="357" y="3397"/>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55</a:t>
                </a:r>
                <a:endParaRPr kumimoji="0" lang="en-US" sz="1800" b="0" i="0" u="none" strike="noStrike" cap="none" normalizeH="0" baseline="0" smtClean="0">
                  <a:ln>
                    <a:noFill/>
                  </a:ln>
                  <a:solidFill>
                    <a:schemeClr val="tx1"/>
                  </a:solidFill>
                  <a:effectLst/>
                  <a:latin typeface="Arial" pitchFamily="34" charset="0"/>
                </a:endParaRPr>
              </a:p>
            </p:txBody>
          </p:sp>
          <p:sp>
            <p:nvSpPr>
              <p:cNvPr id="840481" name="Rectangle 801"/>
              <p:cNvSpPr>
                <a:spLocks noChangeArrowheads="1"/>
              </p:cNvSpPr>
              <p:nvPr/>
            </p:nvSpPr>
            <p:spPr bwMode="auto">
              <a:xfrm>
                <a:off x="408" y="2273"/>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95</a:t>
                </a:r>
                <a:endParaRPr kumimoji="0" lang="en-US" sz="1800" b="0" i="0" u="none" strike="noStrike" cap="none" normalizeH="0" baseline="0" smtClean="0">
                  <a:ln>
                    <a:noFill/>
                  </a:ln>
                  <a:solidFill>
                    <a:schemeClr val="tx1"/>
                  </a:solidFill>
                  <a:effectLst/>
                  <a:latin typeface="Arial" pitchFamily="34" charset="0"/>
                </a:endParaRPr>
              </a:p>
            </p:txBody>
          </p:sp>
          <p:sp>
            <p:nvSpPr>
              <p:cNvPr id="840482" name="Rectangle 802"/>
              <p:cNvSpPr>
                <a:spLocks noChangeArrowheads="1"/>
              </p:cNvSpPr>
              <p:nvPr/>
            </p:nvSpPr>
            <p:spPr bwMode="auto">
              <a:xfrm>
                <a:off x="352" y="2712"/>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86</a:t>
                </a:r>
                <a:endParaRPr kumimoji="0" lang="en-US" sz="1800" b="0" i="0" u="none" strike="noStrike" cap="none" normalizeH="0" baseline="0" smtClean="0">
                  <a:ln>
                    <a:noFill/>
                  </a:ln>
                  <a:solidFill>
                    <a:schemeClr val="tx1"/>
                  </a:solidFill>
                  <a:effectLst/>
                  <a:latin typeface="Arial" pitchFamily="34" charset="0"/>
                </a:endParaRPr>
              </a:p>
            </p:txBody>
          </p:sp>
          <p:sp>
            <p:nvSpPr>
              <p:cNvPr id="840483" name="Rectangle 803"/>
              <p:cNvSpPr>
                <a:spLocks noChangeArrowheads="1"/>
              </p:cNvSpPr>
              <p:nvPr/>
            </p:nvSpPr>
            <p:spPr bwMode="auto">
              <a:xfrm>
                <a:off x="348" y="2847"/>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92</a:t>
                </a:r>
                <a:endParaRPr kumimoji="0" lang="en-US" sz="1800" b="0" i="0" u="none" strike="noStrike" cap="none" normalizeH="0" baseline="0" smtClean="0">
                  <a:ln>
                    <a:noFill/>
                  </a:ln>
                  <a:solidFill>
                    <a:schemeClr val="tx1"/>
                  </a:solidFill>
                  <a:effectLst/>
                  <a:latin typeface="Arial" pitchFamily="34" charset="0"/>
                </a:endParaRPr>
              </a:p>
            </p:txBody>
          </p:sp>
          <p:sp>
            <p:nvSpPr>
              <p:cNvPr id="840484" name="Rectangle 804"/>
              <p:cNvSpPr>
                <a:spLocks noChangeArrowheads="1"/>
              </p:cNvSpPr>
              <p:nvPr/>
            </p:nvSpPr>
            <p:spPr bwMode="auto">
              <a:xfrm>
                <a:off x="351" y="337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52</a:t>
                </a:r>
                <a:endParaRPr kumimoji="0" lang="en-US" sz="1800" b="0" i="0" u="none" strike="noStrike" cap="none" normalizeH="0" baseline="0" smtClean="0">
                  <a:ln>
                    <a:noFill/>
                  </a:ln>
                  <a:solidFill>
                    <a:schemeClr val="tx1"/>
                  </a:solidFill>
                  <a:effectLst/>
                  <a:latin typeface="Arial" pitchFamily="34" charset="0"/>
                </a:endParaRPr>
              </a:p>
            </p:txBody>
          </p:sp>
          <p:sp>
            <p:nvSpPr>
              <p:cNvPr id="840485" name="Rectangle 805"/>
              <p:cNvSpPr>
                <a:spLocks noChangeArrowheads="1"/>
              </p:cNvSpPr>
              <p:nvPr/>
            </p:nvSpPr>
            <p:spPr bwMode="auto">
              <a:xfrm>
                <a:off x="342" y="3280"/>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54</a:t>
                </a:r>
                <a:endParaRPr kumimoji="0" lang="en-US" sz="1800" b="0" i="0" u="none" strike="noStrike" cap="none" normalizeH="0" baseline="0" smtClean="0">
                  <a:ln>
                    <a:noFill/>
                  </a:ln>
                  <a:solidFill>
                    <a:schemeClr val="tx1"/>
                  </a:solidFill>
                  <a:effectLst/>
                  <a:latin typeface="Arial" pitchFamily="34" charset="0"/>
                </a:endParaRPr>
              </a:p>
            </p:txBody>
          </p:sp>
          <p:sp>
            <p:nvSpPr>
              <p:cNvPr id="840486" name="Rectangle 806"/>
              <p:cNvSpPr>
                <a:spLocks noChangeArrowheads="1"/>
              </p:cNvSpPr>
              <p:nvPr/>
            </p:nvSpPr>
            <p:spPr bwMode="auto">
              <a:xfrm>
                <a:off x="313" y="3511"/>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57</a:t>
                </a:r>
                <a:endParaRPr kumimoji="0" lang="en-US" sz="1800" b="0" i="0" u="none" strike="noStrike" cap="none" normalizeH="0" baseline="0" smtClean="0">
                  <a:ln>
                    <a:noFill/>
                  </a:ln>
                  <a:solidFill>
                    <a:schemeClr val="tx1"/>
                  </a:solidFill>
                  <a:effectLst/>
                  <a:latin typeface="Arial" pitchFamily="34" charset="0"/>
                </a:endParaRPr>
              </a:p>
            </p:txBody>
          </p:sp>
          <p:sp>
            <p:nvSpPr>
              <p:cNvPr id="840487" name="Rectangle 807"/>
              <p:cNvSpPr>
                <a:spLocks noChangeArrowheads="1"/>
              </p:cNvSpPr>
              <p:nvPr/>
            </p:nvSpPr>
            <p:spPr bwMode="auto">
              <a:xfrm>
                <a:off x="336" y="3212"/>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27</a:t>
                </a:r>
                <a:endParaRPr kumimoji="0" lang="en-US" sz="1800" b="0" i="0" u="none" strike="noStrike" cap="none" normalizeH="0" baseline="0" smtClean="0">
                  <a:ln>
                    <a:noFill/>
                  </a:ln>
                  <a:solidFill>
                    <a:schemeClr val="tx1"/>
                  </a:solidFill>
                  <a:effectLst/>
                  <a:latin typeface="Arial" pitchFamily="34" charset="0"/>
                </a:endParaRPr>
              </a:p>
            </p:txBody>
          </p:sp>
        </p:grpSp>
        <p:sp>
          <p:nvSpPr>
            <p:cNvPr id="840489" name="Rectangle 809"/>
            <p:cNvSpPr>
              <a:spLocks noChangeArrowheads="1"/>
            </p:cNvSpPr>
            <p:nvPr/>
          </p:nvSpPr>
          <p:spPr bwMode="auto">
            <a:xfrm>
              <a:off x="423" y="199"/>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78</a:t>
              </a:r>
              <a:endParaRPr kumimoji="0" lang="en-US" sz="1800" b="0" i="0" u="none" strike="noStrike" cap="none" normalizeH="0" baseline="0" smtClean="0">
                <a:ln>
                  <a:noFill/>
                </a:ln>
                <a:solidFill>
                  <a:schemeClr val="tx1"/>
                </a:solidFill>
                <a:effectLst/>
                <a:latin typeface="Arial" pitchFamily="34" charset="0"/>
              </a:endParaRPr>
            </a:p>
          </p:txBody>
        </p:sp>
        <p:sp>
          <p:nvSpPr>
            <p:cNvPr id="840490" name="Rectangle 810"/>
            <p:cNvSpPr>
              <a:spLocks noChangeArrowheads="1"/>
            </p:cNvSpPr>
            <p:nvPr/>
          </p:nvSpPr>
          <p:spPr bwMode="auto">
            <a:xfrm>
              <a:off x="333" y="3337"/>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18</a:t>
              </a:r>
              <a:endParaRPr kumimoji="0" lang="en-US" sz="1800" b="0" i="0" u="none" strike="noStrike" cap="none" normalizeH="0" baseline="0" smtClean="0">
                <a:ln>
                  <a:noFill/>
                </a:ln>
                <a:solidFill>
                  <a:schemeClr val="tx1"/>
                </a:solidFill>
                <a:effectLst/>
                <a:latin typeface="Arial" pitchFamily="34" charset="0"/>
              </a:endParaRPr>
            </a:p>
          </p:txBody>
        </p:sp>
        <p:sp>
          <p:nvSpPr>
            <p:cNvPr id="840491" name="Rectangle 811"/>
            <p:cNvSpPr>
              <a:spLocks noChangeArrowheads="1"/>
            </p:cNvSpPr>
            <p:nvPr/>
          </p:nvSpPr>
          <p:spPr bwMode="auto">
            <a:xfrm>
              <a:off x="331" y="3016"/>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30</a:t>
              </a:r>
              <a:endParaRPr kumimoji="0" lang="en-US" sz="1800" b="0" i="0" u="none" strike="noStrike" cap="none" normalizeH="0" baseline="0" smtClean="0">
                <a:ln>
                  <a:noFill/>
                </a:ln>
                <a:solidFill>
                  <a:schemeClr val="tx1"/>
                </a:solidFill>
                <a:effectLst/>
                <a:latin typeface="Arial" pitchFamily="34" charset="0"/>
              </a:endParaRPr>
            </a:p>
          </p:txBody>
        </p:sp>
        <p:sp>
          <p:nvSpPr>
            <p:cNvPr id="840492" name="Rectangle 812"/>
            <p:cNvSpPr>
              <a:spLocks noChangeArrowheads="1"/>
            </p:cNvSpPr>
            <p:nvPr/>
          </p:nvSpPr>
          <p:spPr bwMode="auto">
            <a:xfrm>
              <a:off x="328" y="3285"/>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29</a:t>
              </a:r>
              <a:endParaRPr kumimoji="0" lang="en-US" sz="1800" b="0" i="0" u="none" strike="noStrike" cap="none" normalizeH="0" baseline="0" smtClean="0">
                <a:ln>
                  <a:noFill/>
                </a:ln>
                <a:solidFill>
                  <a:schemeClr val="tx1"/>
                </a:solidFill>
                <a:effectLst/>
                <a:latin typeface="Arial" pitchFamily="34" charset="0"/>
              </a:endParaRPr>
            </a:p>
          </p:txBody>
        </p:sp>
        <p:sp>
          <p:nvSpPr>
            <p:cNvPr id="840493" name="Rectangle 813"/>
            <p:cNvSpPr>
              <a:spLocks noChangeArrowheads="1"/>
            </p:cNvSpPr>
            <p:nvPr/>
          </p:nvSpPr>
          <p:spPr bwMode="auto">
            <a:xfrm>
              <a:off x="325" y="3053"/>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25</a:t>
              </a:r>
              <a:endParaRPr kumimoji="0" lang="en-US" sz="1800" b="0" i="0" u="none" strike="noStrike" cap="none" normalizeH="0" baseline="0" smtClean="0">
                <a:ln>
                  <a:noFill/>
                </a:ln>
                <a:solidFill>
                  <a:schemeClr val="tx1"/>
                </a:solidFill>
                <a:effectLst/>
                <a:latin typeface="Arial" pitchFamily="34" charset="0"/>
              </a:endParaRPr>
            </a:p>
          </p:txBody>
        </p:sp>
        <p:sp>
          <p:nvSpPr>
            <p:cNvPr id="840494" name="Rectangle 814"/>
            <p:cNvSpPr>
              <a:spLocks noChangeArrowheads="1"/>
            </p:cNvSpPr>
            <p:nvPr/>
          </p:nvSpPr>
          <p:spPr bwMode="auto">
            <a:xfrm>
              <a:off x="321" y="2768"/>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47</a:t>
              </a:r>
              <a:endParaRPr kumimoji="0" lang="en-US" sz="1800" b="0" i="0" u="none" strike="noStrike" cap="none" normalizeH="0" baseline="0" smtClean="0">
                <a:ln>
                  <a:noFill/>
                </a:ln>
                <a:solidFill>
                  <a:schemeClr val="tx1"/>
                </a:solidFill>
                <a:effectLst/>
                <a:latin typeface="Arial" pitchFamily="34" charset="0"/>
              </a:endParaRPr>
            </a:p>
          </p:txBody>
        </p:sp>
        <p:sp>
          <p:nvSpPr>
            <p:cNvPr id="840495" name="Rectangle 815"/>
            <p:cNvSpPr>
              <a:spLocks noChangeArrowheads="1"/>
            </p:cNvSpPr>
            <p:nvPr/>
          </p:nvSpPr>
          <p:spPr bwMode="auto">
            <a:xfrm>
              <a:off x="318" y="3088"/>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a:t>
              </a:r>
              <a:endParaRPr kumimoji="0" lang="en-US" sz="1800" b="0" i="0" u="none" strike="noStrike" cap="none" normalizeH="0" baseline="0" smtClean="0">
                <a:ln>
                  <a:noFill/>
                </a:ln>
                <a:solidFill>
                  <a:schemeClr val="tx1"/>
                </a:solidFill>
                <a:effectLst/>
                <a:latin typeface="Arial" pitchFamily="34" charset="0"/>
              </a:endParaRPr>
            </a:p>
          </p:txBody>
        </p:sp>
        <p:sp>
          <p:nvSpPr>
            <p:cNvPr id="840496" name="Rectangle 816"/>
            <p:cNvSpPr>
              <a:spLocks noChangeArrowheads="1"/>
            </p:cNvSpPr>
            <p:nvPr/>
          </p:nvSpPr>
          <p:spPr bwMode="auto">
            <a:xfrm>
              <a:off x="310" y="3196"/>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17</a:t>
              </a:r>
              <a:endParaRPr kumimoji="0" lang="en-US" sz="1800" b="0" i="0" u="none" strike="noStrike" cap="none" normalizeH="0" baseline="0" smtClean="0">
                <a:ln>
                  <a:noFill/>
                </a:ln>
                <a:solidFill>
                  <a:schemeClr val="tx1"/>
                </a:solidFill>
                <a:effectLst/>
                <a:latin typeface="Arial" pitchFamily="34" charset="0"/>
              </a:endParaRPr>
            </a:p>
          </p:txBody>
        </p:sp>
        <p:sp>
          <p:nvSpPr>
            <p:cNvPr id="840497" name="Rectangle 817"/>
            <p:cNvSpPr>
              <a:spLocks noChangeArrowheads="1"/>
            </p:cNvSpPr>
            <p:nvPr/>
          </p:nvSpPr>
          <p:spPr bwMode="auto">
            <a:xfrm>
              <a:off x="450" y="1978"/>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86</a:t>
              </a:r>
              <a:endParaRPr kumimoji="0" lang="en-US" sz="1800" b="0" i="0" u="none" strike="noStrike" cap="none" normalizeH="0" baseline="0" smtClean="0">
                <a:ln>
                  <a:noFill/>
                </a:ln>
                <a:solidFill>
                  <a:schemeClr val="tx1"/>
                </a:solidFill>
                <a:effectLst/>
                <a:latin typeface="Arial" pitchFamily="34" charset="0"/>
              </a:endParaRPr>
            </a:p>
          </p:txBody>
        </p:sp>
        <p:sp>
          <p:nvSpPr>
            <p:cNvPr id="840498" name="Rectangle 818"/>
            <p:cNvSpPr>
              <a:spLocks noChangeArrowheads="1"/>
            </p:cNvSpPr>
            <p:nvPr/>
          </p:nvSpPr>
          <p:spPr bwMode="auto">
            <a:xfrm>
              <a:off x="399" y="240"/>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57</a:t>
              </a:r>
              <a:endParaRPr kumimoji="0" lang="en-US" sz="1800" b="0" i="0" u="none" strike="noStrike" cap="none" normalizeH="0" baseline="0" smtClean="0">
                <a:ln>
                  <a:noFill/>
                </a:ln>
                <a:solidFill>
                  <a:schemeClr val="tx1"/>
                </a:solidFill>
                <a:effectLst/>
                <a:latin typeface="Arial" pitchFamily="34" charset="0"/>
              </a:endParaRPr>
            </a:p>
          </p:txBody>
        </p:sp>
        <p:sp>
          <p:nvSpPr>
            <p:cNvPr id="840499" name="Rectangle 819"/>
            <p:cNvSpPr>
              <a:spLocks noChangeArrowheads="1"/>
            </p:cNvSpPr>
            <p:nvPr/>
          </p:nvSpPr>
          <p:spPr bwMode="auto">
            <a:xfrm>
              <a:off x="374" y="2185"/>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36</a:t>
              </a:r>
              <a:endParaRPr kumimoji="0" lang="en-US" sz="1800" b="0" i="0" u="none" strike="noStrike" cap="none" normalizeH="0" baseline="0" smtClean="0">
                <a:ln>
                  <a:noFill/>
                </a:ln>
                <a:solidFill>
                  <a:schemeClr val="tx1"/>
                </a:solidFill>
                <a:effectLst/>
                <a:latin typeface="Arial" pitchFamily="34" charset="0"/>
              </a:endParaRPr>
            </a:p>
          </p:txBody>
        </p:sp>
        <p:sp>
          <p:nvSpPr>
            <p:cNvPr id="840500" name="Rectangle 820"/>
            <p:cNvSpPr>
              <a:spLocks noChangeArrowheads="1"/>
            </p:cNvSpPr>
            <p:nvPr/>
          </p:nvSpPr>
          <p:spPr bwMode="auto">
            <a:xfrm>
              <a:off x="298" y="2993"/>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29</a:t>
              </a:r>
              <a:endParaRPr kumimoji="0" lang="en-US" sz="1800" b="0" i="0" u="none" strike="noStrike" cap="none" normalizeH="0" baseline="0" smtClean="0">
                <a:ln>
                  <a:noFill/>
                </a:ln>
                <a:solidFill>
                  <a:schemeClr val="tx1"/>
                </a:solidFill>
                <a:effectLst/>
                <a:latin typeface="Arial" pitchFamily="34" charset="0"/>
              </a:endParaRPr>
            </a:p>
          </p:txBody>
        </p:sp>
        <p:sp>
          <p:nvSpPr>
            <p:cNvPr id="840501" name="Rectangle 821"/>
            <p:cNvSpPr>
              <a:spLocks noChangeArrowheads="1"/>
            </p:cNvSpPr>
            <p:nvPr/>
          </p:nvSpPr>
          <p:spPr bwMode="auto">
            <a:xfrm>
              <a:off x="392" y="29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83</a:t>
              </a:r>
              <a:endParaRPr kumimoji="0" lang="en-US" sz="1800" b="0" i="0" u="none" strike="noStrike" cap="none" normalizeH="0" baseline="0" smtClean="0">
                <a:ln>
                  <a:noFill/>
                </a:ln>
                <a:solidFill>
                  <a:schemeClr val="tx1"/>
                </a:solidFill>
                <a:effectLst/>
                <a:latin typeface="Arial" pitchFamily="34" charset="0"/>
              </a:endParaRPr>
            </a:p>
          </p:txBody>
        </p:sp>
        <p:sp>
          <p:nvSpPr>
            <p:cNvPr id="840502" name="Rectangle 822"/>
            <p:cNvSpPr>
              <a:spLocks noChangeArrowheads="1"/>
            </p:cNvSpPr>
            <p:nvPr/>
          </p:nvSpPr>
          <p:spPr bwMode="auto">
            <a:xfrm>
              <a:off x="362" y="2218"/>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34</a:t>
              </a:r>
              <a:endParaRPr kumimoji="0" lang="en-US" sz="1800" b="0" i="0" u="none" strike="noStrike" cap="none" normalizeH="0" baseline="0" smtClean="0">
                <a:ln>
                  <a:noFill/>
                </a:ln>
                <a:solidFill>
                  <a:schemeClr val="tx1"/>
                </a:solidFill>
                <a:effectLst/>
                <a:latin typeface="Arial" pitchFamily="34" charset="0"/>
              </a:endParaRPr>
            </a:p>
          </p:txBody>
        </p:sp>
        <p:sp>
          <p:nvSpPr>
            <p:cNvPr id="840503" name="Rectangle 823"/>
            <p:cNvSpPr>
              <a:spLocks noChangeArrowheads="1"/>
            </p:cNvSpPr>
            <p:nvPr/>
          </p:nvSpPr>
          <p:spPr bwMode="auto">
            <a:xfrm>
              <a:off x="264" y="3076"/>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17</a:t>
              </a:r>
              <a:endParaRPr kumimoji="0" lang="en-US" sz="1800" b="0" i="0" u="none" strike="noStrike" cap="none" normalizeH="0" baseline="0" smtClean="0">
                <a:ln>
                  <a:noFill/>
                </a:ln>
                <a:solidFill>
                  <a:schemeClr val="tx1"/>
                </a:solidFill>
                <a:effectLst/>
                <a:latin typeface="Arial" pitchFamily="34" charset="0"/>
              </a:endParaRPr>
            </a:p>
          </p:txBody>
        </p:sp>
        <p:sp>
          <p:nvSpPr>
            <p:cNvPr id="840504" name="Rectangle 824"/>
            <p:cNvSpPr>
              <a:spLocks noChangeArrowheads="1"/>
            </p:cNvSpPr>
            <p:nvPr/>
          </p:nvSpPr>
          <p:spPr bwMode="auto">
            <a:xfrm>
              <a:off x="348" y="232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44</a:t>
              </a:r>
              <a:endParaRPr kumimoji="0" lang="en-US" sz="1800" b="0" i="0" u="none" strike="noStrike" cap="none" normalizeH="0" baseline="0" smtClean="0">
                <a:ln>
                  <a:noFill/>
                </a:ln>
                <a:solidFill>
                  <a:schemeClr val="tx1"/>
                </a:solidFill>
                <a:effectLst/>
                <a:latin typeface="Arial" pitchFamily="34" charset="0"/>
              </a:endParaRPr>
            </a:p>
          </p:txBody>
        </p:sp>
        <p:sp>
          <p:nvSpPr>
            <p:cNvPr id="840505" name="Rectangle 825"/>
            <p:cNvSpPr>
              <a:spLocks noChangeArrowheads="1"/>
            </p:cNvSpPr>
            <p:nvPr/>
          </p:nvSpPr>
          <p:spPr bwMode="auto">
            <a:xfrm>
              <a:off x="279" y="2662"/>
              <a:ext cx="17"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a:t>
              </a:r>
              <a:endParaRPr kumimoji="0" lang="en-US" sz="1800" b="0" i="0" u="none" strike="noStrike" cap="none" normalizeH="0" baseline="0" smtClean="0">
                <a:ln>
                  <a:noFill/>
                </a:ln>
                <a:solidFill>
                  <a:schemeClr val="tx1"/>
                </a:solidFill>
                <a:effectLst/>
                <a:latin typeface="Arial" pitchFamily="34" charset="0"/>
              </a:endParaRPr>
            </a:p>
          </p:txBody>
        </p:sp>
        <p:sp>
          <p:nvSpPr>
            <p:cNvPr id="840506" name="Rectangle 826"/>
            <p:cNvSpPr>
              <a:spLocks noChangeArrowheads="1"/>
            </p:cNvSpPr>
            <p:nvPr/>
          </p:nvSpPr>
          <p:spPr bwMode="auto">
            <a:xfrm>
              <a:off x="283" y="2352"/>
              <a:ext cx="17"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7</a:t>
              </a:r>
              <a:endParaRPr kumimoji="0" lang="en-US" sz="1800" b="0" i="0" u="none" strike="noStrike" cap="none" normalizeH="0" baseline="0" smtClean="0">
                <a:ln>
                  <a:noFill/>
                </a:ln>
                <a:solidFill>
                  <a:schemeClr val="tx1"/>
                </a:solidFill>
                <a:effectLst/>
                <a:latin typeface="Arial" pitchFamily="34" charset="0"/>
              </a:endParaRPr>
            </a:p>
          </p:txBody>
        </p:sp>
        <p:sp>
          <p:nvSpPr>
            <p:cNvPr id="840507" name="Rectangle 827"/>
            <p:cNvSpPr>
              <a:spLocks noChangeArrowheads="1"/>
            </p:cNvSpPr>
            <p:nvPr/>
          </p:nvSpPr>
          <p:spPr bwMode="auto">
            <a:xfrm>
              <a:off x="430" y="191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26</a:t>
              </a:r>
              <a:endParaRPr kumimoji="0" lang="en-US" sz="1800" b="0" i="0" u="none" strike="noStrike" cap="none" normalizeH="0" baseline="0" smtClean="0">
                <a:ln>
                  <a:noFill/>
                </a:ln>
                <a:solidFill>
                  <a:schemeClr val="tx1"/>
                </a:solidFill>
                <a:effectLst/>
                <a:latin typeface="Arial" pitchFamily="34" charset="0"/>
              </a:endParaRPr>
            </a:p>
          </p:txBody>
        </p:sp>
        <p:sp>
          <p:nvSpPr>
            <p:cNvPr id="840508" name="Rectangle 828"/>
            <p:cNvSpPr>
              <a:spLocks noChangeArrowheads="1"/>
            </p:cNvSpPr>
            <p:nvPr/>
          </p:nvSpPr>
          <p:spPr bwMode="auto">
            <a:xfrm>
              <a:off x="427" y="1836"/>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38</a:t>
              </a:r>
              <a:endParaRPr kumimoji="0" lang="en-US" sz="1800" b="0" i="0" u="none" strike="noStrike" cap="none" normalizeH="0" baseline="0" smtClean="0">
                <a:ln>
                  <a:noFill/>
                </a:ln>
                <a:solidFill>
                  <a:schemeClr val="tx1"/>
                </a:solidFill>
                <a:effectLst/>
                <a:latin typeface="Arial" pitchFamily="34" charset="0"/>
              </a:endParaRPr>
            </a:p>
          </p:txBody>
        </p:sp>
        <p:sp>
          <p:nvSpPr>
            <p:cNvPr id="840509" name="Rectangle 829"/>
            <p:cNvSpPr>
              <a:spLocks noChangeArrowheads="1"/>
            </p:cNvSpPr>
            <p:nvPr/>
          </p:nvSpPr>
          <p:spPr bwMode="auto">
            <a:xfrm>
              <a:off x="426" y="1552"/>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96</a:t>
              </a:r>
              <a:endParaRPr kumimoji="0" lang="en-US" sz="1800" b="0" i="0" u="none" strike="noStrike" cap="none" normalizeH="0" baseline="0" smtClean="0">
                <a:ln>
                  <a:noFill/>
                </a:ln>
                <a:solidFill>
                  <a:schemeClr val="tx1"/>
                </a:solidFill>
                <a:effectLst/>
                <a:latin typeface="Arial" pitchFamily="34" charset="0"/>
              </a:endParaRPr>
            </a:p>
          </p:txBody>
        </p:sp>
        <p:sp>
          <p:nvSpPr>
            <p:cNvPr id="840510" name="Rectangle 830"/>
            <p:cNvSpPr>
              <a:spLocks noChangeArrowheads="1"/>
            </p:cNvSpPr>
            <p:nvPr/>
          </p:nvSpPr>
          <p:spPr bwMode="auto">
            <a:xfrm>
              <a:off x="366" y="357"/>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84</a:t>
              </a:r>
              <a:endParaRPr kumimoji="0" lang="en-US" sz="1800" b="0" i="0" u="none" strike="noStrike" cap="none" normalizeH="0" baseline="0" smtClean="0">
                <a:ln>
                  <a:noFill/>
                </a:ln>
                <a:solidFill>
                  <a:schemeClr val="tx1"/>
                </a:solidFill>
                <a:effectLst/>
                <a:latin typeface="Arial" pitchFamily="34" charset="0"/>
              </a:endParaRPr>
            </a:p>
          </p:txBody>
        </p:sp>
        <p:sp>
          <p:nvSpPr>
            <p:cNvPr id="840511" name="Rectangle 831"/>
            <p:cNvSpPr>
              <a:spLocks noChangeArrowheads="1"/>
            </p:cNvSpPr>
            <p:nvPr/>
          </p:nvSpPr>
          <p:spPr bwMode="auto">
            <a:xfrm>
              <a:off x="419" y="172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99</a:t>
              </a:r>
              <a:endParaRPr kumimoji="0" lang="en-US" sz="1800" b="0" i="0" u="none" strike="noStrike" cap="none" normalizeH="0" baseline="0" smtClean="0">
                <a:ln>
                  <a:noFill/>
                </a:ln>
                <a:solidFill>
                  <a:schemeClr val="tx1"/>
                </a:solidFill>
                <a:effectLst/>
                <a:latin typeface="Arial" pitchFamily="34" charset="0"/>
              </a:endParaRPr>
            </a:p>
          </p:txBody>
        </p:sp>
        <p:sp>
          <p:nvSpPr>
            <p:cNvPr id="840512" name="Rectangle 832"/>
            <p:cNvSpPr>
              <a:spLocks noChangeArrowheads="1"/>
            </p:cNvSpPr>
            <p:nvPr/>
          </p:nvSpPr>
          <p:spPr bwMode="auto">
            <a:xfrm>
              <a:off x="301" y="2120"/>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15</a:t>
              </a:r>
              <a:endParaRPr kumimoji="0" lang="en-US" sz="1800" b="0" i="0" u="none" strike="noStrike" cap="none" normalizeH="0" baseline="0" smtClean="0">
                <a:ln>
                  <a:noFill/>
                </a:ln>
                <a:solidFill>
                  <a:schemeClr val="tx1"/>
                </a:solidFill>
                <a:effectLst/>
                <a:latin typeface="Arial" pitchFamily="34" charset="0"/>
              </a:endParaRPr>
            </a:p>
          </p:txBody>
        </p:sp>
        <p:sp>
          <p:nvSpPr>
            <p:cNvPr id="840513" name="Rectangle 833"/>
            <p:cNvSpPr>
              <a:spLocks noChangeArrowheads="1"/>
            </p:cNvSpPr>
            <p:nvPr/>
          </p:nvSpPr>
          <p:spPr bwMode="auto">
            <a:xfrm>
              <a:off x="310" y="169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11</a:t>
              </a:r>
              <a:endParaRPr kumimoji="0" lang="en-US" sz="1800" b="0" i="0" u="none" strike="noStrike" cap="none" normalizeH="0" baseline="0" smtClean="0">
                <a:ln>
                  <a:noFill/>
                </a:ln>
                <a:solidFill>
                  <a:schemeClr val="tx1"/>
                </a:solidFill>
                <a:effectLst/>
                <a:latin typeface="Arial" pitchFamily="34" charset="0"/>
              </a:endParaRPr>
            </a:p>
          </p:txBody>
        </p:sp>
        <p:sp>
          <p:nvSpPr>
            <p:cNvPr id="840514" name="Rectangle 834"/>
            <p:cNvSpPr>
              <a:spLocks noChangeArrowheads="1"/>
            </p:cNvSpPr>
            <p:nvPr/>
          </p:nvSpPr>
          <p:spPr bwMode="auto">
            <a:xfrm>
              <a:off x="324" y="1085"/>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24</a:t>
              </a:r>
              <a:endParaRPr kumimoji="0" lang="en-US" sz="1800" b="0" i="0" u="none" strike="noStrike" cap="none" normalizeH="0" baseline="0" smtClean="0">
                <a:ln>
                  <a:noFill/>
                </a:ln>
                <a:solidFill>
                  <a:schemeClr val="tx1"/>
                </a:solidFill>
                <a:effectLst/>
                <a:latin typeface="Arial" pitchFamily="34" charset="0"/>
              </a:endParaRPr>
            </a:p>
          </p:txBody>
        </p:sp>
        <p:sp>
          <p:nvSpPr>
            <p:cNvPr id="840515" name="Rectangle 835"/>
            <p:cNvSpPr>
              <a:spLocks noChangeArrowheads="1"/>
            </p:cNvSpPr>
            <p:nvPr/>
          </p:nvSpPr>
          <p:spPr bwMode="auto">
            <a:xfrm>
              <a:off x="374" y="1649"/>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71</a:t>
              </a:r>
              <a:endParaRPr kumimoji="0" lang="en-US" sz="1800" b="0" i="0" u="none" strike="noStrike" cap="none" normalizeH="0" baseline="0" smtClean="0">
                <a:ln>
                  <a:noFill/>
                </a:ln>
                <a:solidFill>
                  <a:schemeClr val="tx1"/>
                </a:solidFill>
                <a:effectLst/>
                <a:latin typeface="Arial" pitchFamily="34" charset="0"/>
              </a:endParaRPr>
            </a:p>
          </p:txBody>
        </p:sp>
        <p:sp>
          <p:nvSpPr>
            <p:cNvPr id="840516" name="Rectangle 836"/>
            <p:cNvSpPr>
              <a:spLocks noChangeArrowheads="1"/>
            </p:cNvSpPr>
            <p:nvPr/>
          </p:nvSpPr>
          <p:spPr bwMode="auto">
            <a:xfrm>
              <a:off x="339" y="1835"/>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48</a:t>
              </a:r>
              <a:endParaRPr kumimoji="0" lang="en-US" sz="1800" b="0" i="0" u="none" strike="noStrike" cap="none" normalizeH="0" baseline="0" smtClean="0">
                <a:ln>
                  <a:noFill/>
                </a:ln>
                <a:solidFill>
                  <a:schemeClr val="tx1"/>
                </a:solidFill>
                <a:effectLst/>
                <a:latin typeface="Arial" pitchFamily="34" charset="0"/>
              </a:endParaRPr>
            </a:p>
          </p:txBody>
        </p:sp>
        <p:sp>
          <p:nvSpPr>
            <p:cNvPr id="840517" name="Rectangle 837"/>
            <p:cNvSpPr>
              <a:spLocks noChangeArrowheads="1"/>
            </p:cNvSpPr>
            <p:nvPr/>
          </p:nvSpPr>
          <p:spPr bwMode="auto">
            <a:xfrm>
              <a:off x="355" y="153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52</a:t>
              </a:r>
              <a:endParaRPr kumimoji="0" lang="en-US" sz="1800" b="0" i="0" u="none" strike="noStrike" cap="none" normalizeH="0" baseline="0" smtClean="0">
                <a:ln>
                  <a:noFill/>
                </a:ln>
                <a:solidFill>
                  <a:schemeClr val="tx1"/>
                </a:solidFill>
                <a:effectLst/>
                <a:latin typeface="Arial" pitchFamily="34" charset="0"/>
              </a:endParaRPr>
            </a:p>
          </p:txBody>
        </p:sp>
        <p:sp>
          <p:nvSpPr>
            <p:cNvPr id="840518" name="Rectangle 838"/>
            <p:cNvSpPr>
              <a:spLocks noChangeArrowheads="1"/>
            </p:cNvSpPr>
            <p:nvPr/>
          </p:nvSpPr>
          <p:spPr bwMode="auto">
            <a:xfrm>
              <a:off x="389" y="1440"/>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90</a:t>
              </a:r>
              <a:endParaRPr kumimoji="0" lang="en-US" sz="1800" b="0" i="0" u="none" strike="noStrike" cap="none" normalizeH="0" baseline="0" smtClean="0">
                <a:ln>
                  <a:noFill/>
                </a:ln>
                <a:solidFill>
                  <a:schemeClr val="tx1"/>
                </a:solidFill>
                <a:effectLst/>
                <a:latin typeface="Arial" pitchFamily="34" charset="0"/>
              </a:endParaRPr>
            </a:p>
          </p:txBody>
        </p:sp>
        <p:sp>
          <p:nvSpPr>
            <p:cNvPr id="840519" name="Rectangle 839"/>
            <p:cNvSpPr>
              <a:spLocks noChangeArrowheads="1"/>
            </p:cNvSpPr>
            <p:nvPr/>
          </p:nvSpPr>
          <p:spPr bwMode="auto">
            <a:xfrm>
              <a:off x="640" y="1135"/>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520" name="Rectangle 840"/>
            <p:cNvSpPr>
              <a:spLocks noChangeArrowheads="1"/>
            </p:cNvSpPr>
            <p:nvPr/>
          </p:nvSpPr>
          <p:spPr bwMode="auto">
            <a:xfrm>
              <a:off x="636" y="1240"/>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88</a:t>
              </a:r>
              <a:endParaRPr kumimoji="0" lang="en-US" sz="1800" b="0" i="0" u="none" strike="noStrike" cap="none" normalizeH="0" baseline="0" smtClean="0">
                <a:ln>
                  <a:noFill/>
                </a:ln>
                <a:solidFill>
                  <a:schemeClr val="tx1"/>
                </a:solidFill>
                <a:effectLst/>
                <a:latin typeface="Arial" pitchFamily="34" charset="0"/>
              </a:endParaRPr>
            </a:p>
          </p:txBody>
        </p:sp>
        <p:sp>
          <p:nvSpPr>
            <p:cNvPr id="840521" name="Rectangle 841"/>
            <p:cNvSpPr>
              <a:spLocks noChangeArrowheads="1"/>
            </p:cNvSpPr>
            <p:nvPr/>
          </p:nvSpPr>
          <p:spPr bwMode="auto">
            <a:xfrm>
              <a:off x="629" y="1223"/>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88</a:t>
              </a:r>
              <a:endParaRPr kumimoji="0" lang="en-US" sz="1800" b="0" i="0" u="none" strike="noStrike" cap="none" normalizeH="0" baseline="0" smtClean="0">
                <a:ln>
                  <a:noFill/>
                </a:ln>
                <a:solidFill>
                  <a:schemeClr val="tx1"/>
                </a:solidFill>
                <a:effectLst/>
                <a:latin typeface="Arial" pitchFamily="34" charset="0"/>
              </a:endParaRPr>
            </a:p>
          </p:txBody>
        </p:sp>
        <p:sp>
          <p:nvSpPr>
            <p:cNvPr id="840522" name="Rectangle 842"/>
            <p:cNvSpPr>
              <a:spLocks noChangeArrowheads="1"/>
            </p:cNvSpPr>
            <p:nvPr/>
          </p:nvSpPr>
          <p:spPr bwMode="auto">
            <a:xfrm>
              <a:off x="623" y="1150"/>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61</a:t>
              </a:r>
              <a:endParaRPr kumimoji="0" lang="en-US" sz="1800" b="0" i="0" u="none" strike="noStrike" cap="none" normalizeH="0" baseline="0" smtClean="0">
                <a:ln>
                  <a:noFill/>
                </a:ln>
                <a:solidFill>
                  <a:schemeClr val="tx1"/>
                </a:solidFill>
                <a:effectLst/>
                <a:latin typeface="Arial" pitchFamily="34" charset="0"/>
              </a:endParaRPr>
            </a:p>
          </p:txBody>
        </p:sp>
        <p:sp>
          <p:nvSpPr>
            <p:cNvPr id="840523" name="Rectangle 843"/>
            <p:cNvSpPr>
              <a:spLocks noChangeArrowheads="1"/>
            </p:cNvSpPr>
            <p:nvPr/>
          </p:nvSpPr>
          <p:spPr bwMode="auto">
            <a:xfrm>
              <a:off x="613" y="1095"/>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524" name="Rectangle 844"/>
            <p:cNvSpPr>
              <a:spLocks noChangeArrowheads="1"/>
            </p:cNvSpPr>
            <p:nvPr/>
          </p:nvSpPr>
          <p:spPr bwMode="auto">
            <a:xfrm>
              <a:off x="615" y="1197"/>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99</a:t>
              </a:r>
              <a:endParaRPr kumimoji="0" lang="en-US" sz="1800" b="0" i="0" u="none" strike="noStrike" cap="none" normalizeH="0" baseline="0" smtClean="0">
                <a:ln>
                  <a:noFill/>
                </a:ln>
                <a:solidFill>
                  <a:schemeClr val="tx1"/>
                </a:solidFill>
                <a:effectLst/>
                <a:latin typeface="Arial" pitchFamily="34" charset="0"/>
              </a:endParaRPr>
            </a:p>
          </p:txBody>
        </p:sp>
        <p:sp>
          <p:nvSpPr>
            <p:cNvPr id="840525" name="Rectangle 845"/>
            <p:cNvSpPr>
              <a:spLocks noChangeArrowheads="1"/>
            </p:cNvSpPr>
            <p:nvPr/>
          </p:nvSpPr>
          <p:spPr bwMode="auto">
            <a:xfrm>
              <a:off x="604" y="1035"/>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79</a:t>
              </a:r>
              <a:endParaRPr kumimoji="0" lang="en-US" sz="1800" b="0" i="0" u="none" strike="noStrike" cap="none" normalizeH="0" baseline="0" smtClean="0">
                <a:ln>
                  <a:noFill/>
                </a:ln>
                <a:solidFill>
                  <a:schemeClr val="tx1"/>
                </a:solidFill>
                <a:effectLst/>
                <a:latin typeface="Arial" pitchFamily="34" charset="0"/>
              </a:endParaRPr>
            </a:p>
          </p:txBody>
        </p:sp>
        <p:sp>
          <p:nvSpPr>
            <p:cNvPr id="840526" name="Rectangle 846"/>
            <p:cNvSpPr>
              <a:spLocks noChangeArrowheads="1"/>
            </p:cNvSpPr>
            <p:nvPr/>
          </p:nvSpPr>
          <p:spPr bwMode="auto">
            <a:xfrm>
              <a:off x="596" y="1050"/>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527" name="Rectangle 847"/>
            <p:cNvSpPr>
              <a:spLocks noChangeArrowheads="1"/>
            </p:cNvSpPr>
            <p:nvPr/>
          </p:nvSpPr>
          <p:spPr bwMode="auto">
            <a:xfrm>
              <a:off x="588" y="1355"/>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528" name="Rectangle 848"/>
            <p:cNvSpPr>
              <a:spLocks noChangeArrowheads="1"/>
            </p:cNvSpPr>
            <p:nvPr/>
          </p:nvSpPr>
          <p:spPr bwMode="auto">
            <a:xfrm>
              <a:off x="454" y="1367"/>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529" name="Rectangle 849"/>
            <p:cNvSpPr>
              <a:spLocks noChangeArrowheads="1"/>
            </p:cNvSpPr>
            <p:nvPr/>
          </p:nvSpPr>
          <p:spPr bwMode="auto">
            <a:xfrm>
              <a:off x="574" y="1340"/>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95</a:t>
              </a:r>
              <a:endParaRPr kumimoji="0" lang="en-US" sz="1800" b="0" i="0" u="none" strike="noStrike" cap="none" normalizeH="0" baseline="0" smtClean="0">
                <a:ln>
                  <a:noFill/>
                </a:ln>
                <a:solidFill>
                  <a:schemeClr val="tx1"/>
                </a:solidFill>
                <a:effectLst/>
                <a:latin typeface="Arial" pitchFamily="34" charset="0"/>
              </a:endParaRPr>
            </a:p>
          </p:txBody>
        </p:sp>
        <p:sp>
          <p:nvSpPr>
            <p:cNvPr id="840530" name="Rectangle 850"/>
            <p:cNvSpPr>
              <a:spLocks noChangeArrowheads="1"/>
            </p:cNvSpPr>
            <p:nvPr/>
          </p:nvSpPr>
          <p:spPr bwMode="auto">
            <a:xfrm>
              <a:off x="619" y="459"/>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69</a:t>
              </a:r>
              <a:endParaRPr kumimoji="0" lang="en-US" sz="1800" b="0" i="0" u="none" strike="noStrike" cap="none" normalizeH="0" baseline="0" smtClean="0">
                <a:ln>
                  <a:noFill/>
                </a:ln>
                <a:solidFill>
                  <a:schemeClr val="tx1"/>
                </a:solidFill>
                <a:effectLst/>
                <a:latin typeface="Arial" pitchFamily="34" charset="0"/>
              </a:endParaRPr>
            </a:p>
          </p:txBody>
        </p:sp>
        <p:sp>
          <p:nvSpPr>
            <p:cNvPr id="840531" name="Rectangle 851"/>
            <p:cNvSpPr>
              <a:spLocks noChangeArrowheads="1"/>
            </p:cNvSpPr>
            <p:nvPr/>
          </p:nvSpPr>
          <p:spPr bwMode="auto">
            <a:xfrm>
              <a:off x="609" y="474"/>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532" name="Rectangle 852"/>
            <p:cNvSpPr>
              <a:spLocks noChangeArrowheads="1"/>
            </p:cNvSpPr>
            <p:nvPr/>
          </p:nvSpPr>
          <p:spPr bwMode="auto">
            <a:xfrm>
              <a:off x="577" y="1156"/>
              <a:ext cx="34"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100</a:t>
              </a:r>
              <a:endParaRPr kumimoji="0" lang="en-US" sz="1800" b="0" i="0" u="none" strike="noStrike" cap="none" normalizeH="0" baseline="0" smtClean="0">
                <a:ln>
                  <a:noFill/>
                </a:ln>
                <a:solidFill>
                  <a:schemeClr val="tx1"/>
                </a:solidFill>
                <a:effectLst/>
                <a:latin typeface="Arial" pitchFamily="34" charset="0"/>
              </a:endParaRPr>
            </a:p>
          </p:txBody>
        </p:sp>
        <p:sp>
          <p:nvSpPr>
            <p:cNvPr id="840533" name="Rectangle 853"/>
            <p:cNvSpPr>
              <a:spLocks noChangeArrowheads="1"/>
            </p:cNvSpPr>
            <p:nvPr/>
          </p:nvSpPr>
          <p:spPr bwMode="auto">
            <a:xfrm>
              <a:off x="594" y="958"/>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53</a:t>
              </a:r>
              <a:endParaRPr kumimoji="0" lang="en-US" sz="1800" b="0" i="0" u="none" strike="noStrike" cap="none" normalizeH="0" baseline="0" smtClean="0">
                <a:ln>
                  <a:noFill/>
                </a:ln>
                <a:solidFill>
                  <a:schemeClr val="tx1"/>
                </a:solidFill>
                <a:effectLst/>
                <a:latin typeface="Arial" pitchFamily="34" charset="0"/>
              </a:endParaRPr>
            </a:p>
          </p:txBody>
        </p:sp>
        <p:sp>
          <p:nvSpPr>
            <p:cNvPr id="840534" name="Rectangle 854"/>
            <p:cNvSpPr>
              <a:spLocks noChangeArrowheads="1"/>
            </p:cNvSpPr>
            <p:nvPr/>
          </p:nvSpPr>
          <p:spPr bwMode="auto">
            <a:xfrm>
              <a:off x="563" y="127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92</a:t>
              </a:r>
              <a:endParaRPr kumimoji="0" lang="en-US" sz="1800" b="0" i="0" u="none" strike="noStrike" cap="none" normalizeH="0" baseline="0" smtClean="0">
                <a:ln>
                  <a:noFill/>
                </a:ln>
                <a:solidFill>
                  <a:schemeClr val="tx1"/>
                </a:solidFill>
                <a:effectLst/>
                <a:latin typeface="Arial" pitchFamily="34" charset="0"/>
              </a:endParaRPr>
            </a:p>
          </p:txBody>
        </p:sp>
        <p:sp>
          <p:nvSpPr>
            <p:cNvPr id="840535" name="Rectangle 855"/>
            <p:cNvSpPr>
              <a:spLocks noChangeArrowheads="1"/>
            </p:cNvSpPr>
            <p:nvPr/>
          </p:nvSpPr>
          <p:spPr bwMode="auto">
            <a:xfrm>
              <a:off x="586" y="942"/>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92</a:t>
              </a:r>
              <a:endParaRPr kumimoji="0" lang="en-US" sz="1800" b="0" i="0" u="none" strike="noStrike" cap="none" normalizeH="0" baseline="0" smtClean="0">
                <a:ln>
                  <a:noFill/>
                </a:ln>
                <a:solidFill>
                  <a:schemeClr val="tx1"/>
                </a:solidFill>
                <a:effectLst/>
                <a:latin typeface="Arial" pitchFamily="34" charset="0"/>
              </a:endParaRPr>
            </a:p>
          </p:txBody>
        </p:sp>
        <p:sp>
          <p:nvSpPr>
            <p:cNvPr id="840536" name="Rectangle 856"/>
            <p:cNvSpPr>
              <a:spLocks noChangeArrowheads="1"/>
            </p:cNvSpPr>
            <p:nvPr/>
          </p:nvSpPr>
          <p:spPr bwMode="auto">
            <a:xfrm>
              <a:off x="596" y="620"/>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96</a:t>
              </a:r>
              <a:endParaRPr kumimoji="0" lang="en-US" sz="1800" b="0" i="0" u="none" strike="noStrike" cap="none" normalizeH="0" baseline="0" smtClean="0">
                <a:ln>
                  <a:noFill/>
                </a:ln>
                <a:solidFill>
                  <a:schemeClr val="tx1"/>
                </a:solidFill>
                <a:effectLst/>
                <a:latin typeface="Arial" pitchFamily="34" charset="0"/>
              </a:endParaRPr>
            </a:p>
          </p:txBody>
        </p:sp>
        <p:sp>
          <p:nvSpPr>
            <p:cNvPr id="840537" name="Rectangle 857"/>
            <p:cNvSpPr>
              <a:spLocks noChangeArrowheads="1"/>
            </p:cNvSpPr>
            <p:nvPr/>
          </p:nvSpPr>
          <p:spPr bwMode="auto">
            <a:xfrm>
              <a:off x="593" y="559"/>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75</a:t>
              </a:r>
              <a:endParaRPr kumimoji="0" lang="en-US" sz="1800" b="0" i="0" u="none" strike="noStrike" cap="none" normalizeH="0" baseline="0" smtClean="0">
                <a:ln>
                  <a:noFill/>
                </a:ln>
                <a:solidFill>
                  <a:schemeClr val="tx1"/>
                </a:solidFill>
                <a:effectLst/>
                <a:latin typeface="Arial" pitchFamily="34" charset="0"/>
              </a:endParaRPr>
            </a:p>
          </p:txBody>
        </p:sp>
        <p:sp>
          <p:nvSpPr>
            <p:cNvPr id="840538" name="Rectangle 858"/>
            <p:cNvSpPr>
              <a:spLocks noChangeArrowheads="1"/>
            </p:cNvSpPr>
            <p:nvPr/>
          </p:nvSpPr>
          <p:spPr bwMode="auto">
            <a:xfrm>
              <a:off x="545" y="145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54</a:t>
              </a:r>
              <a:endParaRPr kumimoji="0" lang="en-US" sz="1800" b="0" i="0" u="none" strike="noStrike" cap="none" normalizeH="0" baseline="0" smtClean="0">
                <a:ln>
                  <a:noFill/>
                </a:ln>
                <a:solidFill>
                  <a:schemeClr val="tx1"/>
                </a:solidFill>
                <a:effectLst/>
                <a:latin typeface="Arial" pitchFamily="34" charset="0"/>
              </a:endParaRPr>
            </a:p>
          </p:txBody>
        </p:sp>
        <p:sp>
          <p:nvSpPr>
            <p:cNvPr id="840539" name="Rectangle 859"/>
            <p:cNvSpPr>
              <a:spLocks noChangeArrowheads="1"/>
            </p:cNvSpPr>
            <p:nvPr/>
          </p:nvSpPr>
          <p:spPr bwMode="auto">
            <a:xfrm>
              <a:off x="542" y="1439"/>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77</a:t>
              </a:r>
              <a:endParaRPr kumimoji="0" lang="en-US" sz="1800" b="0" i="0" u="none" strike="noStrike" cap="none" normalizeH="0" baseline="0" smtClean="0">
                <a:ln>
                  <a:noFill/>
                </a:ln>
                <a:solidFill>
                  <a:schemeClr val="tx1"/>
                </a:solidFill>
                <a:effectLst/>
                <a:latin typeface="Arial" pitchFamily="34" charset="0"/>
              </a:endParaRPr>
            </a:p>
          </p:txBody>
        </p:sp>
        <p:sp>
          <p:nvSpPr>
            <p:cNvPr id="840540" name="Rectangle 860"/>
            <p:cNvSpPr>
              <a:spLocks noChangeArrowheads="1"/>
            </p:cNvSpPr>
            <p:nvPr/>
          </p:nvSpPr>
          <p:spPr bwMode="auto">
            <a:xfrm>
              <a:off x="587" y="492"/>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38</a:t>
              </a:r>
              <a:endParaRPr kumimoji="0" lang="en-US" sz="1800" b="0" i="0" u="none" strike="noStrike" cap="none" normalizeH="0" baseline="0" smtClean="0">
                <a:ln>
                  <a:noFill/>
                </a:ln>
                <a:solidFill>
                  <a:schemeClr val="tx1"/>
                </a:solidFill>
                <a:effectLst/>
                <a:latin typeface="Arial" pitchFamily="34" charset="0"/>
              </a:endParaRPr>
            </a:p>
          </p:txBody>
        </p:sp>
        <p:sp>
          <p:nvSpPr>
            <p:cNvPr id="840541" name="Rectangle 861"/>
            <p:cNvSpPr>
              <a:spLocks noChangeArrowheads="1"/>
            </p:cNvSpPr>
            <p:nvPr/>
          </p:nvSpPr>
          <p:spPr bwMode="auto">
            <a:xfrm>
              <a:off x="576" y="858"/>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99</a:t>
              </a:r>
              <a:endParaRPr kumimoji="0" lang="en-US" sz="1800" b="0" i="0" u="none" strike="noStrike" cap="none" normalizeH="0" baseline="0" smtClean="0">
                <a:ln>
                  <a:noFill/>
                </a:ln>
                <a:solidFill>
                  <a:schemeClr val="tx1"/>
                </a:solidFill>
                <a:effectLst/>
                <a:latin typeface="Arial" pitchFamily="34" charset="0"/>
              </a:endParaRPr>
            </a:p>
          </p:txBody>
        </p:sp>
        <p:sp>
          <p:nvSpPr>
            <p:cNvPr id="840542" name="Rectangle 862"/>
            <p:cNvSpPr>
              <a:spLocks noChangeArrowheads="1"/>
            </p:cNvSpPr>
            <p:nvPr/>
          </p:nvSpPr>
          <p:spPr bwMode="auto">
            <a:xfrm>
              <a:off x="535" y="1373"/>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61</a:t>
              </a:r>
              <a:endParaRPr kumimoji="0" lang="en-US" sz="1800" b="0" i="0" u="none" strike="noStrike" cap="none" normalizeH="0" baseline="0" smtClean="0">
                <a:ln>
                  <a:noFill/>
                </a:ln>
                <a:solidFill>
                  <a:schemeClr val="tx1"/>
                </a:solidFill>
                <a:effectLst/>
                <a:latin typeface="Arial" pitchFamily="34" charset="0"/>
              </a:endParaRPr>
            </a:p>
          </p:txBody>
        </p:sp>
        <p:sp>
          <p:nvSpPr>
            <p:cNvPr id="840543" name="Rectangle 863"/>
            <p:cNvSpPr>
              <a:spLocks noChangeArrowheads="1"/>
            </p:cNvSpPr>
            <p:nvPr/>
          </p:nvSpPr>
          <p:spPr bwMode="auto">
            <a:xfrm>
              <a:off x="540" y="1317"/>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78</a:t>
              </a:r>
              <a:endParaRPr kumimoji="0" lang="en-US" sz="1800" b="0" i="0" u="none" strike="noStrike" cap="none" normalizeH="0" baseline="0" smtClean="0">
                <a:ln>
                  <a:noFill/>
                </a:ln>
                <a:solidFill>
                  <a:schemeClr val="tx1"/>
                </a:solidFill>
                <a:effectLst/>
                <a:latin typeface="Arial" pitchFamily="34" charset="0"/>
              </a:endParaRPr>
            </a:p>
          </p:txBody>
        </p:sp>
        <p:sp>
          <p:nvSpPr>
            <p:cNvPr id="840544" name="Rectangle 864"/>
            <p:cNvSpPr>
              <a:spLocks noChangeArrowheads="1"/>
            </p:cNvSpPr>
            <p:nvPr/>
          </p:nvSpPr>
          <p:spPr bwMode="auto">
            <a:xfrm>
              <a:off x="569" y="777"/>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90</a:t>
              </a:r>
              <a:endParaRPr kumimoji="0" lang="en-US" sz="1800" b="0" i="0" u="none" strike="noStrike" cap="none" normalizeH="0" baseline="0" smtClean="0">
                <a:ln>
                  <a:noFill/>
                </a:ln>
                <a:solidFill>
                  <a:schemeClr val="tx1"/>
                </a:solidFill>
                <a:effectLst/>
                <a:latin typeface="Arial" pitchFamily="34" charset="0"/>
              </a:endParaRPr>
            </a:p>
          </p:txBody>
        </p:sp>
        <p:sp>
          <p:nvSpPr>
            <p:cNvPr id="840545" name="Rectangle 865"/>
            <p:cNvSpPr>
              <a:spLocks noChangeArrowheads="1"/>
            </p:cNvSpPr>
            <p:nvPr/>
          </p:nvSpPr>
          <p:spPr bwMode="auto">
            <a:xfrm>
              <a:off x="575" y="510"/>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38</a:t>
              </a:r>
              <a:endParaRPr kumimoji="0" lang="en-US" sz="1800" b="0" i="0" u="none" strike="noStrike" cap="none" normalizeH="0" baseline="0" smtClean="0">
                <a:ln>
                  <a:noFill/>
                </a:ln>
                <a:solidFill>
                  <a:schemeClr val="tx1"/>
                </a:solidFill>
                <a:effectLst/>
                <a:latin typeface="Arial" pitchFamily="34" charset="0"/>
              </a:endParaRPr>
            </a:p>
          </p:txBody>
        </p:sp>
        <p:sp>
          <p:nvSpPr>
            <p:cNvPr id="840546" name="Rectangle 866"/>
            <p:cNvSpPr>
              <a:spLocks noChangeArrowheads="1"/>
            </p:cNvSpPr>
            <p:nvPr/>
          </p:nvSpPr>
          <p:spPr bwMode="auto">
            <a:xfrm>
              <a:off x="573" y="600"/>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38</a:t>
              </a:r>
              <a:endParaRPr kumimoji="0" lang="en-US" sz="1800" b="0" i="0" u="none" strike="noStrike" cap="none" normalizeH="0" baseline="0" smtClean="0">
                <a:ln>
                  <a:noFill/>
                </a:ln>
                <a:solidFill>
                  <a:schemeClr val="tx1"/>
                </a:solidFill>
                <a:effectLst/>
                <a:latin typeface="Arial" pitchFamily="34" charset="0"/>
              </a:endParaRPr>
            </a:p>
          </p:txBody>
        </p:sp>
        <p:sp>
          <p:nvSpPr>
            <p:cNvPr id="840547" name="Rectangle 867"/>
            <p:cNvSpPr>
              <a:spLocks noChangeArrowheads="1"/>
            </p:cNvSpPr>
            <p:nvPr/>
          </p:nvSpPr>
          <p:spPr bwMode="auto">
            <a:xfrm>
              <a:off x="524" y="1417"/>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53</a:t>
              </a:r>
              <a:endParaRPr kumimoji="0" lang="en-US" sz="1800" b="0" i="0" u="none" strike="noStrike" cap="none" normalizeH="0" baseline="0" smtClean="0">
                <a:ln>
                  <a:noFill/>
                </a:ln>
                <a:solidFill>
                  <a:schemeClr val="tx1"/>
                </a:solidFill>
                <a:effectLst/>
                <a:latin typeface="Arial" pitchFamily="34" charset="0"/>
              </a:endParaRPr>
            </a:p>
          </p:txBody>
        </p:sp>
        <p:sp>
          <p:nvSpPr>
            <p:cNvPr id="840548" name="Rectangle 868"/>
            <p:cNvSpPr>
              <a:spLocks noChangeArrowheads="1"/>
            </p:cNvSpPr>
            <p:nvPr/>
          </p:nvSpPr>
          <p:spPr bwMode="auto">
            <a:xfrm>
              <a:off x="559" y="925"/>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73</a:t>
              </a:r>
              <a:endParaRPr kumimoji="0" lang="en-US" sz="1800" b="0" i="0" u="none" strike="noStrike" cap="none" normalizeH="0" baseline="0" smtClean="0">
                <a:ln>
                  <a:noFill/>
                </a:ln>
                <a:solidFill>
                  <a:schemeClr val="tx1"/>
                </a:solidFill>
                <a:effectLst/>
                <a:latin typeface="Arial" pitchFamily="34" charset="0"/>
              </a:endParaRPr>
            </a:p>
          </p:txBody>
        </p:sp>
        <p:sp>
          <p:nvSpPr>
            <p:cNvPr id="840549" name="Rectangle 869"/>
            <p:cNvSpPr>
              <a:spLocks noChangeArrowheads="1"/>
            </p:cNvSpPr>
            <p:nvPr/>
          </p:nvSpPr>
          <p:spPr bwMode="auto">
            <a:xfrm>
              <a:off x="546" y="111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36</a:t>
              </a:r>
              <a:endParaRPr kumimoji="0" lang="en-US" sz="1800" b="0" i="0" u="none" strike="noStrike" cap="none" normalizeH="0" baseline="0" smtClean="0">
                <a:ln>
                  <a:noFill/>
                </a:ln>
                <a:solidFill>
                  <a:schemeClr val="tx1"/>
                </a:solidFill>
                <a:effectLst/>
                <a:latin typeface="Arial" pitchFamily="34" charset="0"/>
              </a:endParaRPr>
            </a:p>
          </p:txBody>
        </p:sp>
        <p:sp>
          <p:nvSpPr>
            <p:cNvPr id="840550" name="Rectangle 870"/>
            <p:cNvSpPr>
              <a:spLocks noChangeArrowheads="1"/>
            </p:cNvSpPr>
            <p:nvPr/>
          </p:nvSpPr>
          <p:spPr bwMode="auto">
            <a:xfrm>
              <a:off x="566" y="544"/>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38</a:t>
              </a:r>
              <a:endParaRPr kumimoji="0" lang="en-US" sz="1800" b="0" i="0" u="none" strike="noStrike" cap="none" normalizeH="0" baseline="0" smtClean="0">
                <a:ln>
                  <a:noFill/>
                </a:ln>
                <a:solidFill>
                  <a:schemeClr val="tx1"/>
                </a:solidFill>
                <a:effectLst/>
                <a:latin typeface="Arial" pitchFamily="34" charset="0"/>
              </a:endParaRPr>
            </a:p>
          </p:txBody>
        </p:sp>
        <p:sp>
          <p:nvSpPr>
            <p:cNvPr id="840551" name="Rectangle 871"/>
            <p:cNvSpPr>
              <a:spLocks noChangeArrowheads="1"/>
            </p:cNvSpPr>
            <p:nvPr/>
          </p:nvSpPr>
          <p:spPr bwMode="auto">
            <a:xfrm>
              <a:off x="543" y="996"/>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36</a:t>
              </a:r>
              <a:endParaRPr kumimoji="0" lang="en-US" sz="1800" b="0" i="0" u="none" strike="noStrike" cap="none" normalizeH="0" baseline="0" smtClean="0">
                <a:ln>
                  <a:noFill/>
                </a:ln>
                <a:solidFill>
                  <a:schemeClr val="tx1"/>
                </a:solidFill>
                <a:effectLst/>
                <a:latin typeface="Arial" pitchFamily="34" charset="0"/>
              </a:endParaRPr>
            </a:p>
          </p:txBody>
        </p:sp>
        <p:sp>
          <p:nvSpPr>
            <p:cNvPr id="840552" name="Rectangle 872"/>
            <p:cNvSpPr>
              <a:spLocks noChangeArrowheads="1"/>
            </p:cNvSpPr>
            <p:nvPr/>
          </p:nvSpPr>
          <p:spPr bwMode="auto">
            <a:xfrm>
              <a:off x="559" y="843"/>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63</a:t>
              </a:r>
              <a:endParaRPr kumimoji="0" lang="en-US" sz="1800" b="0" i="0" u="none" strike="noStrike" cap="none" normalizeH="0" baseline="0" smtClean="0">
                <a:ln>
                  <a:noFill/>
                </a:ln>
                <a:solidFill>
                  <a:schemeClr val="tx1"/>
                </a:solidFill>
                <a:effectLst/>
                <a:latin typeface="Arial" pitchFamily="34" charset="0"/>
              </a:endParaRPr>
            </a:p>
          </p:txBody>
        </p:sp>
        <p:sp>
          <p:nvSpPr>
            <p:cNvPr id="840553" name="Rectangle 873"/>
            <p:cNvSpPr>
              <a:spLocks noChangeArrowheads="1"/>
            </p:cNvSpPr>
            <p:nvPr/>
          </p:nvSpPr>
          <p:spPr bwMode="auto">
            <a:xfrm>
              <a:off x="512" y="1263"/>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99</a:t>
              </a:r>
              <a:endParaRPr kumimoji="0" lang="en-US" sz="1800" b="0" i="0" u="none" strike="noStrike" cap="none" normalizeH="0" baseline="0" smtClean="0">
                <a:ln>
                  <a:noFill/>
                </a:ln>
                <a:solidFill>
                  <a:schemeClr val="tx1"/>
                </a:solidFill>
                <a:effectLst/>
                <a:latin typeface="Arial" pitchFamily="34" charset="0"/>
              </a:endParaRPr>
            </a:p>
          </p:txBody>
        </p:sp>
        <p:sp>
          <p:nvSpPr>
            <p:cNvPr id="840554" name="Rectangle 874"/>
            <p:cNvSpPr>
              <a:spLocks noChangeArrowheads="1"/>
            </p:cNvSpPr>
            <p:nvPr/>
          </p:nvSpPr>
          <p:spPr bwMode="auto">
            <a:xfrm>
              <a:off x="546" y="906"/>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58</a:t>
              </a:r>
              <a:endParaRPr kumimoji="0" lang="en-US" sz="1800" b="0" i="0" u="none" strike="noStrike" cap="none" normalizeH="0" baseline="0" smtClean="0">
                <a:ln>
                  <a:noFill/>
                </a:ln>
                <a:solidFill>
                  <a:schemeClr val="tx1"/>
                </a:solidFill>
                <a:effectLst/>
                <a:latin typeface="Arial" pitchFamily="34" charset="0"/>
              </a:endParaRPr>
            </a:p>
          </p:txBody>
        </p:sp>
        <p:sp>
          <p:nvSpPr>
            <p:cNvPr id="840555" name="Rectangle 875"/>
            <p:cNvSpPr>
              <a:spLocks noChangeArrowheads="1"/>
            </p:cNvSpPr>
            <p:nvPr/>
          </p:nvSpPr>
          <p:spPr bwMode="auto">
            <a:xfrm>
              <a:off x="551" y="699"/>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59</a:t>
              </a:r>
              <a:endParaRPr kumimoji="0" lang="en-US" sz="1800" b="0" i="0" u="none" strike="noStrike" cap="none" normalizeH="0" baseline="0" smtClean="0">
                <a:ln>
                  <a:noFill/>
                </a:ln>
                <a:solidFill>
                  <a:schemeClr val="tx1"/>
                </a:solidFill>
                <a:effectLst/>
                <a:latin typeface="Arial" pitchFamily="34" charset="0"/>
              </a:endParaRPr>
            </a:p>
          </p:txBody>
        </p:sp>
        <p:sp>
          <p:nvSpPr>
            <p:cNvPr id="840556" name="Rectangle 876"/>
            <p:cNvSpPr>
              <a:spLocks noChangeArrowheads="1"/>
            </p:cNvSpPr>
            <p:nvPr/>
          </p:nvSpPr>
          <p:spPr bwMode="auto">
            <a:xfrm>
              <a:off x="560" y="586"/>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16</a:t>
              </a:r>
              <a:endParaRPr kumimoji="0" lang="en-US" sz="1800" b="0" i="0" u="none" strike="noStrike" cap="none" normalizeH="0" baseline="0" smtClean="0">
                <a:ln>
                  <a:noFill/>
                </a:ln>
                <a:solidFill>
                  <a:schemeClr val="tx1"/>
                </a:solidFill>
                <a:effectLst/>
                <a:latin typeface="Arial" pitchFamily="34" charset="0"/>
              </a:endParaRPr>
            </a:p>
          </p:txBody>
        </p:sp>
        <p:sp>
          <p:nvSpPr>
            <p:cNvPr id="840557" name="Rectangle 877"/>
            <p:cNvSpPr>
              <a:spLocks noChangeArrowheads="1"/>
            </p:cNvSpPr>
            <p:nvPr/>
          </p:nvSpPr>
          <p:spPr bwMode="auto">
            <a:xfrm>
              <a:off x="556" y="617"/>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38</a:t>
              </a:r>
              <a:endParaRPr kumimoji="0" lang="en-US" sz="1800" b="0" i="0" u="none" strike="noStrike" cap="none" normalizeH="0" baseline="0" smtClean="0">
                <a:ln>
                  <a:noFill/>
                </a:ln>
                <a:solidFill>
                  <a:schemeClr val="tx1"/>
                </a:solidFill>
                <a:effectLst/>
                <a:latin typeface="Arial" pitchFamily="34" charset="0"/>
              </a:endParaRPr>
            </a:p>
          </p:txBody>
        </p:sp>
        <p:sp>
          <p:nvSpPr>
            <p:cNvPr id="840558" name="Rectangle 878"/>
            <p:cNvSpPr>
              <a:spLocks noChangeArrowheads="1"/>
            </p:cNvSpPr>
            <p:nvPr/>
          </p:nvSpPr>
          <p:spPr bwMode="auto">
            <a:xfrm>
              <a:off x="551" y="821"/>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57</a:t>
              </a:r>
              <a:endParaRPr kumimoji="0" lang="en-US" sz="1800" b="0" i="0" u="none" strike="noStrike" cap="none" normalizeH="0" baseline="0" smtClean="0">
                <a:ln>
                  <a:noFill/>
                </a:ln>
                <a:solidFill>
                  <a:schemeClr val="tx1"/>
                </a:solidFill>
                <a:effectLst/>
                <a:latin typeface="Arial" pitchFamily="34" charset="0"/>
              </a:endParaRPr>
            </a:p>
          </p:txBody>
        </p:sp>
        <p:sp>
          <p:nvSpPr>
            <p:cNvPr id="840559" name="Rectangle 879"/>
            <p:cNvSpPr>
              <a:spLocks noChangeArrowheads="1"/>
            </p:cNvSpPr>
            <p:nvPr/>
          </p:nvSpPr>
          <p:spPr bwMode="auto">
            <a:xfrm>
              <a:off x="518" y="1129"/>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32</a:t>
              </a:r>
              <a:endParaRPr kumimoji="0" lang="en-US" sz="1800" b="0" i="0" u="none" strike="noStrike" cap="none" normalizeH="0" baseline="0" smtClean="0">
                <a:ln>
                  <a:noFill/>
                </a:ln>
                <a:solidFill>
                  <a:schemeClr val="tx1"/>
                </a:solidFill>
                <a:effectLst/>
                <a:latin typeface="Arial" pitchFamily="34" charset="0"/>
              </a:endParaRPr>
            </a:p>
          </p:txBody>
        </p:sp>
        <p:sp>
          <p:nvSpPr>
            <p:cNvPr id="840560" name="Rectangle 880"/>
            <p:cNvSpPr>
              <a:spLocks noChangeArrowheads="1"/>
            </p:cNvSpPr>
            <p:nvPr/>
          </p:nvSpPr>
          <p:spPr bwMode="auto">
            <a:xfrm>
              <a:off x="537" y="1066"/>
              <a:ext cx="17"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5</a:t>
              </a:r>
              <a:endParaRPr kumimoji="0" lang="en-US" sz="1800" b="0" i="0" u="none" strike="noStrike" cap="none" normalizeH="0" baseline="0" smtClean="0">
                <a:ln>
                  <a:noFill/>
                </a:ln>
                <a:solidFill>
                  <a:schemeClr val="tx1"/>
                </a:solidFill>
                <a:effectLst/>
                <a:latin typeface="Arial" pitchFamily="34" charset="0"/>
              </a:endParaRPr>
            </a:p>
          </p:txBody>
        </p:sp>
        <p:sp>
          <p:nvSpPr>
            <p:cNvPr id="840561" name="Rectangle 881"/>
            <p:cNvSpPr>
              <a:spLocks noChangeArrowheads="1"/>
            </p:cNvSpPr>
            <p:nvPr/>
          </p:nvSpPr>
          <p:spPr bwMode="auto">
            <a:xfrm>
              <a:off x="527" y="963"/>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15</a:t>
              </a:r>
              <a:endParaRPr kumimoji="0" lang="en-US" sz="1800" b="0" i="0" u="none" strike="noStrike" cap="none" normalizeH="0" baseline="0" smtClean="0">
                <a:ln>
                  <a:noFill/>
                </a:ln>
                <a:solidFill>
                  <a:schemeClr val="tx1"/>
                </a:solidFill>
                <a:effectLst/>
                <a:latin typeface="Arial" pitchFamily="34" charset="0"/>
              </a:endParaRPr>
            </a:p>
          </p:txBody>
        </p:sp>
        <p:sp>
          <p:nvSpPr>
            <p:cNvPr id="840562" name="Rectangle 882"/>
            <p:cNvSpPr>
              <a:spLocks noChangeArrowheads="1"/>
            </p:cNvSpPr>
            <p:nvPr/>
          </p:nvSpPr>
          <p:spPr bwMode="auto">
            <a:xfrm>
              <a:off x="552" y="718"/>
              <a:ext cx="25"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23</a:t>
              </a:r>
              <a:endParaRPr kumimoji="0" lang="en-US" sz="1800" b="0" i="0" u="none" strike="noStrike" cap="none" normalizeH="0" baseline="0" smtClean="0">
                <a:ln>
                  <a:noFill/>
                </a:ln>
                <a:solidFill>
                  <a:schemeClr val="tx1"/>
                </a:solidFill>
                <a:effectLst/>
                <a:latin typeface="Arial" pitchFamily="34" charset="0"/>
              </a:endParaRPr>
            </a:p>
          </p:txBody>
        </p:sp>
        <p:sp>
          <p:nvSpPr>
            <p:cNvPr id="840563" name="Rectangle 883"/>
            <p:cNvSpPr>
              <a:spLocks noChangeArrowheads="1"/>
            </p:cNvSpPr>
            <p:nvPr/>
          </p:nvSpPr>
          <p:spPr bwMode="auto">
            <a:xfrm>
              <a:off x="554" y="733"/>
              <a:ext cx="17"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6</a:t>
              </a:r>
              <a:endParaRPr kumimoji="0" lang="en-US" sz="1800" b="0" i="0" u="none" strike="noStrike" cap="none" normalizeH="0" baseline="0" smtClean="0">
                <a:ln>
                  <a:noFill/>
                </a:ln>
                <a:solidFill>
                  <a:schemeClr val="tx1"/>
                </a:solidFill>
                <a:effectLst/>
                <a:latin typeface="Arial" pitchFamily="34" charset="0"/>
              </a:endParaRPr>
            </a:p>
          </p:txBody>
        </p:sp>
        <p:sp>
          <p:nvSpPr>
            <p:cNvPr id="840564" name="Rectangle 884"/>
            <p:cNvSpPr>
              <a:spLocks noChangeArrowheads="1"/>
            </p:cNvSpPr>
            <p:nvPr/>
          </p:nvSpPr>
          <p:spPr bwMode="auto">
            <a:xfrm>
              <a:off x="536" y="881"/>
              <a:ext cx="17"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2</a:t>
              </a:r>
              <a:endParaRPr kumimoji="0" lang="en-US" sz="1800" b="0" i="0" u="none" strike="noStrike" cap="none" normalizeH="0" baseline="0" smtClean="0">
                <a:ln>
                  <a:noFill/>
                </a:ln>
                <a:solidFill>
                  <a:schemeClr val="tx1"/>
                </a:solidFill>
                <a:effectLst/>
                <a:latin typeface="Arial" pitchFamily="34" charset="0"/>
              </a:endParaRPr>
            </a:p>
          </p:txBody>
        </p:sp>
        <p:sp>
          <p:nvSpPr>
            <p:cNvPr id="840565" name="Rectangle 885"/>
            <p:cNvSpPr>
              <a:spLocks noChangeArrowheads="1"/>
            </p:cNvSpPr>
            <p:nvPr/>
          </p:nvSpPr>
          <p:spPr bwMode="auto">
            <a:xfrm>
              <a:off x="539" y="796"/>
              <a:ext cx="17"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2</a:t>
              </a:r>
              <a:endParaRPr kumimoji="0" lang="en-US" sz="1800" b="0" i="0" u="none" strike="noStrike" cap="none" normalizeH="0" baseline="0" smtClean="0">
                <a:ln>
                  <a:noFill/>
                </a:ln>
                <a:solidFill>
                  <a:schemeClr val="tx1"/>
                </a:solidFill>
                <a:effectLst/>
                <a:latin typeface="Arial" pitchFamily="34" charset="0"/>
              </a:endParaRPr>
            </a:p>
          </p:txBody>
        </p:sp>
        <p:sp>
          <p:nvSpPr>
            <p:cNvPr id="840566" name="Rectangle 886"/>
            <p:cNvSpPr>
              <a:spLocks noChangeArrowheads="1"/>
            </p:cNvSpPr>
            <p:nvPr/>
          </p:nvSpPr>
          <p:spPr bwMode="auto">
            <a:xfrm>
              <a:off x="547" y="787"/>
              <a:ext cx="17"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a:t>
              </a:r>
              <a:endParaRPr kumimoji="0" lang="en-US" sz="1800" b="0" i="0" u="none" strike="noStrike" cap="none" normalizeH="0" baseline="0" smtClean="0">
                <a:ln>
                  <a:noFill/>
                </a:ln>
                <a:solidFill>
                  <a:schemeClr val="tx1"/>
                </a:solidFill>
                <a:effectLst/>
                <a:latin typeface="Arial" pitchFamily="34" charset="0"/>
              </a:endParaRPr>
            </a:p>
          </p:txBody>
        </p:sp>
        <p:sp>
          <p:nvSpPr>
            <p:cNvPr id="840567" name="Rectangle 887"/>
            <p:cNvSpPr>
              <a:spLocks noChangeArrowheads="1"/>
            </p:cNvSpPr>
            <p:nvPr/>
          </p:nvSpPr>
          <p:spPr bwMode="auto">
            <a:xfrm>
              <a:off x="547" y="648"/>
              <a:ext cx="17"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a:t>
              </a:r>
              <a:endParaRPr kumimoji="0" lang="en-US" sz="1800" b="0" i="0" u="none" strike="noStrike" cap="none" normalizeH="0" baseline="0" smtClean="0">
                <a:ln>
                  <a:noFill/>
                </a:ln>
                <a:solidFill>
                  <a:schemeClr val="tx1"/>
                </a:solidFill>
                <a:effectLst/>
                <a:latin typeface="Arial" pitchFamily="34" charset="0"/>
              </a:endParaRPr>
            </a:p>
          </p:txBody>
        </p:sp>
        <p:sp>
          <p:nvSpPr>
            <p:cNvPr id="840568" name="Rectangle 888"/>
            <p:cNvSpPr>
              <a:spLocks noChangeArrowheads="1"/>
            </p:cNvSpPr>
            <p:nvPr/>
          </p:nvSpPr>
          <p:spPr bwMode="auto">
            <a:xfrm>
              <a:off x="545" y="707"/>
              <a:ext cx="17"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 b="1" i="0" u="none" strike="noStrike" cap="none" normalizeH="0" baseline="0" smtClean="0">
                  <a:ln>
                    <a:noFill/>
                  </a:ln>
                  <a:solidFill>
                    <a:srgbClr val="000000"/>
                  </a:solidFill>
                  <a:effectLst/>
                  <a:latin typeface="MS Sans Serif"/>
                </a:rPr>
                <a:t>3</a:t>
              </a:r>
              <a:endParaRPr kumimoji="0" lang="en-US" sz="1800" b="0" i="0" u="none" strike="noStrike" cap="none" normalizeH="0" baseline="0" smtClean="0">
                <a:ln>
                  <a:noFill/>
                </a:ln>
                <a:solidFill>
                  <a:schemeClr val="tx1"/>
                </a:solidFill>
                <a:effectLst/>
                <a:latin typeface="Arial" pitchFamily="34" charset="0"/>
              </a:endParaRPr>
            </a:p>
          </p:txBody>
        </p:sp>
        <p:sp>
          <p:nvSpPr>
            <p:cNvPr id="840569" name="Line 889"/>
            <p:cNvSpPr>
              <a:spLocks noChangeShapeType="1"/>
            </p:cNvSpPr>
            <p:nvPr/>
          </p:nvSpPr>
          <p:spPr bwMode="auto">
            <a:xfrm>
              <a:off x="240" y="3897"/>
              <a:ext cx="57" cy="1"/>
            </a:xfrm>
            <a:prstGeom prst="line">
              <a:avLst/>
            </a:pr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570" name="Line 890"/>
            <p:cNvSpPr>
              <a:spLocks noChangeShapeType="1"/>
            </p:cNvSpPr>
            <p:nvPr/>
          </p:nvSpPr>
          <p:spPr bwMode="auto">
            <a:xfrm>
              <a:off x="240" y="3894"/>
              <a:ext cx="1" cy="7"/>
            </a:xfrm>
            <a:prstGeom prst="line">
              <a:avLst/>
            </a:pr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571" name="Line 891"/>
            <p:cNvSpPr>
              <a:spLocks noChangeShapeType="1"/>
            </p:cNvSpPr>
            <p:nvPr/>
          </p:nvSpPr>
          <p:spPr bwMode="auto">
            <a:xfrm>
              <a:off x="297" y="3894"/>
              <a:ext cx="1" cy="7"/>
            </a:xfrm>
            <a:prstGeom prst="line">
              <a:avLst/>
            </a:pr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572" name="Rectangle 892"/>
            <p:cNvSpPr>
              <a:spLocks noChangeArrowheads="1"/>
            </p:cNvSpPr>
            <p:nvPr/>
          </p:nvSpPr>
          <p:spPr bwMode="auto">
            <a:xfrm>
              <a:off x="254" y="3899"/>
              <a:ext cx="39" cy="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 b="1" i="0" u="none" strike="noStrike" cap="none" normalizeH="0" baseline="0" smtClean="0">
                  <a:ln>
                    <a:noFill/>
                  </a:ln>
                  <a:solidFill>
                    <a:srgbClr val="000000"/>
                  </a:solidFill>
                  <a:effectLst/>
                  <a:latin typeface="MS Sans Serif"/>
                </a:rPr>
                <a:t>0.02</a:t>
              </a:r>
              <a:endParaRPr kumimoji="0" lang="en-US" sz="1800" b="0" i="0" u="none" strike="noStrike" cap="none" normalizeH="0" baseline="0" smtClean="0">
                <a:ln>
                  <a:noFill/>
                </a:ln>
                <a:solidFill>
                  <a:schemeClr val="tx1"/>
                </a:solidFill>
                <a:effectLst/>
                <a:latin typeface="Arial" pitchFamily="34" charset="0"/>
              </a:endParaRPr>
            </a:p>
          </p:txBody>
        </p:sp>
      </p:grpSp>
      <p:sp>
        <p:nvSpPr>
          <p:cNvPr id="906" name="Rectangle 4"/>
          <p:cNvSpPr>
            <a:spLocks noChangeArrowheads="1"/>
          </p:cNvSpPr>
          <p:nvPr/>
        </p:nvSpPr>
        <p:spPr bwMode="auto">
          <a:xfrm>
            <a:off x="7248525" y="6511428"/>
            <a:ext cx="1895475" cy="276999"/>
          </a:xfrm>
          <a:prstGeom prst="rect">
            <a:avLst/>
          </a:prstGeom>
          <a:solidFill>
            <a:schemeClr val="bg1"/>
          </a:solidFill>
          <a:ln w="9525">
            <a:noFill/>
            <a:miter lim="800000"/>
            <a:headEnd/>
            <a:tailEnd/>
          </a:ln>
        </p:spPr>
        <p:txBody>
          <a:bodyPr wrap="square">
            <a:spAutoFit/>
          </a:bodyPr>
          <a:lstStyle/>
          <a:p>
            <a:pPr algn="ctr"/>
            <a:r>
              <a:rPr lang="en-US" sz="1200" b="1" dirty="0" smtClean="0"/>
              <a:t>Cleared figure, NNSA</a:t>
            </a:r>
            <a:endParaRPr lang="en-US" sz="1200" b="1" dirty="0">
              <a:latin typeface="Charcoal" charset="0"/>
            </a:endParaRPr>
          </a:p>
        </p:txBody>
      </p:sp>
      <p:grpSp>
        <p:nvGrpSpPr>
          <p:cNvPr id="907" name="Group 24"/>
          <p:cNvGrpSpPr>
            <a:grpSpLocks/>
          </p:cNvGrpSpPr>
          <p:nvPr/>
        </p:nvGrpSpPr>
        <p:grpSpPr bwMode="auto">
          <a:xfrm>
            <a:off x="3693587" y="742047"/>
            <a:ext cx="5278605" cy="4425266"/>
            <a:chOff x="11125200" y="11048999"/>
            <a:chExt cx="7979713" cy="6627264"/>
          </a:xfrm>
        </p:grpSpPr>
        <p:sp>
          <p:nvSpPr>
            <p:cNvPr id="908" name="Rectangle 764"/>
            <p:cNvSpPr>
              <a:spLocks noChangeAspect="1" noChangeArrowheads="1"/>
            </p:cNvSpPr>
            <p:nvPr/>
          </p:nvSpPr>
          <p:spPr bwMode="auto">
            <a:xfrm>
              <a:off x="13146822" y="16629493"/>
              <a:ext cx="106680" cy="106680"/>
            </a:xfrm>
            <a:prstGeom prst="rect">
              <a:avLst/>
            </a:prstGeom>
            <a:solidFill>
              <a:schemeClr val="bg1"/>
            </a:solidFill>
            <a:ln w="28575">
              <a:solidFill>
                <a:srgbClr val="FF0000"/>
              </a:solidFill>
              <a:miter lim="800000"/>
              <a:headEnd/>
              <a:tailEnd/>
            </a:ln>
          </p:spPr>
          <p:txBody>
            <a:bodyPr wrap="none" anchor="ctr"/>
            <a:lstStyle/>
            <a:p>
              <a:endParaRPr lang="en-US" sz="900" b="1"/>
            </a:p>
          </p:txBody>
        </p:sp>
        <p:grpSp>
          <p:nvGrpSpPr>
            <p:cNvPr id="909" name="Group 329"/>
            <p:cNvGrpSpPr>
              <a:grpSpLocks/>
            </p:cNvGrpSpPr>
            <p:nvPr/>
          </p:nvGrpSpPr>
          <p:grpSpPr bwMode="auto">
            <a:xfrm>
              <a:off x="11125200" y="11048999"/>
              <a:ext cx="7979713" cy="6627264"/>
              <a:chOff x="1790701" y="136525"/>
              <a:chExt cx="7979713" cy="6627264"/>
            </a:xfrm>
          </p:grpSpPr>
          <p:grpSp>
            <p:nvGrpSpPr>
              <p:cNvPr id="914" name="Group 281"/>
              <p:cNvGrpSpPr>
                <a:grpSpLocks/>
              </p:cNvGrpSpPr>
              <p:nvPr/>
            </p:nvGrpSpPr>
            <p:grpSpPr bwMode="auto">
              <a:xfrm>
                <a:off x="3505201" y="136525"/>
                <a:ext cx="6265213" cy="6247851"/>
                <a:chOff x="4984751" y="136525"/>
                <a:chExt cx="6265213" cy="6247851"/>
              </a:xfrm>
            </p:grpSpPr>
            <p:sp>
              <p:nvSpPr>
                <p:cNvPr id="1010" name="Rectangle 146"/>
                <p:cNvSpPr>
                  <a:spLocks noChangeArrowheads="1"/>
                </p:cNvSpPr>
                <p:nvPr/>
              </p:nvSpPr>
              <p:spPr bwMode="auto">
                <a:xfrm>
                  <a:off x="5522794" y="304799"/>
                  <a:ext cx="3886931" cy="207416"/>
                </a:xfrm>
                <a:prstGeom prst="rect">
                  <a:avLst/>
                </a:prstGeom>
                <a:noFill/>
                <a:ln w="9525">
                  <a:noFill/>
                  <a:miter lim="800000"/>
                  <a:headEnd/>
                  <a:tailEnd/>
                </a:ln>
              </p:spPr>
              <p:txBody>
                <a:bodyPr wrap="none" lIns="0" tIns="0" rIns="0" bIns="0">
                  <a:spAutoFit/>
                </a:bodyPr>
                <a:lstStyle/>
                <a:p>
                  <a:r>
                    <a:rPr lang="en-US" sz="900" b="1" i="1">
                      <a:solidFill>
                        <a:srgbClr val="0000FF"/>
                      </a:solidFill>
                    </a:rPr>
                    <a:t> AY741704 Unc. clone TTMF164 (SA gold mine)</a:t>
                  </a:r>
                  <a:endParaRPr lang="en-US" sz="900" b="1">
                    <a:solidFill>
                      <a:srgbClr val="0000FF"/>
                    </a:solidFill>
                  </a:endParaRPr>
                </a:p>
              </p:txBody>
            </p:sp>
            <p:sp>
              <p:nvSpPr>
                <p:cNvPr id="1011" name="Rectangle 172"/>
                <p:cNvSpPr>
                  <a:spLocks noChangeArrowheads="1"/>
                </p:cNvSpPr>
                <p:nvPr/>
              </p:nvSpPr>
              <p:spPr bwMode="auto">
                <a:xfrm>
                  <a:off x="5376744" y="1814511"/>
                  <a:ext cx="3605830"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AB232785 Pelotomaculum isophthalicicum</a:t>
                  </a:r>
                  <a:endParaRPr lang="en-US" sz="900" b="1"/>
                </a:p>
              </p:txBody>
            </p:sp>
            <p:sp>
              <p:nvSpPr>
                <p:cNvPr id="1012" name="Rectangle 178"/>
                <p:cNvSpPr>
                  <a:spLocks noChangeArrowheads="1"/>
                </p:cNvSpPr>
                <p:nvPr/>
              </p:nvSpPr>
              <p:spPr bwMode="auto">
                <a:xfrm>
                  <a:off x="5543431" y="2149474"/>
                  <a:ext cx="2869155"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AY884087 Moorella thermoacetica</a:t>
                  </a:r>
                  <a:endParaRPr lang="en-US" sz="900" b="1"/>
                </a:p>
              </p:txBody>
            </p:sp>
            <p:sp>
              <p:nvSpPr>
                <p:cNvPr id="1013" name="Rectangle 144"/>
                <p:cNvSpPr>
                  <a:spLocks noChangeArrowheads="1"/>
                </p:cNvSpPr>
                <p:nvPr/>
              </p:nvSpPr>
              <p:spPr bwMode="auto">
                <a:xfrm>
                  <a:off x="5789615" y="136525"/>
                  <a:ext cx="1512123"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HS-4850B-04G (5)</a:t>
                  </a:r>
                  <a:endParaRPr lang="en-US" sz="900" b="1"/>
                </a:p>
              </p:txBody>
            </p:sp>
            <p:sp>
              <p:nvSpPr>
                <p:cNvPr id="1014" name="Rectangle 149"/>
                <p:cNvSpPr>
                  <a:spLocks noChangeArrowheads="1"/>
                </p:cNvSpPr>
                <p:nvPr/>
              </p:nvSpPr>
              <p:spPr bwMode="auto">
                <a:xfrm>
                  <a:off x="5670553" y="471485"/>
                  <a:ext cx="1046854" cy="207416"/>
                </a:xfrm>
                <a:prstGeom prst="rect">
                  <a:avLst/>
                </a:prstGeom>
                <a:noFill/>
                <a:ln w="9525">
                  <a:noFill/>
                  <a:miter lim="800000"/>
                  <a:headEnd/>
                  <a:tailEnd/>
                </a:ln>
              </p:spPr>
              <p:txBody>
                <a:bodyPr wrap="none" lIns="0" tIns="0" rIns="0" bIns="0">
                  <a:spAutoFit/>
                </a:bodyPr>
                <a:lstStyle/>
                <a:p>
                  <a:r>
                    <a:rPr lang="en-US" sz="900" b="1" i="1">
                      <a:solidFill>
                        <a:srgbClr val="00B050"/>
                      </a:solidFill>
                    </a:rPr>
                    <a:t> NSDW2 09C</a:t>
                  </a:r>
                  <a:endParaRPr lang="en-US" sz="900" b="1">
                    <a:solidFill>
                      <a:srgbClr val="00B050"/>
                    </a:solidFill>
                  </a:endParaRPr>
                </a:p>
              </p:txBody>
            </p:sp>
            <p:sp>
              <p:nvSpPr>
                <p:cNvPr id="1015" name="Rectangle 152"/>
                <p:cNvSpPr>
                  <a:spLocks noChangeArrowheads="1"/>
                </p:cNvSpPr>
                <p:nvPr/>
              </p:nvSpPr>
              <p:spPr bwMode="auto">
                <a:xfrm>
                  <a:off x="5657853" y="639761"/>
                  <a:ext cx="1298875" cy="207416"/>
                </a:xfrm>
                <a:prstGeom prst="rect">
                  <a:avLst/>
                </a:prstGeom>
                <a:noFill/>
                <a:ln w="9525">
                  <a:noFill/>
                  <a:miter lim="800000"/>
                  <a:headEnd/>
                  <a:tailEnd/>
                </a:ln>
              </p:spPr>
              <p:txBody>
                <a:bodyPr wrap="none" lIns="0" tIns="0" rIns="0" bIns="0">
                  <a:spAutoFit/>
                </a:bodyPr>
                <a:lstStyle/>
                <a:p>
                  <a:r>
                    <a:rPr lang="en-US" sz="900" b="1" i="1">
                      <a:solidFill>
                        <a:srgbClr val="00B050"/>
                      </a:solidFill>
                    </a:rPr>
                    <a:t> NSDW2 04E (3)</a:t>
                  </a:r>
                  <a:endParaRPr lang="en-US" sz="900" b="1">
                    <a:solidFill>
                      <a:srgbClr val="00B050"/>
                    </a:solidFill>
                  </a:endParaRPr>
                </a:p>
              </p:txBody>
            </p:sp>
            <p:sp>
              <p:nvSpPr>
                <p:cNvPr id="1016" name="Rectangle 154"/>
                <p:cNvSpPr>
                  <a:spLocks noChangeArrowheads="1"/>
                </p:cNvSpPr>
                <p:nvPr/>
              </p:nvSpPr>
              <p:spPr bwMode="auto">
                <a:xfrm>
                  <a:off x="5664202" y="808035"/>
                  <a:ext cx="1037161" cy="207416"/>
                </a:xfrm>
                <a:prstGeom prst="rect">
                  <a:avLst/>
                </a:prstGeom>
                <a:noFill/>
                <a:ln w="9525">
                  <a:noFill/>
                  <a:miter lim="800000"/>
                  <a:headEnd/>
                  <a:tailEnd/>
                </a:ln>
              </p:spPr>
              <p:txBody>
                <a:bodyPr wrap="none" lIns="0" tIns="0" rIns="0" bIns="0">
                  <a:spAutoFit/>
                </a:bodyPr>
                <a:lstStyle/>
                <a:p>
                  <a:r>
                    <a:rPr lang="en-US" sz="900" b="1" i="1">
                      <a:solidFill>
                        <a:srgbClr val="00B050"/>
                      </a:solidFill>
                    </a:rPr>
                    <a:t> NSDW2 12E</a:t>
                  </a:r>
                  <a:endParaRPr lang="en-US" sz="900" b="1">
                    <a:solidFill>
                      <a:srgbClr val="00B050"/>
                    </a:solidFill>
                  </a:endParaRPr>
                </a:p>
              </p:txBody>
            </p:sp>
            <p:sp>
              <p:nvSpPr>
                <p:cNvPr id="1017" name="Rectangle 158"/>
                <p:cNvSpPr>
                  <a:spLocks noChangeArrowheads="1"/>
                </p:cNvSpPr>
                <p:nvPr/>
              </p:nvSpPr>
              <p:spPr bwMode="auto">
                <a:xfrm>
                  <a:off x="5832478" y="974724"/>
                  <a:ext cx="1240717"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HS-4850B-09D</a:t>
                  </a:r>
                  <a:endParaRPr lang="en-US" sz="900" b="1"/>
                </a:p>
              </p:txBody>
            </p:sp>
            <p:sp>
              <p:nvSpPr>
                <p:cNvPr id="1018" name="Rectangle 160"/>
                <p:cNvSpPr>
                  <a:spLocks noChangeArrowheads="1"/>
                </p:cNvSpPr>
                <p:nvPr/>
              </p:nvSpPr>
              <p:spPr bwMode="auto">
                <a:xfrm>
                  <a:off x="5653090" y="1142998"/>
                  <a:ext cx="1056547" cy="207416"/>
                </a:xfrm>
                <a:prstGeom prst="rect">
                  <a:avLst/>
                </a:prstGeom>
                <a:noFill/>
                <a:ln w="9525">
                  <a:noFill/>
                  <a:miter lim="800000"/>
                  <a:headEnd/>
                  <a:tailEnd/>
                </a:ln>
              </p:spPr>
              <p:txBody>
                <a:bodyPr wrap="none" lIns="0" tIns="0" rIns="0" bIns="0">
                  <a:spAutoFit/>
                </a:bodyPr>
                <a:lstStyle/>
                <a:p>
                  <a:r>
                    <a:rPr lang="en-US" sz="900" b="1" i="1">
                      <a:solidFill>
                        <a:srgbClr val="00B050"/>
                      </a:solidFill>
                    </a:rPr>
                    <a:t> NSDW2 05G</a:t>
                  </a:r>
                  <a:endParaRPr lang="en-US" sz="900" b="1">
                    <a:solidFill>
                      <a:srgbClr val="00B050"/>
                    </a:solidFill>
                  </a:endParaRPr>
                </a:p>
              </p:txBody>
            </p:sp>
            <p:sp>
              <p:nvSpPr>
                <p:cNvPr id="1019" name="Rectangle 162"/>
                <p:cNvSpPr>
                  <a:spLocks noChangeArrowheads="1"/>
                </p:cNvSpPr>
                <p:nvPr/>
              </p:nvSpPr>
              <p:spPr bwMode="auto">
                <a:xfrm>
                  <a:off x="5651503" y="1311273"/>
                  <a:ext cx="1308568" cy="207416"/>
                </a:xfrm>
                <a:prstGeom prst="rect">
                  <a:avLst/>
                </a:prstGeom>
                <a:noFill/>
                <a:ln w="9525">
                  <a:noFill/>
                  <a:miter lim="800000"/>
                  <a:headEnd/>
                  <a:tailEnd/>
                </a:ln>
              </p:spPr>
              <p:txBody>
                <a:bodyPr wrap="none" lIns="0" tIns="0" rIns="0" bIns="0">
                  <a:spAutoFit/>
                </a:bodyPr>
                <a:lstStyle/>
                <a:p>
                  <a:r>
                    <a:rPr lang="en-US" sz="900" b="1" i="1">
                      <a:solidFill>
                        <a:srgbClr val="00B050"/>
                      </a:solidFill>
                    </a:rPr>
                    <a:t> NSDW2 11B (3)</a:t>
                  </a:r>
                  <a:endParaRPr lang="en-US" sz="900" b="1">
                    <a:solidFill>
                      <a:srgbClr val="00B050"/>
                    </a:solidFill>
                  </a:endParaRPr>
                </a:p>
              </p:txBody>
            </p:sp>
            <p:sp>
              <p:nvSpPr>
                <p:cNvPr id="1020" name="Rectangle 167"/>
                <p:cNvSpPr>
                  <a:spLocks noChangeArrowheads="1"/>
                </p:cNvSpPr>
                <p:nvPr/>
              </p:nvSpPr>
              <p:spPr bwMode="auto">
                <a:xfrm>
                  <a:off x="5762628" y="1479549"/>
                  <a:ext cx="1027467" cy="207416"/>
                </a:xfrm>
                <a:prstGeom prst="rect">
                  <a:avLst/>
                </a:prstGeom>
                <a:noFill/>
                <a:ln w="9525">
                  <a:noFill/>
                  <a:miter lim="800000"/>
                  <a:headEnd/>
                  <a:tailEnd/>
                </a:ln>
              </p:spPr>
              <p:txBody>
                <a:bodyPr wrap="none" lIns="0" tIns="0" rIns="0" bIns="0">
                  <a:spAutoFit/>
                </a:bodyPr>
                <a:lstStyle/>
                <a:p>
                  <a:r>
                    <a:rPr lang="en-US" sz="900" b="1" i="1">
                      <a:solidFill>
                        <a:srgbClr val="00B050"/>
                      </a:solidFill>
                    </a:rPr>
                    <a:t> NSDW2 12F</a:t>
                  </a:r>
                  <a:endParaRPr lang="en-US" sz="900" b="1">
                    <a:solidFill>
                      <a:srgbClr val="00B050"/>
                    </a:solidFill>
                  </a:endParaRPr>
                </a:p>
              </p:txBody>
            </p:sp>
            <p:sp>
              <p:nvSpPr>
                <p:cNvPr id="1021" name="Rectangle 170"/>
                <p:cNvSpPr>
                  <a:spLocks noChangeArrowheads="1"/>
                </p:cNvSpPr>
                <p:nvPr/>
              </p:nvSpPr>
              <p:spPr bwMode="auto">
                <a:xfrm>
                  <a:off x="5851527" y="1646236"/>
                  <a:ext cx="1221329" cy="207416"/>
                </a:xfrm>
                <a:prstGeom prst="rect">
                  <a:avLst/>
                </a:prstGeom>
                <a:noFill/>
                <a:ln w="9525">
                  <a:noFill/>
                  <a:miter lim="800000"/>
                  <a:headEnd/>
                  <a:tailEnd/>
                </a:ln>
              </p:spPr>
              <p:txBody>
                <a:bodyPr wrap="none" lIns="0" tIns="0" rIns="0" bIns="0">
                  <a:spAutoFit/>
                </a:bodyPr>
                <a:lstStyle/>
                <a:p>
                  <a:r>
                    <a:rPr lang="en-US" sz="900" b="1" i="1">
                      <a:solidFill>
                        <a:srgbClr val="00B050"/>
                      </a:solidFill>
                    </a:rPr>
                    <a:t> BLM-1 01G (7)</a:t>
                  </a:r>
                  <a:endParaRPr lang="en-US" sz="900" b="1">
                    <a:solidFill>
                      <a:srgbClr val="00B050"/>
                    </a:solidFill>
                  </a:endParaRPr>
                </a:p>
              </p:txBody>
            </p:sp>
            <p:sp>
              <p:nvSpPr>
                <p:cNvPr id="1022" name="Rectangle 176"/>
                <p:cNvSpPr>
                  <a:spLocks noChangeArrowheads="1"/>
                </p:cNvSpPr>
                <p:nvPr/>
              </p:nvSpPr>
              <p:spPr bwMode="auto">
                <a:xfrm>
                  <a:off x="5613403" y="1982785"/>
                  <a:ext cx="1424885"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t>
                  </a:r>
                  <a:r>
                    <a:rPr lang="en-US" sz="900" b="1" i="1">
                      <a:solidFill>
                        <a:srgbClr val="FF0000"/>
                      </a:solidFill>
                    </a:rPr>
                    <a:t>ALMENDRO 09H</a:t>
                  </a:r>
                  <a:endParaRPr lang="en-US" sz="900" b="1">
                    <a:solidFill>
                      <a:srgbClr val="FF0000"/>
                    </a:solidFill>
                  </a:endParaRPr>
                </a:p>
              </p:txBody>
            </p:sp>
            <p:sp>
              <p:nvSpPr>
                <p:cNvPr id="1023" name="Rectangle 181"/>
                <p:cNvSpPr>
                  <a:spLocks noChangeArrowheads="1"/>
                </p:cNvSpPr>
                <p:nvPr/>
              </p:nvSpPr>
              <p:spPr bwMode="auto">
                <a:xfrm>
                  <a:off x="5943603" y="2317748"/>
                  <a:ext cx="940230"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BLM-1 02E</a:t>
                  </a:r>
                  <a:endParaRPr lang="en-US" sz="900" b="1"/>
                </a:p>
              </p:txBody>
            </p:sp>
            <p:sp>
              <p:nvSpPr>
                <p:cNvPr id="1024" name="Rectangle 184"/>
                <p:cNvSpPr>
                  <a:spLocks noChangeArrowheads="1"/>
                </p:cNvSpPr>
                <p:nvPr/>
              </p:nvSpPr>
              <p:spPr bwMode="auto">
                <a:xfrm>
                  <a:off x="6096002" y="2486024"/>
                  <a:ext cx="1163171"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t>
                  </a:r>
                  <a:r>
                    <a:rPr lang="en-US" sz="900" b="1" i="1">
                      <a:solidFill>
                        <a:srgbClr val="FF0000"/>
                      </a:solidFill>
                    </a:rPr>
                    <a:t>ALEMAN 03A</a:t>
                  </a:r>
                  <a:endParaRPr lang="en-US" sz="900" b="1">
                    <a:solidFill>
                      <a:srgbClr val="FF0000"/>
                    </a:solidFill>
                  </a:endParaRPr>
                </a:p>
              </p:txBody>
            </p:sp>
            <p:sp>
              <p:nvSpPr>
                <p:cNvPr id="1025" name="Rectangle 186"/>
                <p:cNvSpPr>
                  <a:spLocks noChangeArrowheads="1"/>
                </p:cNvSpPr>
                <p:nvPr/>
              </p:nvSpPr>
              <p:spPr bwMode="auto">
                <a:xfrm>
                  <a:off x="6197603" y="2652711"/>
                  <a:ext cx="1231022"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t>
                  </a:r>
                  <a:r>
                    <a:rPr lang="en-US" sz="900" b="1" i="1">
                      <a:solidFill>
                        <a:srgbClr val="FF0000"/>
                      </a:solidFill>
                    </a:rPr>
                    <a:t>U12N.10B 03A</a:t>
                  </a:r>
                  <a:endParaRPr lang="en-US" sz="900" b="1">
                    <a:solidFill>
                      <a:srgbClr val="FF0000"/>
                    </a:solidFill>
                  </a:endParaRPr>
                </a:p>
              </p:txBody>
            </p:sp>
            <p:sp>
              <p:nvSpPr>
                <p:cNvPr id="1026" name="Rectangle 189"/>
                <p:cNvSpPr>
                  <a:spLocks noChangeArrowheads="1"/>
                </p:cNvSpPr>
                <p:nvPr/>
              </p:nvSpPr>
              <p:spPr bwMode="auto">
                <a:xfrm>
                  <a:off x="5940428" y="2820985"/>
                  <a:ext cx="1444271"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t>
                  </a:r>
                  <a:r>
                    <a:rPr lang="en-US" sz="900" b="1" i="1">
                      <a:solidFill>
                        <a:srgbClr val="FF0000"/>
                      </a:solidFill>
                    </a:rPr>
                    <a:t>GASCON 01B (5)</a:t>
                  </a:r>
                  <a:endParaRPr lang="en-US" sz="900" b="1">
                    <a:solidFill>
                      <a:srgbClr val="FF0000"/>
                    </a:solidFill>
                  </a:endParaRPr>
                </a:p>
              </p:txBody>
            </p:sp>
            <p:sp>
              <p:nvSpPr>
                <p:cNvPr id="1027" name="Rectangle 191"/>
                <p:cNvSpPr>
                  <a:spLocks noChangeArrowheads="1"/>
                </p:cNvSpPr>
                <p:nvPr/>
              </p:nvSpPr>
              <p:spPr bwMode="auto">
                <a:xfrm>
                  <a:off x="5683253" y="2989259"/>
                  <a:ext cx="3285959"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AB436739 Desulfonosporus sp. AAN04</a:t>
                  </a:r>
                  <a:endParaRPr lang="en-US" sz="900" b="1"/>
                </a:p>
              </p:txBody>
            </p:sp>
            <p:sp>
              <p:nvSpPr>
                <p:cNvPr id="1028" name="Rectangle 194"/>
                <p:cNvSpPr>
                  <a:spLocks noChangeArrowheads="1"/>
                </p:cNvSpPr>
                <p:nvPr/>
              </p:nvSpPr>
              <p:spPr bwMode="auto">
                <a:xfrm>
                  <a:off x="6180140" y="3155948"/>
                  <a:ext cx="920844"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t>
                  </a:r>
                  <a:r>
                    <a:rPr lang="en-US" sz="900" b="1" i="1">
                      <a:solidFill>
                        <a:srgbClr val="FF0000"/>
                      </a:solidFill>
                    </a:rPr>
                    <a:t>NASH 10G</a:t>
                  </a:r>
                  <a:endParaRPr lang="en-US" sz="900" b="1">
                    <a:solidFill>
                      <a:srgbClr val="FF0000"/>
                    </a:solidFill>
                  </a:endParaRPr>
                </a:p>
              </p:txBody>
            </p:sp>
            <p:sp>
              <p:nvSpPr>
                <p:cNvPr id="1029" name="Rectangle 196"/>
                <p:cNvSpPr>
                  <a:spLocks noChangeArrowheads="1"/>
                </p:cNvSpPr>
                <p:nvPr/>
              </p:nvSpPr>
              <p:spPr bwMode="auto">
                <a:xfrm>
                  <a:off x="5980115" y="3324222"/>
                  <a:ext cx="1231022"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t>
                  </a:r>
                  <a:r>
                    <a:rPr lang="en-US" sz="900" b="1" i="1">
                      <a:solidFill>
                        <a:srgbClr val="FF0000"/>
                      </a:solidFill>
                    </a:rPr>
                    <a:t>U12N.10B 03H</a:t>
                  </a:r>
                  <a:endParaRPr lang="en-US" sz="900" b="1">
                    <a:solidFill>
                      <a:srgbClr val="FF0000"/>
                    </a:solidFill>
                  </a:endParaRPr>
                </a:p>
              </p:txBody>
            </p:sp>
            <p:sp>
              <p:nvSpPr>
                <p:cNvPr id="1030" name="Rectangle 203"/>
                <p:cNvSpPr>
                  <a:spLocks noChangeArrowheads="1"/>
                </p:cNvSpPr>
                <p:nvPr/>
              </p:nvSpPr>
              <p:spPr bwMode="auto">
                <a:xfrm>
                  <a:off x="5364165" y="3492498"/>
                  <a:ext cx="949923" cy="207416"/>
                </a:xfrm>
                <a:prstGeom prst="rect">
                  <a:avLst/>
                </a:prstGeom>
                <a:noFill/>
                <a:ln w="9525">
                  <a:noFill/>
                  <a:miter lim="800000"/>
                  <a:headEnd/>
                  <a:tailEnd/>
                </a:ln>
              </p:spPr>
              <p:txBody>
                <a:bodyPr wrap="none" lIns="0" tIns="0" rIns="0" bIns="0">
                  <a:spAutoFit/>
                </a:bodyPr>
                <a:lstStyle/>
                <a:p>
                  <a:r>
                    <a:rPr lang="en-US" sz="900" b="1" i="1">
                      <a:solidFill>
                        <a:srgbClr val="00B050"/>
                      </a:solidFill>
                    </a:rPr>
                    <a:t> BLM-1 11A</a:t>
                  </a:r>
                  <a:endParaRPr lang="en-US" sz="900" b="1">
                    <a:solidFill>
                      <a:srgbClr val="00B050"/>
                    </a:solidFill>
                  </a:endParaRPr>
                </a:p>
              </p:txBody>
            </p:sp>
            <p:sp>
              <p:nvSpPr>
                <p:cNvPr id="1031" name="Rectangle 205"/>
                <p:cNvSpPr>
                  <a:spLocks noChangeArrowheads="1"/>
                </p:cNvSpPr>
                <p:nvPr/>
              </p:nvSpPr>
              <p:spPr bwMode="auto">
                <a:xfrm>
                  <a:off x="5449891" y="3660773"/>
                  <a:ext cx="930537"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t>
                  </a:r>
                  <a:r>
                    <a:rPr lang="en-US" sz="900" b="1" i="1">
                      <a:solidFill>
                        <a:srgbClr val="00B050"/>
                      </a:solidFill>
                    </a:rPr>
                    <a:t>BLM-1 01F</a:t>
                  </a:r>
                  <a:endParaRPr lang="en-US" sz="900" b="1">
                    <a:solidFill>
                      <a:srgbClr val="00B050"/>
                    </a:solidFill>
                  </a:endParaRPr>
                </a:p>
              </p:txBody>
            </p:sp>
            <p:sp>
              <p:nvSpPr>
                <p:cNvPr id="1032" name="Rectangle 207"/>
                <p:cNvSpPr>
                  <a:spLocks noChangeArrowheads="1"/>
                </p:cNvSpPr>
                <p:nvPr/>
              </p:nvSpPr>
              <p:spPr bwMode="auto">
                <a:xfrm>
                  <a:off x="5183190" y="3827460"/>
                  <a:ext cx="3819079"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Y11574 Desulfotomaculum thermobenzoicum</a:t>
                  </a:r>
                  <a:endParaRPr lang="en-US" sz="900" b="1"/>
                </a:p>
              </p:txBody>
            </p:sp>
            <p:sp>
              <p:nvSpPr>
                <p:cNvPr id="1033" name="Rectangle 212"/>
                <p:cNvSpPr>
                  <a:spLocks noChangeArrowheads="1"/>
                </p:cNvSpPr>
                <p:nvPr/>
              </p:nvSpPr>
              <p:spPr bwMode="auto">
                <a:xfrm>
                  <a:off x="5416553" y="3995734"/>
                  <a:ext cx="949923"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t>
                  </a:r>
                  <a:r>
                    <a:rPr lang="en-US" sz="900" b="1" i="1">
                      <a:solidFill>
                        <a:srgbClr val="00B050"/>
                      </a:solidFill>
                    </a:rPr>
                    <a:t>BLM-1 07A</a:t>
                  </a:r>
                  <a:endParaRPr lang="en-US" sz="900" b="1">
                    <a:solidFill>
                      <a:srgbClr val="00B050"/>
                    </a:solidFill>
                  </a:endParaRPr>
                </a:p>
              </p:txBody>
            </p:sp>
            <p:sp>
              <p:nvSpPr>
                <p:cNvPr id="1034" name="Rectangle 214"/>
                <p:cNvSpPr>
                  <a:spLocks noChangeArrowheads="1"/>
                </p:cNvSpPr>
                <p:nvPr/>
              </p:nvSpPr>
              <p:spPr bwMode="auto">
                <a:xfrm>
                  <a:off x="5461003" y="4164010"/>
                  <a:ext cx="1483044"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t>
                  </a:r>
                  <a:r>
                    <a:rPr lang="en-US" sz="900" b="1" i="1">
                      <a:solidFill>
                        <a:srgbClr val="FF0000"/>
                      </a:solidFill>
                    </a:rPr>
                    <a:t>U12N.10V 09D (2)</a:t>
                  </a:r>
                  <a:endParaRPr lang="en-US" sz="900" b="1">
                    <a:solidFill>
                      <a:srgbClr val="FF0000"/>
                    </a:solidFill>
                  </a:endParaRPr>
                </a:p>
              </p:txBody>
            </p:sp>
            <p:sp>
              <p:nvSpPr>
                <p:cNvPr id="1035" name="Rectangle 216"/>
                <p:cNvSpPr>
                  <a:spLocks noChangeArrowheads="1"/>
                </p:cNvSpPr>
                <p:nvPr/>
              </p:nvSpPr>
              <p:spPr bwMode="auto">
                <a:xfrm>
                  <a:off x="5476878" y="4330697"/>
                  <a:ext cx="1492737"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t>
                  </a:r>
                  <a:r>
                    <a:rPr lang="en-US" sz="900" b="1" i="1">
                      <a:solidFill>
                        <a:srgbClr val="FF0000"/>
                      </a:solidFill>
                    </a:rPr>
                    <a:t>U12N.10B 04B (5)</a:t>
                  </a:r>
                  <a:endParaRPr lang="en-US" sz="900" b="1">
                    <a:solidFill>
                      <a:srgbClr val="FF0000"/>
                    </a:solidFill>
                  </a:endParaRPr>
                </a:p>
              </p:txBody>
            </p:sp>
            <p:sp>
              <p:nvSpPr>
                <p:cNvPr id="1036" name="Rectangle 219"/>
                <p:cNvSpPr>
                  <a:spLocks noChangeArrowheads="1"/>
                </p:cNvSpPr>
                <p:nvPr/>
              </p:nvSpPr>
              <p:spPr bwMode="auto">
                <a:xfrm>
                  <a:off x="5286378" y="4498973"/>
                  <a:ext cx="4536367" cy="207416"/>
                </a:xfrm>
                <a:prstGeom prst="rect">
                  <a:avLst/>
                </a:prstGeom>
                <a:noFill/>
                <a:ln w="9525">
                  <a:noFill/>
                  <a:miter lim="800000"/>
                  <a:headEnd/>
                  <a:tailEnd/>
                </a:ln>
              </p:spPr>
              <p:txBody>
                <a:bodyPr wrap="none" lIns="0" tIns="0" rIns="0" bIns="0">
                  <a:spAutoFit/>
                </a:bodyPr>
                <a:lstStyle/>
                <a:p>
                  <a:r>
                    <a:rPr lang="en-US" sz="900" b="1" i="1">
                      <a:solidFill>
                        <a:srgbClr val="0000FF"/>
                      </a:solidFill>
                    </a:rPr>
                    <a:t> AY604055 Unc. clone DR9IPCB16SCT8 (SA gold mine)</a:t>
                  </a:r>
                  <a:endParaRPr lang="en-US" sz="900" b="1">
                    <a:solidFill>
                      <a:srgbClr val="0000FF"/>
                    </a:solidFill>
                  </a:endParaRPr>
                </a:p>
              </p:txBody>
            </p:sp>
            <p:sp>
              <p:nvSpPr>
                <p:cNvPr id="1037" name="Rectangle 221"/>
                <p:cNvSpPr>
                  <a:spLocks noChangeArrowheads="1"/>
                </p:cNvSpPr>
                <p:nvPr/>
              </p:nvSpPr>
              <p:spPr bwMode="auto">
                <a:xfrm>
                  <a:off x="5343528" y="4667248"/>
                  <a:ext cx="4226188"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FJ712408 Unc KZNMV-0-B13 (Kazan Mud Volcano)</a:t>
                  </a:r>
                  <a:endParaRPr lang="en-US" sz="900" b="1"/>
                </a:p>
              </p:txBody>
            </p:sp>
            <p:sp>
              <p:nvSpPr>
                <p:cNvPr id="1038" name="Rectangle 225"/>
                <p:cNvSpPr>
                  <a:spLocks noChangeArrowheads="1"/>
                </p:cNvSpPr>
                <p:nvPr/>
              </p:nvSpPr>
              <p:spPr bwMode="auto">
                <a:xfrm>
                  <a:off x="5441953" y="4828657"/>
                  <a:ext cx="1221329"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t>
                  </a:r>
                  <a:r>
                    <a:rPr lang="en-US" sz="900" b="1" i="1">
                      <a:solidFill>
                        <a:srgbClr val="FF0000"/>
                      </a:solidFill>
                    </a:rPr>
                    <a:t>U12N.10V 03D</a:t>
                  </a:r>
                  <a:endParaRPr lang="en-US" sz="900" b="1">
                    <a:solidFill>
                      <a:srgbClr val="FF0000"/>
                    </a:solidFill>
                  </a:endParaRPr>
                </a:p>
              </p:txBody>
            </p:sp>
            <p:sp>
              <p:nvSpPr>
                <p:cNvPr id="1039" name="Rectangle 227"/>
                <p:cNvSpPr>
                  <a:spLocks noChangeArrowheads="1"/>
                </p:cNvSpPr>
                <p:nvPr/>
              </p:nvSpPr>
              <p:spPr bwMode="auto">
                <a:xfrm>
                  <a:off x="5337178" y="5002209"/>
                  <a:ext cx="5912786"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AM777970 Unc. clone CVCloAm2Ph32 (alkaline groundwater, Portugal)</a:t>
                  </a:r>
                  <a:endParaRPr lang="en-US" sz="900" b="1"/>
                </a:p>
              </p:txBody>
            </p:sp>
            <p:sp>
              <p:nvSpPr>
                <p:cNvPr id="1040" name="Rectangle 230"/>
                <p:cNvSpPr>
                  <a:spLocks noChangeArrowheads="1"/>
                </p:cNvSpPr>
                <p:nvPr/>
              </p:nvSpPr>
              <p:spPr bwMode="auto">
                <a:xfrm>
                  <a:off x="5259390" y="5170485"/>
                  <a:ext cx="3790000" cy="207416"/>
                </a:xfrm>
                <a:prstGeom prst="rect">
                  <a:avLst/>
                </a:prstGeom>
                <a:noFill/>
                <a:ln w="9525">
                  <a:noFill/>
                  <a:miter lim="800000"/>
                  <a:headEnd/>
                  <a:tailEnd/>
                </a:ln>
              </p:spPr>
              <p:txBody>
                <a:bodyPr wrap="none" lIns="0" tIns="0" rIns="0" bIns="0">
                  <a:spAutoFit/>
                </a:bodyPr>
                <a:lstStyle/>
                <a:p>
                  <a:r>
                    <a:rPr lang="en-US" sz="900" b="1" i="1">
                      <a:solidFill>
                        <a:srgbClr val="0000FF"/>
                      </a:solidFill>
                    </a:rPr>
                    <a:t> AY741695 Unc. clone TTMF21 (SA gold mine)</a:t>
                  </a:r>
                  <a:endParaRPr lang="en-US" sz="900" b="1">
                    <a:solidFill>
                      <a:srgbClr val="0000FF"/>
                    </a:solidFill>
                  </a:endParaRPr>
                </a:p>
              </p:txBody>
            </p:sp>
            <p:sp>
              <p:nvSpPr>
                <p:cNvPr id="1041" name="Rectangle 232"/>
                <p:cNvSpPr>
                  <a:spLocks noChangeArrowheads="1"/>
                </p:cNvSpPr>
                <p:nvPr/>
              </p:nvSpPr>
              <p:spPr bwMode="auto">
                <a:xfrm>
                  <a:off x="5224465" y="5338759"/>
                  <a:ext cx="5592915" cy="207416"/>
                </a:xfrm>
                <a:prstGeom prst="rect">
                  <a:avLst/>
                </a:prstGeom>
                <a:noFill/>
                <a:ln w="9525">
                  <a:noFill/>
                  <a:miter lim="800000"/>
                  <a:headEnd/>
                  <a:tailEnd/>
                </a:ln>
              </p:spPr>
              <p:txBody>
                <a:bodyPr wrap="none" lIns="0" tIns="0" rIns="0" bIns="0">
                  <a:spAutoFit/>
                </a:bodyPr>
                <a:lstStyle/>
                <a:p>
                  <a:r>
                    <a:rPr lang="en-US" sz="900" b="1" i="1">
                      <a:solidFill>
                        <a:srgbClr val="0000FF"/>
                      </a:solidFill>
                    </a:rPr>
                    <a:t> DQ088771 Unc. clone BE325FW032701CTS_hole1-2 (SA gold mine)</a:t>
                  </a:r>
                  <a:endParaRPr lang="en-US" sz="900" b="1">
                    <a:solidFill>
                      <a:srgbClr val="0000FF"/>
                    </a:solidFill>
                  </a:endParaRPr>
                </a:p>
              </p:txBody>
            </p:sp>
            <p:sp>
              <p:nvSpPr>
                <p:cNvPr id="1042" name="Rectangle 235"/>
                <p:cNvSpPr>
                  <a:spLocks noChangeArrowheads="1"/>
                </p:cNvSpPr>
                <p:nvPr/>
              </p:nvSpPr>
              <p:spPr bwMode="auto">
                <a:xfrm>
                  <a:off x="5476853" y="5505448"/>
                  <a:ext cx="4846547"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t>
                  </a:r>
                  <a:r>
                    <a:rPr lang="en-US" sz="900" b="1" i="1">
                      <a:solidFill>
                        <a:srgbClr val="0000FF"/>
                      </a:solidFill>
                    </a:rPr>
                    <a:t>NC_010424 Candidatus Desulforudis audaxviator MP104C</a:t>
                  </a:r>
                  <a:endParaRPr lang="en-US" sz="900" b="1">
                    <a:solidFill>
                      <a:srgbClr val="0000FF"/>
                    </a:solidFill>
                  </a:endParaRPr>
                </a:p>
              </p:txBody>
            </p:sp>
            <p:sp>
              <p:nvSpPr>
                <p:cNvPr id="1043" name="Rectangle 237"/>
                <p:cNvSpPr>
                  <a:spLocks noChangeArrowheads="1"/>
                </p:cNvSpPr>
                <p:nvPr/>
              </p:nvSpPr>
              <p:spPr bwMode="auto">
                <a:xfrm>
                  <a:off x="5492270" y="5673722"/>
                  <a:ext cx="1211636" cy="207416"/>
                </a:xfrm>
                <a:prstGeom prst="rect">
                  <a:avLst/>
                </a:prstGeom>
                <a:noFill/>
                <a:ln w="9525">
                  <a:noFill/>
                  <a:miter lim="800000"/>
                  <a:headEnd/>
                  <a:tailEnd/>
                </a:ln>
              </p:spPr>
              <p:txBody>
                <a:bodyPr wrap="none" lIns="0" tIns="0" rIns="0" bIns="0">
                  <a:spAutoFit/>
                </a:bodyPr>
                <a:lstStyle/>
                <a:p>
                  <a:r>
                    <a:rPr lang="en-US" sz="900" b="1" i="1">
                      <a:solidFill>
                        <a:srgbClr val="FF0000"/>
                      </a:solidFill>
                    </a:rPr>
                    <a:t> ER-EC-11 07D</a:t>
                  </a:r>
                  <a:endParaRPr lang="en-US" sz="900" b="1">
                    <a:solidFill>
                      <a:srgbClr val="FF0000"/>
                    </a:solidFill>
                  </a:endParaRPr>
                </a:p>
              </p:txBody>
            </p:sp>
            <p:sp>
              <p:nvSpPr>
                <p:cNvPr id="1044" name="Rectangle 239"/>
                <p:cNvSpPr>
                  <a:spLocks noChangeArrowheads="1"/>
                </p:cNvSpPr>
                <p:nvPr/>
              </p:nvSpPr>
              <p:spPr bwMode="auto">
                <a:xfrm>
                  <a:off x="5199065" y="5841997"/>
                  <a:ext cx="5709232"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AY753389 Unc. clone SK21 (alkaline district heating system biofilm) </a:t>
                  </a:r>
                  <a:endParaRPr lang="en-US" sz="900" b="1"/>
                </a:p>
              </p:txBody>
            </p:sp>
            <p:sp>
              <p:nvSpPr>
                <p:cNvPr id="1045" name="Rectangle 248"/>
                <p:cNvSpPr>
                  <a:spLocks noChangeArrowheads="1"/>
                </p:cNvSpPr>
                <p:nvPr/>
              </p:nvSpPr>
              <p:spPr bwMode="auto">
                <a:xfrm>
                  <a:off x="4984751" y="6008684"/>
                  <a:ext cx="3809386"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NC_011296 Thermodesulfovibrio yellowstonii</a:t>
                  </a:r>
                  <a:endParaRPr lang="en-US" sz="900" b="1"/>
                </a:p>
              </p:txBody>
            </p:sp>
            <p:sp>
              <p:nvSpPr>
                <p:cNvPr id="1046" name="Rectangle 251"/>
                <p:cNvSpPr>
                  <a:spLocks noChangeArrowheads="1"/>
                </p:cNvSpPr>
                <p:nvPr/>
              </p:nvSpPr>
              <p:spPr bwMode="auto">
                <a:xfrm>
                  <a:off x="5681662" y="6176960"/>
                  <a:ext cx="2287570" cy="207416"/>
                </a:xfrm>
                <a:prstGeom prst="rect">
                  <a:avLst/>
                </a:prstGeom>
                <a:noFill/>
                <a:ln w="9525">
                  <a:noFill/>
                  <a:miter lim="800000"/>
                  <a:headEnd/>
                  <a:tailEnd/>
                </a:ln>
              </p:spPr>
              <p:txBody>
                <a:bodyPr wrap="none" lIns="0" tIns="0" rIns="0" bIns="0">
                  <a:spAutoFit/>
                </a:bodyPr>
                <a:lstStyle/>
                <a:p>
                  <a:r>
                    <a:rPr lang="en-US" sz="900" b="1" i="1">
                      <a:solidFill>
                        <a:srgbClr val="000000"/>
                      </a:solidFill>
                    </a:rPr>
                    <a:t> AJ309733 Aquifex aeolicus</a:t>
                  </a:r>
                  <a:endParaRPr lang="en-US" sz="900" b="1"/>
                </a:p>
              </p:txBody>
            </p:sp>
          </p:grpSp>
          <p:sp>
            <p:nvSpPr>
              <p:cNvPr id="915" name="Freeform 145"/>
              <p:cNvSpPr>
                <a:spLocks/>
              </p:cNvSpPr>
              <p:nvPr/>
            </p:nvSpPr>
            <p:spPr bwMode="auto">
              <a:xfrm>
                <a:off x="3954463" y="214313"/>
                <a:ext cx="163513" cy="71438"/>
              </a:xfrm>
              <a:custGeom>
                <a:avLst/>
                <a:gdLst>
                  <a:gd name="T0" fmla="*/ 0 w 103"/>
                  <a:gd name="T1" fmla="*/ 2147483647 h 45"/>
                  <a:gd name="T2" fmla="*/ 0 w 103"/>
                  <a:gd name="T3" fmla="*/ 0 h 45"/>
                  <a:gd name="T4" fmla="*/ 2147483647 w 103"/>
                  <a:gd name="T5" fmla="*/ 0 h 45"/>
                  <a:gd name="T6" fmla="*/ 0 60000 65536"/>
                  <a:gd name="T7" fmla="*/ 0 60000 65536"/>
                  <a:gd name="T8" fmla="*/ 0 60000 65536"/>
                  <a:gd name="T9" fmla="*/ 0 w 103"/>
                  <a:gd name="T10" fmla="*/ 0 h 45"/>
                  <a:gd name="T11" fmla="*/ 103 w 103"/>
                  <a:gd name="T12" fmla="*/ 45 h 45"/>
                </a:gdLst>
                <a:ahLst/>
                <a:cxnLst>
                  <a:cxn ang="T6">
                    <a:pos x="T0" y="T1"/>
                  </a:cxn>
                  <a:cxn ang="T7">
                    <a:pos x="T2" y="T3"/>
                  </a:cxn>
                  <a:cxn ang="T8">
                    <a:pos x="T4" y="T5"/>
                  </a:cxn>
                </a:cxnLst>
                <a:rect l="T9" t="T10" r="T11" b="T12"/>
                <a:pathLst>
                  <a:path w="103" h="45">
                    <a:moveTo>
                      <a:pt x="0" y="45"/>
                    </a:moveTo>
                    <a:lnTo>
                      <a:pt x="0" y="0"/>
                    </a:lnTo>
                    <a:lnTo>
                      <a:pt x="103" y="0"/>
                    </a:lnTo>
                  </a:path>
                </a:pathLst>
              </a:custGeom>
              <a:noFill/>
              <a:ln w="28575" cap="sq">
                <a:solidFill>
                  <a:srgbClr val="000000"/>
                </a:solidFill>
                <a:prstDash val="solid"/>
                <a:miter lim="800000"/>
                <a:headEnd/>
                <a:tailEnd/>
              </a:ln>
            </p:spPr>
            <p:txBody>
              <a:bodyPr/>
              <a:lstStyle/>
              <a:p>
                <a:endParaRPr lang="en-US" sz="900" b="1"/>
              </a:p>
            </p:txBody>
          </p:sp>
          <p:sp>
            <p:nvSpPr>
              <p:cNvPr id="916" name="Freeform 147"/>
              <p:cNvSpPr>
                <a:spLocks/>
              </p:cNvSpPr>
              <p:nvPr/>
            </p:nvSpPr>
            <p:spPr bwMode="auto">
              <a:xfrm>
                <a:off x="3954463" y="311151"/>
                <a:ext cx="49213" cy="71438"/>
              </a:xfrm>
              <a:custGeom>
                <a:avLst/>
                <a:gdLst>
                  <a:gd name="T0" fmla="*/ 0 w 31"/>
                  <a:gd name="T1" fmla="*/ 0 h 45"/>
                  <a:gd name="T2" fmla="*/ 0 w 31"/>
                  <a:gd name="T3" fmla="*/ 2147483647 h 45"/>
                  <a:gd name="T4" fmla="*/ 2147483647 w 31"/>
                  <a:gd name="T5" fmla="*/ 2147483647 h 45"/>
                  <a:gd name="T6" fmla="*/ 0 60000 65536"/>
                  <a:gd name="T7" fmla="*/ 0 60000 65536"/>
                  <a:gd name="T8" fmla="*/ 0 60000 65536"/>
                  <a:gd name="T9" fmla="*/ 0 w 31"/>
                  <a:gd name="T10" fmla="*/ 0 h 45"/>
                  <a:gd name="T11" fmla="*/ 31 w 31"/>
                  <a:gd name="T12" fmla="*/ 45 h 45"/>
                </a:gdLst>
                <a:ahLst/>
                <a:cxnLst>
                  <a:cxn ang="T6">
                    <a:pos x="T0" y="T1"/>
                  </a:cxn>
                  <a:cxn ang="T7">
                    <a:pos x="T2" y="T3"/>
                  </a:cxn>
                  <a:cxn ang="T8">
                    <a:pos x="T4" y="T5"/>
                  </a:cxn>
                </a:cxnLst>
                <a:rect l="T9" t="T10" r="T11" b="T12"/>
                <a:pathLst>
                  <a:path w="31" h="45">
                    <a:moveTo>
                      <a:pt x="0" y="0"/>
                    </a:moveTo>
                    <a:lnTo>
                      <a:pt x="0" y="45"/>
                    </a:lnTo>
                    <a:lnTo>
                      <a:pt x="31" y="45"/>
                    </a:lnTo>
                  </a:path>
                </a:pathLst>
              </a:custGeom>
              <a:noFill/>
              <a:ln w="28575" cap="sq">
                <a:solidFill>
                  <a:srgbClr val="000000"/>
                </a:solidFill>
                <a:prstDash val="solid"/>
                <a:miter lim="800000"/>
                <a:headEnd/>
                <a:tailEnd/>
              </a:ln>
            </p:spPr>
            <p:txBody>
              <a:bodyPr/>
              <a:lstStyle/>
              <a:p>
                <a:endParaRPr lang="en-US" sz="900" b="1"/>
              </a:p>
            </p:txBody>
          </p:sp>
          <p:sp>
            <p:nvSpPr>
              <p:cNvPr id="917" name="Freeform 148"/>
              <p:cNvSpPr>
                <a:spLocks/>
              </p:cNvSpPr>
              <p:nvPr/>
            </p:nvSpPr>
            <p:spPr bwMode="auto">
              <a:xfrm>
                <a:off x="3875088" y="298451"/>
                <a:ext cx="79375" cy="112713"/>
              </a:xfrm>
              <a:custGeom>
                <a:avLst/>
                <a:gdLst>
                  <a:gd name="T0" fmla="*/ 0 w 50"/>
                  <a:gd name="T1" fmla="*/ 2147483647 h 71"/>
                  <a:gd name="T2" fmla="*/ 0 w 50"/>
                  <a:gd name="T3" fmla="*/ 0 h 71"/>
                  <a:gd name="T4" fmla="*/ 2147483647 w 50"/>
                  <a:gd name="T5" fmla="*/ 0 h 71"/>
                  <a:gd name="T6" fmla="*/ 0 60000 65536"/>
                  <a:gd name="T7" fmla="*/ 0 60000 65536"/>
                  <a:gd name="T8" fmla="*/ 0 60000 65536"/>
                  <a:gd name="T9" fmla="*/ 0 w 50"/>
                  <a:gd name="T10" fmla="*/ 0 h 71"/>
                  <a:gd name="T11" fmla="*/ 50 w 50"/>
                  <a:gd name="T12" fmla="*/ 71 h 71"/>
                </a:gdLst>
                <a:ahLst/>
                <a:cxnLst>
                  <a:cxn ang="T6">
                    <a:pos x="T0" y="T1"/>
                  </a:cxn>
                  <a:cxn ang="T7">
                    <a:pos x="T2" y="T3"/>
                  </a:cxn>
                  <a:cxn ang="T8">
                    <a:pos x="T4" y="T5"/>
                  </a:cxn>
                </a:cxnLst>
                <a:rect l="T9" t="T10" r="T11" b="T12"/>
                <a:pathLst>
                  <a:path w="50" h="71">
                    <a:moveTo>
                      <a:pt x="0" y="71"/>
                    </a:moveTo>
                    <a:lnTo>
                      <a:pt x="0" y="0"/>
                    </a:lnTo>
                    <a:lnTo>
                      <a:pt x="50" y="0"/>
                    </a:lnTo>
                  </a:path>
                </a:pathLst>
              </a:custGeom>
              <a:noFill/>
              <a:ln w="28575" cap="sq">
                <a:solidFill>
                  <a:srgbClr val="000000"/>
                </a:solidFill>
                <a:prstDash val="solid"/>
                <a:miter lim="800000"/>
                <a:headEnd/>
                <a:tailEnd/>
              </a:ln>
            </p:spPr>
            <p:txBody>
              <a:bodyPr/>
              <a:lstStyle/>
              <a:p>
                <a:endParaRPr lang="en-US" sz="900" b="1"/>
              </a:p>
            </p:txBody>
          </p:sp>
          <p:sp>
            <p:nvSpPr>
              <p:cNvPr id="918" name="Freeform 150"/>
              <p:cNvSpPr>
                <a:spLocks/>
              </p:cNvSpPr>
              <p:nvPr/>
            </p:nvSpPr>
            <p:spPr bwMode="auto">
              <a:xfrm>
                <a:off x="3875088" y="436563"/>
                <a:ext cx="123825" cy="114300"/>
              </a:xfrm>
              <a:custGeom>
                <a:avLst/>
                <a:gdLst>
                  <a:gd name="T0" fmla="*/ 0 w 78"/>
                  <a:gd name="T1" fmla="*/ 0 h 72"/>
                  <a:gd name="T2" fmla="*/ 0 w 78"/>
                  <a:gd name="T3" fmla="*/ 2147483647 h 72"/>
                  <a:gd name="T4" fmla="*/ 2147483647 w 78"/>
                  <a:gd name="T5" fmla="*/ 2147483647 h 72"/>
                  <a:gd name="T6" fmla="*/ 0 60000 65536"/>
                  <a:gd name="T7" fmla="*/ 0 60000 65536"/>
                  <a:gd name="T8" fmla="*/ 0 60000 65536"/>
                  <a:gd name="T9" fmla="*/ 0 w 78"/>
                  <a:gd name="T10" fmla="*/ 0 h 72"/>
                  <a:gd name="T11" fmla="*/ 78 w 78"/>
                  <a:gd name="T12" fmla="*/ 72 h 72"/>
                </a:gdLst>
                <a:ahLst/>
                <a:cxnLst>
                  <a:cxn ang="T6">
                    <a:pos x="T0" y="T1"/>
                  </a:cxn>
                  <a:cxn ang="T7">
                    <a:pos x="T2" y="T3"/>
                  </a:cxn>
                  <a:cxn ang="T8">
                    <a:pos x="T4" y="T5"/>
                  </a:cxn>
                </a:cxnLst>
                <a:rect l="T9" t="T10" r="T11" b="T12"/>
                <a:pathLst>
                  <a:path w="78" h="72">
                    <a:moveTo>
                      <a:pt x="0" y="0"/>
                    </a:moveTo>
                    <a:lnTo>
                      <a:pt x="0" y="72"/>
                    </a:lnTo>
                    <a:lnTo>
                      <a:pt x="78" y="72"/>
                    </a:lnTo>
                  </a:path>
                </a:pathLst>
              </a:custGeom>
              <a:noFill/>
              <a:ln w="28575" cap="sq">
                <a:solidFill>
                  <a:srgbClr val="000000"/>
                </a:solidFill>
                <a:prstDash val="solid"/>
                <a:miter lim="800000"/>
                <a:headEnd/>
                <a:tailEnd/>
              </a:ln>
            </p:spPr>
            <p:txBody>
              <a:bodyPr/>
              <a:lstStyle/>
              <a:p>
                <a:endParaRPr lang="en-US" sz="900" b="1"/>
              </a:p>
            </p:txBody>
          </p:sp>
          <p:sp>
            <p:nvSpPr>
              <p:cNvPr id="919" name="Freeform 151"/>
              <p:cNvSpPr>
                <a:spLocks/>
              </p:cNvSpPr>
              <p:nvPr/>
            </p:nvSpPr>
            <p:spPr bwMode="auto">
              <a:xfrm>
                <a:off x="3790951" y="423863"/>
                <a:ext cx="84138" cy="176213"/>
              </a:xfrm>
              <a:custGeom>
                <a:avLst/>
                <a:gdLst>
                  <a:gd name="T0" fmla="*/ 0 w 53"/>
                  <a:gd name="T1" fmla="*/ 2147483647 h 111"/>
                  <a:gd name="T2" fmla="*/ 0 w 53"/>
                  <a:gd name="T3" fmla="*/ 0 h 111"/>
                  <a:gd name="T4" fmla="*/ 2147483647 w 53"/>
                  <a:gd name="T5" fmla="*/ 0 h 111"/>
                  <a:gd name="T6" fmla="*/ 0 60000 65536"/>
                  <a:gd name="T7" fmla="*/ 0 60000 65536"/>
                  <a:gd name="T8" fmla="*/ 0 60000 65536"/>
                  <a:gd name="T9" fmla="*/ 0 w 53"/>
                  <a:gd name="T10" fmla="*/ 0 h 111"/>
                  <a:gd name="T11" fmla="*/ 53 w 53"/>
                  <a:gd name="T12" fmla="*/ 111 h 111"/>
                </a:gdLst>
                <a:ahLst/>
                <a:cxnLst>
                  <a:cxn ang="T6">
                    <a:pos x="T0" y="T1"/>
                  </a:cxn>
                  <a:cxn ang="T7">
                    <a:pos x="T2" y="T3"/>
                  </a:cxn>
                  <a:cxn ang="T8">
                    <a:pos x="T4" y="T5"/>
                  </a:cxn>
                </a:cxnLst>
                <a:rect l="T9" t="T10" r="T11" b="T12"/>
                <a:pathLst>
                  <a:path w="53" h="111">
                    <a:moveTo>
                      <a:pt x="0" y="111"/>
                    </a:moveTo>
                    <a:lnTo>
                      <a:pt x="0" y="0"/>
                    </a:lnTo>
                    <a:lnTo>
                      <a:pt x="53" y="0"/>
                    </a:lnTo>
                  </a:path>
                </a:pathLst>
              </a:custGeom>
              <a:noFill/>
              <a:ln w="28575" cap="sq">
                <a:solidFill>
                  <a:srgbClr val="000000"/>
                </a:solidFill>
                <a:prstDash val="solid"/>
                <a:miter lim="800000"/>
                <a:headEnd/>
                <a:tailEnd/>
              </a:ln>
            </p:spPr>
            <p:txBody>
              <a:bodyPr/>
              <a:lstStyle/>
              <a:p>
                <a:endParaRPr lang="en-US" sz="900" b="1"/>
              </a:p>
            </p:txBody>
          </p:sp>
          <p:sp>
            <p:nvSpPr>
              <p:cNvPr id="920" name="Freeform 153"/>
              <p:cNvSpPr>
                <a:spLocks/>
              </p:cNvSpPr>
              <p:nvPr/>
            </p:nvSpPr>
            <p:spPr bwMode="auto">
              <a:xfrm>
                <a:off x="3844926" y="717551"/>
                <a:ext cx="141288" cy="71438"/>
              </a:xfrm>
              <a:custGeom>
                <a:avLst/>
                <a:gdLst>
                  <a:gd name="T0" fmla="*/ 0 w 89"/>
                  <a:gd name="T1" fmla="*/ 2147483647 h 45"/>
                  <a:gd name="T2" fmla="*/ 0 w 89"/>
                  <a:gd name="T3" fmla="*/ 0 h 45"/>
                  <a:gd name="T4" fmla="*/ 2147483647 w 89"/>
                  <a:gd name="T5" fmla="*/ 0 h 45"/>
                  <a:gd name="T6" fmla="*/ 0 60000 65536"/>
                  <a:gd name="T7" fmla="*/ 0 60000 65536"/>
                  <a:gd name="T8" fmla="*/ 0 60000 65536"/>
                  <a:gd name="T9" fmla="*/ 0 w 89"/>
                  <a:gd name="T10" fmla="*/ 0 h 45"/>
                  <a:gd name="T11" fmla="*/ 89 w 89"/>
                  <a:gd name="T12" fmla="*/ 45 h 45"/>
                </a:gdLst>
                <a:ahLst/>
                <a:cxnLst>
                  <a:cxn ang="T6">
                    <a:pos x="T0" y="T1"/>
                  </a:cxn>
                  <a:cxn ang="T7">
                    <a:pos x="T2" y="T3"/>
                  </a:cxn>
                  <a:cxn ang="T8">
                    <a:pos x="T4" y="T5"/>
                  </a:cxn>
                </a:cxnLst>
                <a:rect l="T9" t="T10" r="T11" b="T12"/>
                <a:pathLst>
                  <a:path w="89" h="45">
                    <a:moveTo>
                      <a:pt x="0" y="45"/>
                    </a:moveTo>
                    <a:lnTo>
                      <a:pt x="0" y="0"/>
                    </a:lnTo>
                    <a:lnTo>
                      <a:pt x="89" y="0"/>
                    </a:lnTo>
                  </a:path>
                </a:pathLst>
              </a:custGeom>
              <a:noFill/>
              <a:ln w="28575" cap="sq">
                <a:solidFill>
                  <a:srgbClr val="000000"/>
                </a:solidFill>
                <a:prstDash val="solid"/>
                <a:miter lim="800000"/>
                <a:headEnd/>
                <a:tailEnd/>
              </a:ln>
            </p:spPr>
            <p:txBody>
              <a:bodyPr/>
              <a:lstStyle/>
              <a:p>
                <a:endParaRPr lang="en-US" sz="900" b="1"/>
              </a:p>
            </p:txBody>
          </p:sp>
          <p:sp>
            <p:nvSpPr>
              <p:cNvPr id="921" name="Freeform 155"/>
              <p:cNvSpPr>
                <a:spLocks/>
              </p:cNvSpPr>
              <p:nvPr/>
            </p:nvSpPr>
            <p:spPr bwMode="auto">
              <a:xfrm>
                <a:off x="3844926" y="814388"/>
                <a:ext cx="147638" cy="71438"/>
              </a:xfrm>
              <a:custGeom>
                <a:avLst/>
                <a:gdLst>
                  <a:gd name="T0" fmla="*/ 0 w 93"/>
                  <a:gd name="T1" fmla="*/ 0 h 45"/>
                  <a:gd name="T2" fmla="*/ 0 w 93"/>
                  <a:gd name="T3" fmla="*/ 2147483647 h 45"/>
                  <a:gd name="T4" fmla="*/ 2147483647 w 93"/>
                  <a:gd name="T5" fmla="*/ 2147483647 h 45"/>
                  <a:gd name="T6" fmla="*/ 0 60000 65536"/>
                  <a:gd name="T7" fmla="*/ 0 60000 65536"/>
                  <a:gd name="T8" fmla="*/ 0 60000 65536"/>
                  <a:gd name="T9" fmla="*/ 0 w 93"/>
                  <a:gd name="T10" fmla="*/ 0 h 45"/>
                  <a:gd name="T11" fmla="*/ 93 w 93"/>
                  <a:gd name="T12" fmla="*/ 45 h 45"/>
                </a:gdLst>
                <a:ahLst/>
                <a:cxnLst>
                  <a:cxn ang="T6">
                    <a:pos x="T0" y="T1"/>
                  </a:cxn>
                  <a:cxn ang="T7">
                    <a:pos x="T2" y="T3"/>
                  </a:cxn>
                  <a:cxn ang="T8">
                    <a:pos x="T4" y="T5"/>
                  </a:cxn>
                </a:cxnLst>
                <a:rect l="T9" t="T10" r="T11" b="T12"/>
                <a:pathLst>
                  <a:path w="93" h="45">
                    <a:moveTo>
                      <a:pt x="0" y="0"/>
                    </a:moveTo>
                    <a:lnTo>
                      <a:pt x="0" y="45"/>
                    </a:lnTo>
                    <a:lnTo>
                      <a:pt x="93" y="45"/>
                    </a:lnTo>
                  </a:path>
                </a:pathLst>
              </a:custGeom>
              <a:noFill/>
              <a:ln w="28575" cap="sq">
                <a:solidFill>
                  <a:srgbClr val="000000"/>
                </a:solidFill>
                <a:prstDash val="solid"/>
                <a:miter lim="800000"/>
                <a:headEnd/>
                <a:tailEnd/>
              </a:ln>
            </p:spPr>
            <p:txBody>
              <a:bodyPr/>
              <a:lstStyle/>
              <a:p>
                <a:endParaRPr lang="en-US" sz="900" b="1"/>
              </a:p>
            </p:txBody>
          </p:sp>
          <p:sp>
            <p:nvSpPr>
              <p:cNvPr id="922" name="Freeform 156"/>
              <p:cNvSpPr>
                <a:spLocks/>
              </p:cNvSpPr>
              <p:nvPr/>
            </p:nvSpPr>
            <p:spPr bwMode="auto">
              <a:xfrm>
                <a:off x="3790951" y="625476"/>
                <a:ext cx="53975" cy="176213"/>
              </a:xfrm>
              <a:custGeom>
                <a:avLst/>
                <a:gdLst>
                  <a:gd name="T0" fmla="*/ 0 w 34"/>
                  <a:gd name="T1" fmla="*/ 0 h 111"/>
                  <a:gd name="T2" fmla="*/ 0 w 34"/>
                  <a:gd name="T3" fmla="*/ 2147483647 h 111"/>
                  <a:gd name="T4" fmla="*/ 2147483647 w 34"/>
                  <a:gd name="T5" fmla="*/ 2147483647 h 111"/>
                  <a:gd name="T6" fmla="*/ 0 60000 65536"/>
                  <a:gd name="T7" fmla="*/ 0 60000 65536"/>
                  <a:gd name="T8" fmla="*/ 0 60000 65536"/>
                  <a:gd name="T9" fmla="*/ 0 w 34"/>
                  <a:gd name="T10" fmla="*/ 0 h 111"/>
                  <a:gd name="T11" fmla="*/ 34 w 34"/>
                  <a:gd name="T12" fmla="*/ 111 h 111"/>
                </a:gdLst>
                <a:ahLst/>
                <a:cxnLst>
                  <a:cxn ang="T6">
                    <a:pos x="T0" y="T1"/>
                  </a:cxn>
                  <a:cxn ang="T7">
                    <a:pos x="T2" y="T3"/>
                  </a:cxn>
                  <a:cxn ang="T8">
                    <a:pos x="T4" y="T5"/>
                  </a:cxn>
                </a:cxnLst>
                <a:rect l="T9" t="T10" r="T11" b="T12"/>
                <a:pathLst>
                  <a:path w="34" h="111">
                    <a:moveTo>
                      <a:pt x="0" y="0"/>
                    </a:moveTo>
                    <a:lnTo>
                      <a:pt x="0" y="111"/>
                    </a:lnTo>
                    <a:lnTo>
                      <a:pt x="34" y="111"/>
                    </a:lnTo>
                  </a:path>
                </a:pathLst>
              </a:custGeom>
              <a:noFill/>
              <a:ln w="28575" cap="sq">
                <a:solidFill>
                  <a:srgbClr val="000000"/>
                </a:solidFill>
                <a:prstDash val="solid"/>
                <a:miter lim="800000"/>
                <a:headEnd/>
                <a:tailEnd/>
              </a:ln>
            </p:spPr>
            <p:txBody>
              <a:bodyPr/>
              <a:lstStyle/>
              <a:p>
                <a:endParaRPr lang="en-US" sz="900" b="1"/>
              </a:p>
            </p:txBody>
          </p:sp>
          <p:sp>
            <p:nvSpPr>
              <p:cNvPr id="923" name="Freeform 157"/>
              <p:cNvSpPr>
                <a:spLocks/>
              </p:cNvSpPr>
              <p:nvPr/>
            </p:nvSpPr>
            <p:spPr bwMode="auto">
              <a:xfrm>
                <a:off x="3717926" y="612776"/>
                <a:ext cx="73025" cy="271463"/>
              </a:xfrm>
              <a:custGeom>
                <a:avLst/>
                <a:gdLst>
                  <a:gd name="T0" fmla="*/ 0 w 46"/>
                  <a:gd name="T1" fmla="*/ 2147483647 h 171"/>
                  <a:gd name="T2" fmla="*/ 0 w 46"/>
                  <a:gd name="T3" fmla="*/ 0 h 171"/>
                  <a:gd name="T4" fmla="*/ 2147483647 w 46"/>
                  <a:gd name="T5" fmla="*/ 0 h 171"/>
                  <a:gd name="T6" fmla="*/ 0 60000 65536"/>
                  <a:gd name="T7" fmla="*/ 0 60000 65536"/>
                  <a:gd name="T8" fmla="*/ 0 60000 65536"/>
                  <a:gd name="T9" fmla="*/ 0 w 46"/>
                  <a:gd name="T10" fmla="*/ 0 h 171"/>
                  <a:gd name="T11" fmla="*/ 46 w 46"/>
                  <a:gd name="T12" fmla="*/ 171 h 171"/>
                </a:gdLst>
                <a:ahLst/>
                <a:cxnLst>
                  <a:cxn ang="T6">
                    <a:pos x="T0" y="T1"/>
                  </a:cxn>
                  <a:cxn ang="T7">
                    <a:pos x="T2" y="T3"/>
                  </a:cxn>
                  <a:cxn ang="T8">
                    <a:pos x="T4" y="T5"/>
                  </a:cxn>
                </a:cxnLst>
                <a:rect l="T9" t="T10" r="T11" b="T12"/>
                <a:pathLst>
                  <a:path w="46" h="171">
                    <a:moveTo>
                      <a:pt x="0" y="171"/>
                    </a:moveTo>
                    <a:lnTo>
                      <a:pt x="0" y="0"/>
                    </a:lnTo>
                    <a:lnTo>
                      <a:pt x="46" y="0"/>
                    </a:lnTo>
                  </a:path>
                </a:pathLst>
              </a:custGeom>
              <a:noFill/>
              <a:ln w="28575" cap="sq">
                <a:solidFill>
                  <a:srgbClr val="000000"/>
                </a:solidFill>
                <a:prstDash val="solid"/>
                <a:miter lim="800000"/>
                <a:headEnd/>
                <a:tailEnd/>
              </a:ln>
            </p:spPr>
            <p:txBody>
              <a:bodyPr/>
              <a:lstStyle/>
              <a:p>
                <a:endParaRPr lang="en-US" sz="900" b="1"/>
              </a:p>
            </p:txBody>
          </p:sp>
          <p:sp>
            <p:nvSpPr>
              <p:cNvPr id="924" name="Freeform 159"/>
              <p:cNvSpPr>
                <a:spLocks/>
              </p:cNvSpPr>
              <p:nvPr/>
            </p:nvSpPr>
            <p:spPr bwMode="auto">
              <a:xfrm>
                <a:off x="3768726" y="1054101"/>
                <a:ext cx="392113" cy="112713"/>
              </a:xfrm>
              <a:custGeom>
                <a:avLst/>
                <a:gdLst>
                  <a:gd name="T0" fmla="*/ 0 w 247"/>
                  <a:gd name="T1" fmla="*/ 2147483647 h 71"/>
                  <a:gd name="T2" fmla="*/ 0 w 247"/>
                  <a:gd name="T3" fmla="*/ 0 h 71"/>
                  <a:gd name="T4" fmla="*/ 2147483647 w 247"/>
                  <a:gd name="T5" fmla="*/ 0 h 71"/>
                  <a:gd name="T6" fmla="*/ 0 60000 65536"/>
                  <a:gd name="T7" fmla="*/ 0 60000 65536"/>
                  <a:gd name="T8" fmla="*/ 0 60000 65536"/>
                  <a:gd name="T9" fmla="*/ 0 w 247"/>
                  <a:gd name="T10" fmla="*/ 0 h 71"/>
                  <a:gd name="T11" fmla="*/ 247 w 247"/>
                  <a:gd name="T12" fmla="*/ 71 h 71"/>
                </a:gdLst>
                <a:ahLst/>
                <a:cxnLst>
                  <a:cxn ang="T6">
                    <a:pos x="T0" y="T1"/>
                  </a:cxn>
                  <a:cxn ang="T7">
                    <a:pos x="T2" y="T3"/>
                  </a:cxn>
                  <a:cxn ang="T8">
                    <a:pos x="T4" y="T5"/>
                  </a:cxn>
                </a:cxnLst>
                <a:rect l="T9" t="T10" r="T11" b="T12"/>
                <a:pathLst>
                  <a:path w="247" h="71">
                    <a:moveTo>
                      <a:pt x="0" y="71"/>
                    </a:moveTo>
                    <a:lnTo>
                      <a:pt x="0" y="0"/>
                    </a:lnTo>
                    <a:lnTo>
                      <a:pt x="247" y="0"/>
                    </a:lnTo>
                  </a:path>
                </a:pathLst>
              </a:custGeom>
              <a:noFill/>
              <a:ln w="28575" cap="sq">
                <a:solidFill>
                  <a:srgbClr val="000000"/>
                </a:solidFill>
                <a:prstDash val="solid"/>
                <a:miter lim="800000"/>
                <a:headEnd/>
                <a:tailEnd/>
              </a:ln>
            </p:spPr>
            <p:txBody>
              <a:bodyPr/>
              <a:lstStyle/>
              <a:p>
                <a:endParaRPr lang="en-US" sz="900" b="1"/>
              </a:p>
            </p:txBody>
          </p:sp>
          <p:sp>
            <p:nvSpPr>
              <p:cNvPr id="925" name="Freeform 161"/>
              <p:cNvSpPr>
                <a:spLocks/>
              </p:cNvSpPr>
              <p:nvPr/>
            </p:nvSpPr>
            <p:spPr bwMode="auto">
              <a:xfrm>
                <a:off x="3808413" y="1220788"/>
                <a:ext cx="173038" cy="71438"/>
              </a:xfrm>
              <a:custGeom>
                <a:avLst/>
                <a:gdLst>
                  <a:gd name="T0" fmla="*/ 0 w 109"/>
                  <a:gd name="T1" fmla="*/ 2147483647 h 45"/>
                  <a:gd name="T2" fmla="*/ 0 w 109"/>
                  <a:gd name="T3" fmla="*/ 0 h 45"/>
                  <a:gd name="T4" fmla="*/ 2147483647 w 109"/>
                  <a:gd name="T5" fmla="*/ 0 h 45"/>
                  <a:gd name="T6" fmla="*/ 0 60000 65536"/>
                  <a:gd name="T7" fmla="*/ 0 60000 65536"/>
                  <a:gd name="T8" fmla="*/ 0 60000 65536"/>
                  <a:gd name="T9" fmla="*/ 0 w 109"/>
                  <a:gd name="T10" fmla="*/ 0 h 45"/>
                  <a:gd name="T11" fmla="*/ 109 w 109"/>
                  <a:gd name="T12" fmla="*/ 45 h 45"/>
                </a:gdLst>
                <a:ahLst/>
                <a:cxnLst>
                  <a:cxn ang="T6">
                    <a:pos x="T0" y="T1"/>
                  </a:cxn>
                  <a:cxn ang="T7">
                    <a:pos x="T2" y="T3"/>
                  </a:cxn>
                  <a:cxn ang="T8">
                    <a:pos x="T4" y="T5"/>
                  </a:cxn>
                </a:cxnLst>
                <a:rect l="T9" t="T10" r="T11" b="T12"/>
                <a:pathLst>
                  <a:path w="109" h="45">
                    <a:moveTo>
                      <a:pt x="0" y="45"/>
                    </a:moveTo>
                    <a:lnTo>
                      <a:pt x="0" y="0"/>
                    </a:lnTo>
                    <a:lnTo>
                      <a:pt x="109" y="0"/>
                    </a:lnTo>
                  </a:path>
                </a:pathLst>
              </a:custGeom>
              <a:noFill/>
              <a:ln w="28575" cap="sq">
                <a:solidFill>
                  <a:srgbClr val="000000"/>
                </a:solidFill>
                <a:prstDash val="solid"/>
                <a:miter lim="800000"/>
                <a:headEnd/>
                <a:tailEnd/>
              </a:ln>
            </p:spPr>
            <p:txBody>
              <a:bodyPr/>
              <a:lstStyle/>
              <a:p>
                <a:endParaRPr lang="en-US" sz="900" b="1"/>
              </a:p>
            </p:txBody>
          </p:sp>
          <p:sp>
            <p:nvSpPr>
              <p:cNvPr id="926" name="Freeform 163"/>
              <p:cNvSpPr>
                <a:spLocks/>
              </p:cNvSpPr>
              <p:nvPr/>
            </p:nvSpPr>
            <p:spPr bwMode="auto">
              <a:xfrm>
                <a:off x="3808413" y="1317626"/>
                <a:ext cx="171450" cy="71438"/>
              </a:xfrm>
              <a:custGeom>
                <a:avLst/>
                <a:gdLst>
                  <a:gd name="T0" fmla="*/ 0 w 108"/>
                  <a:gd name="T1" fmla="*/ 0 h 45"/>
                  <a:gd name="T2" fmla="*/ 0 w 108"/>
                  <a:gd name="T3" fmla="*/ 2147483647 h 45"/>
                  <a:gd name="T4" fmla="*/ 2147483647 w 108"/>
                  <a:gd name="T5" fmla="*/ 2147483647 h 45"/>
                  <a:gd name="T6" fmla="*/ 0 60000 65536"/>
                  <a:gd name="T7" fmla="*/ 0 60000 65536"/>
                  <a:gd name="T8" fmla="*/ 0 60000 65536"/>
                  <a:gd name="T9" fmla="*/ 0 w 108"/>
                  <a:gd name="T10" fmla="*/ 0 h 45"/>
                  <a:gd name="T11" fmla="*/ 108 w 108"/>
                  <a:gd name="T12" fmla="*/ 45 h 45"/>
                </a:gdLst>
                <a:ahLst/>
                <a:cxnLst>
                  <a:cxn ang="T6">
                    <a:pos x="T0" y="T1"/>
                  </a:cxn>
                  <a:cxn ang="T7">
                    <a:pos x="T2" y="T3"/>
                  </a:cxn>
                  <a:cxn ang="T8">
                    <a:pos x="T4" y="T5"/>
                  </a:cxn>
                </a:cxnLst>
                <a:rect l="T9" t="T10" r="T11" b="T12"/>
                <a:pathLst>
                  <a:path w="108" h="45">
                    <a:moveTo>
                      <a:pt x="0" y="0"/>
                    </a:moveTo>
                    <a:lnTo>
                      <a:pt x="0" y="45"/>
                    </a:lnTo>
                    <a:lnTo>
                      <a:pt x="108" y="45"/>
                    </a:lnTo>
                  </a:path>
                </a:pathLst>
              </a:custGeom>
              <a:noFill/>
              <a:ln w="28575" cap="sq">
                <a:solidFill>
                  <a:srgbClr val="000000"/>
                </a:solidFill>
                <a:prstDash val="solid"/>
                <a:miter lim="800000"/>
                <a:headEnd/>
                <a:tailEnd/>
              </a:ln>
            </p:spPr>
            <p:txBody>
              <a:bodyPr/>
              <a:lstStyle/>
              <a:p>
                <a:endParaRPr lang="en-US" sz="900" b="1"/>
              </a:p>
            </p:txBody>
          </p:sp>
          <p:sp>
            <p:nvSpPr>
              <p:cNvPr id="927" name="Freeform 164"/>
              <p:cNvSpPr>
                <a:spLocks/>
              </p:cNvSpPr>
              <p:nvPr/>
            </p:nvSpPr>
            <p:spPr bwMode="auto">
              <a:xfrm>
                <a:off x="3768726" y="1192213"/>
                <a:ext cx="39688" cy="112713"/>
              </a:xfrm>
              <a:custGeom>
                <a:avLst/>
                <a:gdLst>
                  <a:gd name="T0" fmla="*/ 0 w 25"/>
                  <a:gd name="T1" fmla="*/ 0 h 71"/>
                  <a:gd name="T2" fmla="*/ 0 w 25"/>
                  <a:gd name="T3" fmla="*/ 2147483647 h 71"/>
                  <a:gd name="T4" fmla="*/ 2147483647 w 25"/>
                  <a:gd name="T5" fmla="*/ 2147483647 h 71"/>
                  <a:gd name="T6" fmla="*/ 0 60000 65536"/>
                  <a:gd name="T7" fmla="*/ 0 60000 65536"/>
                  <a:gd name="T8" fmla="*/ 0 60000 65536"/>
                  <a:gd name="T9" fmla="*/ 0 w 25"/>
                  <a:gd name="T10" fmla="*/ 0 h 71"/>
                  <a:gd name="T11" fmla="*/ 25 w 25"/>
                  <a:gd name="T12" fmla="*/ 71 h 71"/>
                </a:gdLst>
                <a:ahLst/>
                <a:cxnLst>
                  <a:cxn ang="T6">
                    <a:pos x="T0" y="T1"/>
                  </a:cxn>
                  <a:cxn ang="T7">
                    <a:pos x="T2" y="T3"/>
                  </a:cxn>
                  <a:cxn ang="T8">
                    <a:pos x="T4" y="T5"/>
                  </a:cxn>
                </a:cxnLst>
                <a:rect l="T9" t="T10" r="T11" b="T12"/>
                <a:pathLst>
                  <a:path w="25" h="71">
                    <a:moveTo>
                      <a:pt x="0" y="0"/>
                    </a:moveTo>
                    <a:lnTo>
                      <a:pt x="0" y="71"/>
                    </a:lnTo>
                    <a:lnTo>
                      <a:pt x="25" y="71"/>
                    </a:lnTo>
                  </a:path>
                </a:pathLst>
              </a:custGeom>
              <a:noFill/>
              <a:ln w="28575" cap="sq">
                <a:solidFill>
                  <a:srgbClr val="000000"/>
                </a:solidFill>
                <a:prstDash val="solid"/>
                <a:miter lim="800000"/>
                <a:headEnd/>
                <a:tailEnd/>
              </a:ln>
            </p:spPr>
            <p:txBody>
              <a:bodyPr/>
              <a:lstStyle/>
              <a:p>
                <a:endParaRPr lang="en-US" sz="900" b="1"/>
              </a:p>
            </p:txBody>
          </p:sp>
          <p:sp>
            <p:nvSpPr>
              <p:cNvPr id="928" name="Freeform 165"/>
              <p:cNvSpPr>
                <a:spLocks/>
              </p:cNvSpPr>
              <p:nvPr/>
            </p:nvSpPr>
            <p:spPr bwMode="auto">
              <a:xfrm>
                <a:off x="3717926" y="909638"/>
                <a:ext cx="50800" cy="269875"/>
              </a:xfrm>
              <a:custGeom>
                <a:avLst/>
                <a:gdLst>
                  <a:gd name="T0" fmla="*/ 0 w 32"/>
                  <a:gd name="T1" fmla="*/ 0 h 170"/>
                  <a:gd name="T2" fmla="*/ 0 w 32"/>
                  <a:gd name="T3" fmla="*/ 2147483647 h 170"/>
                  <a:gd name="T4" fmla="*/ 2147483647 w 32"/>
                  <a:gd name="T5" fmla="*/ 2147483647 h 170"/>
                  <a:gd name="T6" fmla="*/ 0 60000 65536"/>
                  <a:gd name="T7" fmla="*/ 0 60000 65536"/>
                  <a:gd name="T8" fmla="*/ 0 60000 65536"/>
                  <a:gd name="T9" fmla="*/ 0 w 32"/>
                  <a:gd name="T10" fmla="*/ 0 h 170"/>
                  <a:gd name="T11" fmla="*/ 32 w 32"/>
                  <a:gd name="T12" fmla="*/ 170 h 170"/>
                </a:gdLst>
                <a:ahLst/>
                <a:cxnLst>
                  <a:cxn ang="T6">
                    <a:pos x="T0" y="T1"/>
                  </a:cxn>
                  <a:cxn ang="T7">
                    <a:pos x="T2" y="T3"/>
                  </a:cxn>
                  <a:cxn ang="T8">
                    <a:pos x="T4" y="T5"/>
                  </a:cxn>
                </a:cxnLst>
                <a:rect l="T9" t="T10" r="T11" b="T12"/>
                <a:pathLst>
                  <a:path w="32" h="170">
                    <a:moveTo>
                      <a:pt x="0" y="0"/>
                    </a:moveTo>
                    <a:lnTo>
                      <a:pt x="0" y="170"/>
                    </a:lnTo>
                    <a:lnTo>
                      <a:pt x="32" y="170"/>
                    </a:lnTo>
                  </a:path>
                </a:pathLst>
              </a:custGeom>
              <a:noFill/>
              <a:ln w="28575" cap="sq">
                <a:solidFill>
                  <a:srgbClr val="000000"/>
                </a:solidFill>
                <a:prstDash val="solid"/>
                <a:miter lim="800000"/>
                <a:headEnd/>
                <a:tailEnd/>
              </a:ln>
            </p:spPr>
            <p:txBody>
              <a:bodyPr/>
              <a:lstStyle/>
              <a:p>
                <a:endParaRPr lang="en-US" sz="900" b="1"/>
              </a:p>
            </p:txBody>
          </p:sp>
          <p:sp>
            <p:nvSpPr>
              <p:cNvPr id="929" name="Freeform 166"/>
              <p:cNvSpPr>
                <a:spLocks/>
              </p:cNvSpPr>
              <p:nvPr/>
            </p:nvSpPr>
            <p:spPr bwMode="auto">
              <a:xfrm>
                <a:off x="3517901" y="896938"/>
                <a:ext cx="200025" cy="315913"/>
              </a:xfrm>
              <a:custGeom>
                <a:avLst/>
                <a:gdLst>
                  <a:gd name="T0" fmla="*/ 0 w 126"/>
                  <a:gd name="T1" fmla="*/ 2147483647 h 199"/>
                  <a:gd name="T2" fmla="*/ 0 w 126"/>
                  <a:gd name="T3" fmla="*/ 0 h 199"/>
                  <a:gd name="T4" fmla="*/ 2147483647 w 126"/>
                  <a:gd name="T5" fmla="*/ 0 h 199"/>
                  <a:gd name="T6" fmla="*/ 0 60000 65536"/>
                  <a:gd name="T7" fmla="*/ 0 60000 65536"/>
                  <a:gd name="T8" fmla="*/ 0 60000 65536"/>
                  <a:gd name="T9" fmla="*/ 0 w 126"/>
                  <a:gd name="T10" fmla="*/ 0 h 199"/>
                  <a:gd name="T11" fmla="*/ 126 w 126"/>
                  <a:gd name="T12" fmla="*/ 199 h 199"/>
                </a:gdLst>
                <a:ahLst/>
                <a:cxnLst>
                  <a:cxn ang="T6">
                    <a:pos x="T0" y="T1"/>
                  </a:cxn>
                  <a:cxn ang="T7">
                    <a:pos x="T2" y="T3"/>
                  </a:cxn>
                  <a:cxn ang="T8">
                    <a:pos x="T4" y="T5"/>
                  </a:cxn>
                </a:cxnLst>
                <a:rect l="T9" t="T10" r="T11" b="T12"/>
                <a:pathLst>
                  <a:path w="126" h="199">
                    <a:moveTo>
                      <a:pt x="0" y="199"/>
                    </a:moveTo>
                    <a:lnTo>
                      <a:pt x="0" y="0"/>
                    </a:lnTo>
                    <a:lnTo>
                      <a:pt x="126" y="0"/>
                    </a:lnTo>
                  </a:path>
                </a:pathLst>
              </a:custGeom>
              <a:noFill/>
              <a:ln w="28575" cap="sq">
                <a:solidFill>
                  <a:srgbClr val="000000"/>
                </a:solidFill>
                <a:prstDash val="solid"/>
                <a:miter lim="800000"/>
                <a:headEnd/>
                <a:tailEnd/>
              </a:ln>
            </p:spPr>
            <p:txBody>
              <a:bodyPr/>
              <a:lstStyle/>
              <a:p>
                <a:endParaRPr lang="en-US" sz="900" b="1"/>
              </a:p>
            </p:txBody>
          </p:sp>
          <p:sp>
            <p:nvSpPr>
              <p:cNvPr id="930" name="Freeform 168"/>
              <p:cNvSpPr>
                <a:spLocks/>
              </p:cNvSpPr>
              <p:nvPr/>
            </p:nvSpPr>
            <p:spPr bwMode="auto">
              <a:xfrm>
                <a:off x="3517901" y="1238251"/>
                <a:ext cx="573088" cy="319088"/>
              </a:xfrm>
              <a:custGeom>
                <a:avLst/>
                <a:gdLst>
                  <a:gd name="T0" fmla="*/ 0 w 361"/>
                  <a:gd name="T1" fmla="*/ 0 h 201"/>
                  <a:gd name="T2" fmla="*/ 0 w 361"/>
                  <a:gd name="T3" fmla="*/ 2147483647 h 201"/>
                  <a:gd name="T4" fmla="*/ 2147483647 w 361"/>
                  <a:gd name="T5" fmla="*/ 2147483647 h 201"/>
                  <a:gd name="T6" fmla="*/ 0 60000 65536"/>
                  <a:gd name="T7" fmla="*/ 0 60000 65536"/>
                  <a:gd name="T8" fmla="*/ 0 60000 65536"/>
                  <a:gd name="T9" fmla="*/ 0 w 361"/>
                  <a:gd name="T10" fmla="*/ 0 h 201"/>
                  <a:gd name="T11" fmla="*/ 361 w 361"/>
                  <a:gd name="T12" fmla="*/ 201 h 201"/>
                </a:gdLst>
                <a:ahLst/>
                <a:cxnLst>
                  <a:cxn ang="T6">
                    <a:pos x="T0" y="T1"/>
                  </a:cxn>
                  <a:cxn ang="T7">
                    <a:pos x="T2" y="T3"/>
                  </a:cxn>
                  <a:cxn ang="T8">
                    <a:pos x="T4" y="T5"/>
                  </a:cxn>
                </a:cxnLst>
                <a:rect l="T9" t="T10" r="T11" b="T12"/>
                <a:pathLst>
                  <a:path w="361" h="201">
                    <a:moveTo>
                      <a:pt x="0" y="0"/>
                    </a:moveTo>
                    <a:lnTo>
                      <a:pt x="0" y="201"/>
                    </a:lnTo>
                    <a:lnTo>
                      <a:pt x="361" y="201"/>
                    </a:lnTo>
                  </a:path>
                </a:pathLst>
              </a:custGeom>
              <a:noFill/>
              <a:ln w="28575" cap="sq">
                <a:solidFill>
                  <a:srgbClr val="000000"/>
                </a:solidFill>
                <a:prstDash val="solid"/>
                <a:miter lim="800000"/>
                <a:headEnd/>
                <a:tailEnd/>
              </a:ln>
            </p:spPr>
            <p:txBody>
              <a:bodyPr/>
              <a:lstStyle/>
              <a:p>
                <a:endParaRPr lang="en-US" sz="900" b="1"/>
              </a:p>
            </p:txBody>
          </p:sp>
          <p:sp>
            <p:nvSpPr>
              <p:cNvPr id="931" name="Freeform 169"/>
              <p:cNvSpPr>
                <a:spLocks/>
              </p:cNvSpPr>
              <p:nvPr/>
            </p:nvSpPr>
            <p:spPr bwMode="auto">
              <a:xfrm>
                <a:off x="3189288" y="1225551"/>
                <a:ext cx="328613" cy="279400"/>
              </a:xfrm>
              <a:custGeom>
                <a:avLst/>
                <a:gdLst>
                  <a:gd name="T0" fmla="*/ 0 w 207"/>
                  <a:gd name="T1" fmla="*/ 2147483647 h 176"/>
                  <a:gd name="T2" fmla="*/ 0 w 207"/>
                  <a:gd name="T3" fmla="*/ 0 h 176"/>
                  <a:gd name="T4" fmla="*/ 2147483647 w 207"/>
                  <a:gd name="T5" fmla="*/ 0 h 176"/>
                  <a:gd name="T6" fmla="*/ 0 60000 65536"/>
                  <a:gd name="T7" fmla="*/ 0 60000 65536"/>
                  <a:gd name="T8" fmla="*/ 0 60000 65536"/>
                  <a:gd name="T9" fmla="*/ 0 w 207"/>
                  <a:gd name="T10" fmla="*/ 0 h 176"/>
                  <a:gd name="T11" fmla="*/ 207 w 207"/>
                  <a:gd name="T12" fmla="*/ 176 h 176"/>
                </a:gdLst>
                <a:ahLst/>
                <a:cxnLst>
                  <a:cxn ang="T6">
                    <a:pos x="T0" y="T1"/>
                  </a:cxn>
                  <a:cxn ang="T7">
                    <a:pos x="T2" y="T3"/>
                  </a:cxn>
                  <a:cxn ang="T8">
                    <a:pos x="T4" y="T5"/>
                  </a:cxn>
                </a:cxnLst>
                <a:rect l="T9" t="T10" r="T11" b="T12"/>
                <a:pathLst>
                  <a:path w="207" h="176">
                    <a:moveTo>
                      <a:pt x="0" y="176"/>
                    </a:moveTo>
                    <a:lnTo>
                      <a:pt x="0" y="0"/>
                    </a:lnTo>
                    <a:lnTo>
                      <a:pt x="207" y="0"/>
                    </a:lnTo>
                  </a:path>
                </a:pathLst>
              </a:custGeom>
              <a:noFill/>
              <a:ln w="28575" cap="sq">
                <a:solidFill>
                  <a:srgbClr val="000000"/>
                </a:solidFill>
                <a:prstDash val="solid"/>
                <a:miter lim="800000"/>
                <a:headEnd/>
                <a:tailEnd/>
              </a:ln>
            </p:spPr>
            <p:txBody>
              <a:bodyPr/>
              <a:lstStyle/>
              <a:p>
                <a:endParaRPr lang="en-US" sz="900" b="1"/>
              </a:p>
            </p:txBody>
          </p:sp>
          <p:sp>
            <p:nvSpPr>
              <p:cNvPr id="932" name="Freeform 171"/>
              <p:cNvSpPr>
                <a:spLocks/>
              </p:cNvSpPr>
              <p:nvPr/>
            </p:nvSpPr>
            <p:spPr bwMode="auto">
              <a:xfrm>
                <a:off x="3217863" y="1725613"/>
                <a:ext cx="962025" cy="71438"/>
              </a:xfrm>
              <a:custGeom>
                <a:avLst/>
                <a:gdLst>
                  <a:gd name="T0" fmla="*/ 0 w 606"/>
                  <a:gd name="T1" fmla="*/ 2147483647 h 45"/>
                  <a:gd name="T2" fmla="*/ 0 w 606"/>
                  <a:gd name="T3" fmla="*/ 0 h 45"/>
                  <a:gd name="T4" fmla="*/ 2147483647 w 606"/>
                  <a:gd name="T5" fmla="*/ 0 h 45"/>
                  <a:gd name="T6" fmla="*/ 0 60000 65536"/>
                  <a:gd name="T7" fmla="*/ 0 60000 65536"/>
                  <a:gd name="T8" fmla="*/ 0 60000 65536"/>
                  <a:gd name="T9" fmla="*/ 0 w 606"/>
                  <a:gd name="T10" fmla="*/ 0 h 45"/>
                  <a:gd name="T11" fmla="*/ 606 w 606"/>
                  <a:gd name="T12" fmla="*/ 45 h 45"/>
                </a:gdLst>
                <a:ahLst/>
                <a:cxnLst>
                  <a:cxn ang="T6">
                    <a:pos x="T0" y="T1"/>
                  </a:cxn>
                  <a:cxn ang="T7">
                    <a:pos x="T2" y="T3"/>
                  </a:cxn>
                  <a:cxn ang="T8">
                    <a:pos x="T4" y="T5"/>
                  </a:cxn>
                </a:cxnLst>
                <a:rect l="T9" t="T10" r="T11" b="T12"/>
                <a:pathLst>
                  <a:path w="606" h="45">
                    <a:moveTo>
                      <a:pt x="0" y="45"/>
                    </a:moveTo>
                    <a:lnTo>
                      <a:pt x="0" y="0"/>
                    </a:lnTo>
                    <a:lnTo>
                      <a:pt x="606" y="0"/>
                    </a:lnTo>
                  </a:path>
                </a:pathLst>
              </a:custGeom>
              <a:noFill/>
              <a:ln w="28575" cap="sq">
                <a:solidFill>
                  <a:srgbClr val="000000"/>
                </a:solidFill>
                <a:prstDash val="solid"/>
                <a:miter lim="800000"/>
                <a:headEnd/>
                <a:tailEnd/>
              </a:ln>
            </p:spPr>
            <p:txBody>
              <a:bodyPr/>
              <a:lstStyle/>
              <a:p>
                <a:endParaRPr lang="en-US" sz="900" b="1"/>
              </a:p>
            </p:txBody>
          </p:sp>
          <p:sp>
            <p:nvSpPr>
              <p:cNvPr id="933" name="Freeform 173"/>
              <p:cNvSpPr>
                <a:spLocks/>
              </p:cNvSpPr>
              <p:nvPr/>
            </p:nvSpPr>
            <p:spPr bwMode="auto">
              <a:xfrm>
                <a:off x="3217863" y="1820863"/>
                <a:ext cx="639763" cy="71438"/>
              </a:xfrm>
              <a:custGeom>
                <a:avLst/>
                <a:gdLst>
                  <a:gd name="T0" fmla="*/ 0 w 403"/>
                  <a:gd name="T1" fmla="*/ 0 h 45"/>
                  <a:gd name="T2" fmla="*/ 0 w 403"/>
                  <a:gd name="T3" fmla="*/ 2147483647 h 45"/>
                  <a:gd name="T4" fmla="*/ 2147483647 w 403"/>
                  <a:gd name="T5" fmla="*/ 2147483647 h 45"/>
                  <a:gd name="T6" fmla="*/ 0 60000 65536"/>
                  <a:gd name="T7" fmla="*/ 0 60000 65536"/>
                  <a:gd name="T8" fmla="*/ 0 60000 65536"/>
                  <a:gd name="T9" fmla="*/ 0 w 403"/>
                  <a:gd name="T10" fmla="*/ 0 h 45"/>
                  <a:gd name="T11" fmla="*/ 403 w 403"/>
                  <a:gd name="T12" fmla="*/ 45 h 45"/>
                </a:gdLst>
                <a:ahLst/>
                <a:cxnLst>
                  <a:cxn ang="T6">
                    <a:pos x="T0" y="T1"/>
                  </a:cxn>
                  <a:cxn ang="T7">
                    <a:pos x="T2" y="T3"/>
                  </a:cxn>
                  <a:cxn ang="T8">
                    <a:pos x="T4" y="T5"/>
                  </a:cxn>
                </a:cxnLst>
                <a:rect l="T9" t="T10" r="T11" b="T12"/>
                <a:pathLst>
                  <a:path w="403" h="45">
                    <a:moveTo>
                      <a:pt x="0" y="0"/>
                    </a:moveTo>
                    <a:lnTo>
                      <a:pt x="0" y="45"/>
                    </a:lnTo>
                    <a:lnTo>
                      <a:pt x="403" y="45"/>
                    </a:lnTo>
                  </a:path>
                </a:pathLst>
              </a:custGeom>
              <a:noFill/>
              <a:ln w="28575" cap="sq">
                <a:solidFill>
                  <a:srgbClr val="000000"/>
                </a:solidFill>
                <a:prstDash val="solid"/>
                <a:miter lim="800000"/>
                <a:headEnd/>
                <a:tailEnd/>
              </a:ln>
            </p:spPr>
            <p:txBody>
              <a:bodyPr/>
              <a:lstStyle/>
              <a:p>
                <a:endParaRPr lang="en-US" sz="900" b="1"/>
              </a:p>
            </p:txBody>
          </p:sp>
          <p:sp>
            <p:nvSpPr>
              <p:cNvPr id="934" name="Freeform 174"/>
              <p:cNvSpPr>
                <a:spLocks/>
              </p:cNvSpPr>
              <p:nvPr/>
            </p:nvSpPr>
            <p:spPr bwMode="auto">
              <a:xfrm>
                <a:off x="3189288" y="1530351"/>
                <a:ext cx="28575" cy="277813"/>
              </a:xfrm>
              <a:custGeom>
                <a:avLst/>
                <a:gdLst>
                  <a:gd name="T0" fmla="*/ 0 w 18"/>
                  <a:gd name="T1" fmla="*/ 0 h 175"/>
                  <a:gd name="T2" fmla="*/ 0 w 18"/>
                  <a:gd name="T3" fmla="*/ 2147483647 h 175"/>
                  <a:gd name="T4" fmla="*/ 2147483647 w 18"/>
                  <a:gd name="T5" fmla="*/ 2147483647 h 175"/>
                  <a:gd name="T6" fmla="*/ 0 60000 65536"/>
                  <a:gd name="T7" fmla="*/ 0 60000 65536"/>
                  <a:gd name="T8" fmla="*/ 0 60000 65536"/>
                  <a:gd name="T9" fmla="*/ 0 w 18"/>
                  <a:gd name="T10" fmla="*/ 0 h 175"/>
                  <a:gd name="T11" fmla="*/ 18 w 18"/>
                  <a:gd name="T12" fmla="*/ 175 h 175"/>
                </a:gdLst>
                <a:ahLst/>
                <a:cxnLst>
                  <a:cxn ang="T6">
                    <a:pos x="T0" y="T1"/>
                  </a:cxn>
                  <a:cxn ang="T7">
                    <a:pos x="T2" y="T3"/>
                  </a:cxn>
                  <a:cxn ang="T8">
                    <a:pos x="T4" y="T5"/>
                  </a:cxn>
                </a:cxnLst>
                <a:rect l="T9" t="T10" r="T11" b="T12"/>
                <a:pathLst>
                  <a:path w="18" h="175">
                    <a:moveTo>
                      <a:pt x="0" y="0"/>
                    </a:moveTo>
                    <a:lnTo>
                      <a:pt x="0" y="175"/>
                    </a:lnTo>
                    <a:lnTo>
                      <a:pt x="18" y="175"/>
                    </a:lnTo>
                  </a:path>
                </a:pathLst>
              </a:custGeom>
              <a:noFill/>
              <a:ln w="28575" cap="sq">
                <a:solidFill>
                  <a:srgbClr val="000000"/>
                </a:solidFill>
                <a:prstDash val="solid"/>
                <a:miter lim="800000"/>
                <a:headEnd/>
                <a:tailEnd/>
              </a:ln>
            </p:spPr>
            <p:txBody>
              <a:bodyPr/>
              <a:lstStyle/>
              <a:p>
                <a:endParaRPr lang="en-US" sz="900" b="1"/>
              </a:p>
            </p:txBody>
          </p:sp>
          <p:sp>
            <p:nvSpPr>
              <p:cNvPr id="935" name="Freeform 175"/>
              <p:cNvSpPr>
                <a:spLocks/>
              </p:cNvSpPr>
              <p:nvPr/>
            </p:nvSpPr>
            <p:spPr bwMode="auto">
              <a:xfrm>
                <a:off x="3073401" y="1517651"/>
                <a:ext cx="115888" cy="519113"/>
              </a:xfrm>
              <a:custGeom>
                <a:avLst/>
                <a:gdLst>
                  <a:gd name="T0" fmla="*/ 0 w 73"/>
                  <a:gd name="T1" fmla="*/ 2147483647 h 327"/>
                  <a:gd name="T2" fmla="*/ 0 w 73"/>
                  <a:gd name="T3" fmla="*/ 0 h 327"/>
                  <a:gd name="T4" fmla="*/ 2147483647 w 73"/>
                  <a:gd name="T5" fmla="*/ 0 h 327"/>
                  <a:gd name="T6" fmla="*/ 0 60000 65536"/>
                  <a:gd name="T7" fmla="*/ 0 60000 65536"/>
                  <a:gd name="T8" fmla="*/ 0 60000 65536"/>
                  <a:gd name="T9" fmla="*/ 0 w 73"/>
                  <a:gd name="T10" fmla="*/ 0 h 327"/>
                  <a:gd name="T11" fmla="*/ 73 w 73"/>
                  <a:gd name="T12" fmla="*/ 327 h 327"/>
                </a:gdLst>
                <a:ahLst/>
                <a:cxnLst>
                  <a:cxn ang="T6">
                    <a:pos x="T0" y="T1"/>
                  </a:cxn>
                  <a:cxn ang="T7">
                    <a:pos x="T2" y="T3"/>
                  </a:cxn>
                  <a:cxn ang="T8">
                    <a:pos x="T4" y="T5"/>
                  </a:cxn>
                </a:cxnLst>
                <a:rect l="T9" t="T10" r="T11" b="T12"/>
                <a:pathLst>
                  <a:path w="73" h="327">
                    <a:moveTo>
                      <a:pt x="0" y="327"/>
                    </a:moveTo>
                    <a:lnTo>
                      <a:pt x="0" y="0"/>
                    </a:lnTo>
                    <a:lnTo>
                      <a:pt x="73" y="0"/>
                    </a:lnTo>
                  </a:path>
                </a:pathLst>
              </a:custGeom>
              <a:noFill/>
              <a:ln w="28575" cap="sq">
                <a:solidFill>
                  <a:srgbClr val="000000"/>
                </a:solidFill>
                <a:prstDash val="solid"/>
                <a:miter lim="800000"/>
                <a:headEnd/>
                <a:tailEnd/>
              </a:ln>
            </p:spPr>
            <p:txBody>
              <a:bodyPr/>
              <a:lstStyle/>
              <a:p>
                <a:endParaRPr lang="en-US" sz="900" b="1"/>
              </a:p>
            </p:txBody>
          </p:sp>
          <p:sp>
            <p:nvSpPr>
              <p:cNvPr id="936" name="Freeform 177"/>
              <p:cNvSpPr>
                <a:spLocks/>
              </p:cNvSpPr>
              <p:nvPr/>
            </p:nvSpPr>
            <p:spPr bwMode="auto">
              <a:xfrm>
                <a:off x="3236913" y="2060576"/>
                <a:ext cx="704850" cy="71438"/>
              </a:xfrm>
              <a:custGeom>
                <a:avLst/>
                <a:gdLst>
                  <a:gd name="T0" fmla="*/ 0 w 444"/>
                  <a:gd name="T1" fmla="*/ 2147483647 h 45"/>
                  <a:gd name="T2" fmla="*/ 0 w 444"/>
                  <a:gd name="T3" fmla="*/ 0 h 45"/>
                  <a:gd name="T4" fmla="*/ 2147483647 w 444"/>
                  <a:gd name="T5" fmla="*/ 0 h 45"/>
                  <a:gd name="T6" fmla="*/ 0 60000 65536"/>
                  <a:gd name="T7" fmla="*/ 0 60000 65536"/>
                  <a:gd name="T8" fmla="*/ 0 60000 65536"/>
                  <a:gd name="T9" fmla="*/ 0 w 444"/>
                  <a:gd name="T10" fmla="*/ 0 h 45"/>
                  <a:gd name="T11" fmla="*/ 444 w 444"/>
                  <a:gd name="T12" fmla="*/ 45 h 45"/>
                </a:gdLst>
                <a:ahLst/>
                <a:cxnLst>
                  <a:cxn ang="T6">
                    <a:pos x="T0" y="T1"/>
                  </a:cxn>
                  <a:cxn ang="T7">
                    <a:pos x="T2" y="T3"/>
                  </a:cxn>
                  <a:cxn ang="T8">
                    <a:pos x="T4" y="T5"/>
                  </a:cxn>
                </a:cxnLst>
                <a:rect l="T9" t="T10" r="T11" b="T12"/>
                <a:pathLst>
                  <a:path w="444" h="45">
                    <a:moveTo>
                      <a:pt x="0" y="45"/>
                    </a:moveTo>
                    <a:lnTo>
                      <a:pt x="0" y="0"/>
                    </a:lnTo>
                    <a:lnTo>
                      <a:pt x="444" y="0"/>
                    </a:lnTo>
                  </a:path>
                </a:pathLst>
              </a:custGeom>
              <a:noFill/>
              <a:ln w="28575" cap="sq">
                <a:solidFill>
                  <a:srgbClr val="000000"/>
                </a:solidFill>
                <a:prstDash val="solid"/>
                <a:miter lim="800000"/>
                <a:headEnd/>
                <a:tailEnd/>
              </a:ln>
            </p:spPr>
            <p:txBody>
              <a:bodyPr/>
              <a:lstStyle/>
              <a:p>
                <a:endParaRPr lang="en-US" sz="900" b="1"/>
              </a:p>
            </p:txBody>
          </p:sp>
          <p:sp>
            <p:nvSpPr>
              <p:cNvPr id="937" name="Freeform 179"/>
              <p:cNvSpPr>
                <a:spLocks/>
              </p:cNvSpPr>
              <p:nvPr/>
            </p:nvSpPr>
            <p:spPr bwMode="auto">
              <a:xfrm>
                <a:off x="3236913" y="2157413"/>
                <a:ext cx="787400" cy="71438"/>
              </a:xfrm>
              <a:custGeom>
                <a:avLst/>
                <a:gdLst>
                  <a:gd name="T0" fmla="*/ 0 w 496"/>
                  <a:gd name="T1" fmla="*/ 0 h 45"/>
                  <a:gd name="T2" fmla="*/ 0 w 496"/>
                  <a:gd name="T3" fmla="*/ 2147483647 h 45"/>
                  <a:gd name="T4" fmla="*/ 2147483647 w 496"/>
                  <a:gd name="T5" fmla="*/ 2147483647 h 45"/>
                  <a:gd name="T6" fmla="*/ 0 60000 65536"/>
                  <a:gd name="T7" fmla="*/ 0 60000 65536"/>
                  <a:gd name="T8" fmla="*/ 0 60000 65536"/>
                  <a:gd name="T9" fmla="*/ 0 w 496"/>
                  <a:gd name="T10" fmla="*/ 0 h 45"/>
                  <a:gd name="T11" fmla="*/ 496 w 496"/>
                  <a:gd name="T12" fmla="*/ 45 h 45"/>
                </a:gdLst>
                <a:ahLst/>
                <a:cxnLst>
                  <a:cxn ang="T6">
                    <a:pos x="T0" y="T1"/>
                  </a:cxn>
                  <a:cxn ang="T7">
                    <a:pos x="T2" y="T3"/>
                  </a:cxn>
                  <a:cxn ang="T8">
                    <a:pos x="T4" y="T5"/>
                  </a:cxn>
                </a:cxnLst>
                <a:rect l="T9" t="T10" r="T11" b="T12"/>
                <a:pathLst>
                  <a:path w="496" h="45">
                    <a:moveTo>
                      <a:pt x="0" y="0"/>
                    </a:moveTo>
                    <a:lnTo>
                      <a:pt x="0" y="45"/>
                    </a:lnTo>
                    <a:lnTo>
                      <a:pt x="496" y="45"/>
                    </a:lnTo>
                  </a:path>
                </a:pathLst>
              </a:custGeom>
              <a:noFill/>
              <a:ln w="28575" cap="sq">
                <a:solidFill>
                  <a:srgbClr val="000000"/>
                </a:solidFill>
                <a:prstDash val="solid"/>
                <a:miter lim="800000"/>
                <a:headEnd/>
                <a:tailEnd/>
              </a:ln>
            </p:spPr>
            <p:txBody>
              <a:bodyPr/>
              <a:lstStyle/>
              <a:p>
                <a:endParaRPr lang="en-US" sz="900" b="1"/>
              </a:p>
            </p:txBody>
          </p:sp>
          <p:sp>
            <p:nvSpPr>
              <p:cNvPr id="938" name="Freeform 180"/>
              <p:cNvSpPr>
                <a:spLocks/>
              </p:cNvSpPr>
              <p:nvPr/>
            </p:nvSpPr>
            <p:spPr bwMode="auto">
              <a:xfrm>
                <a:off x="3189288" y="2144713"/>
                <a:ext cx="47625" cy="112713"/>
              </a:xfrm>
              <a:custGeom>
                <a:avLst/>
                <a:gdLst>
                  <a:gd name="T0" fmla="*/ 0 w 30"/>
                  <a:gd name="T1" fmla="*/ 2147483647 h 71"/>
                  <a:gd name="T2" fmla="*/ 0 w 30"/>
                  <a:gd name="T3" fmla="*/ 0 h 71"/>
                  <a:gd name="T4" fmla="*/ 2147483647 w 30"/>
                  <a:gd name="T5" fmla="*/ 0 h 71"/>
                  <a:gd name="T6" fmla="*/ 0 60000 65536"/>
                  <a:gd name="T7" fmla="*/ 0 60000 65536"/>
                  <a:gd name="T8" fmla="*/ 0 60000 65536"/>
                  <a:gd name="T9" fmla="*/ 0 w 30"/>
                  <a:gd name="T10" fmla="*/ 0 h 71"/>
                  <a:gd name="T11" fmla="*/ 30 w 30"/>
                  <a:gd name="T12" fmla="*/ 71 h 71"/>
                </a:gdLst>
                <a:ahLst/>
                <a:cxnLst>
                  <a:cxn ang="T6">
                    <a:pos x="T0" y="T1"/>
                  </a:cxn>
                  <a:cxn ang="T7">
                    <a:pos x="T2" y="T3"/>
                  </a:cxn>
                  <a:cxn ang="T8">
                    <a:pos x="T4" y="T5"/>
                  </a:cxn>
                </a:cxnLst>
                <a:rect l="T9" t="T10" r="T11" b="T12"/>
                <a:pathLst>
                  <a:path w="30" h="71">
                    <a:moveTo>
                      <a:pt x="0" y="71"/>
                    </a:moveTo>
                    <a:lnTo>
                      <a:pt x="0" y="0"/>
                    </a:lnTo>
                    <a:lnTo>
                      <a:pt x="30" y="0"/>
                    </a:lnTo>
                  </a:path>
                </a:pathLst>
              </a:custGeom>
              <a:noFill/>
              <a:ln w="28575" cap="sq">
                <a:solidFill>
                  <a:srgbClr val="000000"/>
                </a:solidFill>
                <a:prstDash val="solid"/>
                <a:miter lim="800000"/>
                <a:headEnd/>
                <a:tailEnd/>
              </a:ln>
            </p:spPr>
            <p:txBody>
              <a:bodyPr/>
              <a:lstStyle/>
              <a:p>
                <a:endParaRPr lang="en-US" sz="900" b="1"/>
              </a:p>
            </p:txBody>
          </p:sp>
          <p:sp>
            <p:nvSpPr>
              <p:cNvPr id="939" name="Freeform 182"/>
              <p:cNvSpPr>
                <a:spLocks/>
              </p:cNvSpPr>
              <p:nvPr/>
            </p:nvSpPr>
            <p:spPr bwMode="auto">
              <a:xfrm>
                <a:off x="3189288" y="2282826"/>
                <a:ext cx="1082675" cy="112713"/>
              </a:xfrm>
              <a:custGeom>
                <a:avLst/>
                <a:gdLst>
                  <a:gd name="T0" fmla="*/ 0 w 682"/>
                  <a:gd name="T1" fmla="*/ 0 h 71"/>
                  <a:gd name="T2" fmla="*/ 0 w 682"/>
                  <a:gd name="T3" fmla="*/ 2147483647 h 71"/>
                  <a:gd name="T4" fmla="*/ 2147483647 w 682"/>
                  <a:gd name="T5" fmla="*/ 2147483647 h 71"/>
                  <a:gd name="T6" fmla="*/ 0 60000 65536"/>
                  <a:gd name="T7" fmla="*/ 0 60000 65536"/>
                  <a:gd name="T8" fmla="*/ 0 60000 65536"/>
                  <a:gd name="T9" fmla="*/ 0 w 682"/>
                  <a:gd name="T10" fmla="*/ 0 h 71"/>
                  <a:gd name="T11" fmla="*/ 682 w 682"/>
                  <a:gd name="T12" fmla="*/ 71 h 71"/>
                </a:gdLst>
                <a:ahLst/>
                <a:cxnLst>
                  <a:cxn ang="T6">
                    <a:pos x="T0" y="T1"/>
                  </a:cxn>
                  <a:cxn ang="T7">
                    <a:pos x="T2" y="T3"/>
                  </a:cxn>
                  <a:cxn ang="T8">
                    <a:pos x="T4" y="T5"/>
                  </a:cxn>
                </a:cxnLst>
                <a:rect l="T9" t="T10" r="T11" b="T12"/>
                <a:pathLst>
                  <a:path w="682" h="71">
                    <a:moveTo>
                      <a:pt x="0" y="0"/>
                    </a:moveTo>
                    <a:lnTo>
                      <a:pt x="0" y="71"/>
                    </a:lnTo>
                    <a:lnTo>
                      <a:pt x="682" y="71"/>
                    </a:lnTo>
                  </a:path>
                </a:pathLst>
              </a:custGeom>
              <a:noFill/>
              <a:ln w="28575" cap="sq">
                <a:solidFill>
                  <a:srgbClr val="000000"/>
                </a:solidFill>
                <a:prstDash val="solid"/>
                <a:miter lim="800000"/>
                <a:headEnd/>
                <a:tailEnd/>
              </a:ln>
            </p:spPr>
            <p:txBody>
              <a:bodyPr/>
              <a:lstStyle/>
              <a:p>
                <a:endParaRPr lang="en-US" sz="900" b="1"/>
              </a:p>
            </p:txBody>
          </p:sp>
          <p:sp>
            <p:nvSpPr>
              <p:cNvPr id="940" name="Freeform 183"/>
              <p:cNvSpPr>
                <a:spLocks/>
              </p:cNvSpPr>
              <p:nvPr/>
            </p:nvSpPr>
            <p:spPr bwMode="auto">
              <a:xfrm>
                <a:off x="3162301" y="2270126"/>
                <a:ext cx="26988" cy="301625"/>
              </a:xfrm>
              <a:custGeom>
                <a:avLst/>
                <a:gdLst>
                  <a:gd name="T0" fmla="*/ 0 w 17"/>
                  <a:gd name="T1" fmla="*/ 2147483647 h 190"/>
                  <a:gd name="T2" fmla="*/ 0 w 17"/>
                  <a:gd name="T3" fmla="*/ 0 h 190"/>
                  <a:gd name="T4" fmla="*/ 2147483647 w 17"/>
                  <a:gd name="T5" fmla="*/ 0 h 190"/>
                  <a:gd name="T6" fmla="*/ 0 60000 65536"/>
                  <a:gd name="T7" fmla="*/ 0 60000 65536"/>
                  <a:gd name="T8" fmla="*/ 0 60000 65536"/>
                  <a:gd name="T9" fmla="*/ 0 w 17"/>
                  <a:gd name="T10" fmla="*/ 0 h 190"/>
                  <a:gd name="T11" fmla="*/ 17 w 17"/>
                  <a:gd name="T12" fmla="*/ 190 h 190"/>
                </a:gdLst>
                <a:ahLst/>
                <a:cxnLst>
                  <a:cxn ang="T6">
                    <a:pos x="T0" y="T1"/>
                  </a:cxn>
                  <a:cxn ang="T7">
                    <a:pos x="T2" y="T3"/>
                  </a:cxn>
                  <a:cxn ang="T8">
                    <a:pos x="T4" y="T5"/>
                  </a:cxn>
                </a:cxnLst>
                <a:rect l="T9" t="T10" r="T11" b="T12"/>
                <a:pathLst>
                  <a:path w="17" h="190">
                    <a:moveTo>
                      <a:pt x="0" y="190"/>
                    </a:moveTo>
                    <a:lnTo>
                      <a:pt x="0" y="0"/>
                    </a:lnTo>
                    <a:lnTo>
                      <a:pt x="17" y="0"/>
                    </a:lnTo>
                  </a:path>
                </a:pathLst>
              </a:custGeom>
              <a:noFill/>
              <a:ln w="28575" cap="sq">
                <a:solidFill>
                  <a:srgbClr val="000000"/>
                </a:solidFill>
                <a:prstDash val="solid"/>
                <a:miter lim="800000"/>
                <a:headEnd/>
                <a:tailEnd/>
              </a:ln>
            </p:spPr>
            <p:txBody>
              <a:bodyPr/>
              <a:lstStyle/>
              <a:p>
                <a:endParaRPr lang="en-US" sz="900" b="1"/>
              </a:p>
            </p:txBody>
          </p:sp>
          <p:sp>
            <p:nvSpPr>
              <p:cNvPr id="941" name="Freeform 188"/>
              <p:cNvSpPr>
                <a:spLocks/>
              </p:cNvSpPr>
              <p:nvPr/>
            </p:nvSpPr>
            <p:spPr bwMode="auto">
              <a:xfrm>
                <a:off x="3352801" y="2647951"/>
                <a:ext cx="847725" cy="239713"/>
              </a:xfrm>
              <a:custGeom>
                <a:avLst/>
                <a:gdLst>
                  <a:gd name="T0" fmla="*/ 0 w 534"/>
                  <a:gd name="T1" fmla="*/ 2147483647 h 151"/>
                  <a:gd name="T2" fmla="*/ 0 w 534"/>
                  <a:gd name="T3" fmla="*/ 0 h 151"/>
                  <a:gd name="T4" fmla="*/ 2147483647 w 534"/>
                  <a:gd name="T5" fmla="*/ 0 h 151"/>
                  <a:gd name="T6" fmla="*/ 0 60000 65536"/>
                  <a:gd name="T7" fmla="*/ 0 60000 65536"/>
                  <a:gd name="T8" fmla="*/ 0 60000 65536"/>
                  <a:gd name="T9" fmla="*/ 0 w 534"/>
                  <a:gd name="T10" fmla="*/ 0 h 151"/>
                  <a:gd name="T11" fmla="*/ 534 w 534"/>
                  <a:gd name="T12" fmla="*/ 151 h 151"/>
                </a:gdLst>
                <a:ahLst/>
                <a:cxnLst>
                  <a:cxn ang="T6">
                    <a:pos x="T0" y="T1"/>
                  </a:cxn>
                  <a:cxn ang="T7">
                    <a:pos x="T2" y="T3"/>
                  </a:cxn>
                  <a:cxn ang="T8">
                    <a:pos x="T4" y="T5"/>
                  </a:cxn>
                </a:cxnLst>
                <a:rect l="T9" t="T10" r="T11" b="T12"/>
                <a:pathLst>
                  <a:path w="534" h="151">
                    <a:moveTo>
                      <a:pt x="0" y="151"/>
                    </a:moveTo>
                    <a:lnTo>
                      <a:pt x="0" y="0"/>
                    </a:lnTo>
                    <a:lnTo>
                      <a:pt x="534" y="0"/>
                    </a:lnTo>
                  </a:path>
                </a:pathLst>
              </a:custGeom>
              <a:noFill/>
              <a:ln w="28575" cap="sq">
                <a:solidFill>
                  <a:srgbClr val="000000"/>
                </a:solidFill>
                <a:prstDash val="solid"/>
                <a:miter lim="800000"/>
                <a:headEnd/>
                <a:tailEnd/>
              </a:ln>
            </p:spPr>
            <p:txBody>
              <a:bodyPr/>
              <a:lstStyle/>
              <a:p>
                <a:endParaRPr lang="en-US" sz="900" b="1"/>
              </a:p>
            </p:txBody>
          </p:sp>
          <p:sp>
            <p:nvSpPr>
              <p:cNvPr id="942" name="Freeform 190"/>
              <p:cNvSpPr>
                <a:spLocks/>
              </p:cNvSpPr>
              <p:nvPr/>
            </p:nvSpPr>
            <p:spPr bwMode="auto">
              <a:xfrm>
                <a:off x="3465513" y="2898776"/>
                <a:ext cx="803275" cy="71438"/>
              </a:xfrm>
              <a:custGeom>
                <a:avLst/>
                <a:gdLst>
                  <a:gd name="T0" fmla="*/ 0 w 506"/>
                  <a:gd name="T1" fmla="*/ 2147483647 h 45"/>
                  <a:gd name="T2" fmla="*/ 0 w 506"/>
                  <a:gd name="T3" fmla="*/ 0 h 45"/>
                  <a:gd name="T4" fmla="*/ 2147483647 w 506"/>
                  <a:gd name="T5" fmla="*/ 0 h 45"/>
                  <a:gd name="T6" fmla="*/ 0 60000 65536"/>
                  <a:gd name="T7" fmla="*/ 0 60000 65536"/>
                  <a:gd name="T8" fmla="*/ 0 60000 65536"/>
                  <a:gd name="T9" fmla="*/ 0 w 506"/>
                  <a:gd name="T10" fmla="*/ 0 h 45"/>
                  <a:gd name="T11" fmla="*/ 506 w 506"/>
                  <a:gd name="T12" fmla="*/ 45 h 45"/>
                </a:gdLst>
                <a:ahLst/>
                <a:cxnLst>
                  <a:cxn ang="T6">
                    <a:pos x="T0" y="T1"/>
                  </a:cxn>
                  <a:cxn ang="T7">
                    <a:pos x="T2" y="T3"/>
                  </a:cxn>
                  <a:cxn ang="T8">
                    <a:pos x="T4" y="T5"/>
                  </a:cxn>
                </a:cxnLst>
                <a:rect l="T9" t="T10" r="T11" b="T12"/>
                <a:pathLst>
                  <a:path w="506" h="45">
                    <a:moveTo>
                      <a:pt x="0" y="45"/>
                    </a:moveTo>
                    <a:lnTo>
                      <a:pt x="0" y="0"/>
                    </a:lnTo>
                    <a:lnTo>
                      <a:pt x="506" y="0"/>
                    </a:lnTo>
                  </a:path>
                </a:pathLst>
              </a:custGeom>
              <a:noFill/>
              <a:ln w="28575" cap="sq">
                <a:solidFill>
                  <a:srgbClr val="000000"/>
                </a:solidFill>
                <a:prstDash val="solid"/>
                <a:miter lim="800000"/>
                <a:headEnd/>
                <a:tailEnd/>
              </a:ln>
            </p:spPr>
            <p:txBody>
              <a:bodyPr/>
              <a:lstStyle/>
              <a:p>
                <a:endParaRPr lang="en-US" sz="900" b="1"/>
              </a:p>
            </p:txBody>
          </p:sp>
          <p:sp>
            <p:nvSpPr>
              <p:cNvPr id="943" name="Freeform 192"/>
              <p:cNvSpPr>
                <a:spLocks/>
              </p:cNvSpPr>
              <p:nvPr/>
            </p:nvSpPr>
            <p:spPr bwMode="auto">
              <a:xfrm>
                <a:off x="3465513" y="2995613"/>
                <a:ext cx="703263" cy="71438"/>
              </a:xfrm>
              <a:custGeom>
                <a:avLst/>
                <a:gdLst>
                  <a:gd name="T0" fmla="*/ 0 w 443"/>
                  <a:gd name="T1" fmla="*/ 0 h 45"/>
                  <a:gd name="T2" fmla="*/ 0 w 443"/>
                  <a:gd name="T3" fmla="*/ 2147483647 h 45"/>
                  <a:gd name="T4" fmla="*/ 2147483647 w 443"/>
                  <a:gd name="T5" fmla="*/ 2147483647 h 45"/>
                  <a:gd name="T6" fmla="*/ 0 60000 65536"/>
                  <a:gd name="T7" fmla="*/ 0 60000 65536"/>
                  <a:gd name="T8" fmla="*/ 0 60000 65536"/>
                  <a:gd name="T9" fmla="*/ 0 w 443"/>
                  <a:gd name="T10" fmla="*/ 0 h 45"/>
                  <a:gd name="T11" fmla="*/ 443 w 443"/>
                  <a:gd name="T12" fmla="*/ 45 h 45"/>
                </a:gdLst>
                <a:ahLst/>
                <a:cxnLst>
                  <a:cxn ang="T6">
                    <a:pos x="T0" y="T1"/>
                  </a:cxn>
                  <a:cxn ang="T7">
                    <a:pos x="T2" y="T3"/>
                  </a:cxn>
                  <a:cxn ang="T8">
                    <a:pos x="T4" y="T5"/>
                  </a:cxn>
                </a:cxnLst>
                <a:rect l="T9" t="T10" r="T11" b="T12"/>
                <a:pathLst>
                  <a:path w="443" h="45">
                    <a:moveTo>
                      <a:pt x="0" y="0"/>
                    </a:moveTo>
                    <a:lnTo>
                      <a:pt x="0" y="45"/>
                    </a:lnTo>
                    <a:lnTo>
                      <a:pt x="443" y="45"/>
                    </a:lnTo>
                  </a:path>
                </a:pathLst>
              </a:custGeom>
              <a:noFill/>
              <a:ln w="28575" cap="sq">
                <a:solidFill>
                  <a:srgbClr val="000000"/>
                </a:solidFill>
                <a:prstDash val="solid"/>
                <a:miter lim="800000"/>
                <a:headEnd/>
                <a:tailEnd/>
              </a:ln>
            </p:spPr>
            <p:txBody>
              <a:bodyPr/>
              <a:lstStyle/>
              <a:p>
                <a:endParaRPr lang="en-US" sz="900" b="1"/>
              </a:p>
            </p:txBody>
          </p:sp>
          <p:sp>
            <p:nvSpPr>
              <p:cNvPr id="944" name="Freeform 193"/>
              <p:cNvSpPr>
                <a:spLocks/>
              </p:cNvSpPr>
              <p:nvPr/>
            </p:nvSpPr>
            <p:spPr bwMode="auto">
              <a:xfrm>
                <a:off x="3373438" y="2982913"/>
                <a:ext cx="92075" cy="155575"/>
              </a:xfrm>
              <a:custGeom>
                <a:avLst/>
                <a:gdLst>
                  <a:gd name="T0" fmla="*/ 0 w 58"/>
                  <a:gd name="T1" fmla="*/ 2147483647 h 98"/>
                  <a:gd name="T2" fmla="*/ 0 w 58"/>
                  <a:gd name="T3" fmla="*/ 0 h 98"/>
                  <a:gd name="T4" fmla="*/ 2147483647 w 58"/>
                  <a:gd name="T5" fmla="*/ 0 h 98"/>
                  <a:gd name="T6" fmla="*/ 0 60000 65536"/>
                  <a:gd name="T7" fmla="*/ 0 60000 65536"/>
                  <a:gd name="T8" fmla="*/ 0 60000 65536"/>
                  <a:gd name="T9" fmla="*/ 0 w 58"/>
                  <a:gd name="T10" fmla="*/ 0 h 98"/>
                  <a:gd name="T11" fmla="*/ 58 w 58"/>
                  <a:gd name="T12" fmla="*/ 98 h 98"/>
                </a:gdLst>
                <a:ahLst/>
                <a:cxnLst>
                  <a:cxn ang="T6">
                    <a:pos x="T0" y="T1"/>
                  </a:cxn>
                  <a:cxn ang="T7">
                    <a:pos x="T2" y="T3"/>
                  </a:cxn>
                  <a:cxn ang="T8">
                    <a:pos x="T4" y="T5"/>
                  </a:cxn>
                </a:cxnLst>
                <a:rect l="T9" t="T10" r="T11" b="T12"/>
                <a:pathLst>
                  <a:path w="58" h="98">
                    <a:moveTo>
                      <a:pt x="0" y="98"/>
                    </a:moveTo>
                    <a:lnTo>
                      <a:pt x="0" y="0"/>
                    </a:lnTo>
                    <a:lnTo>
                      <a:pt x="58" y="0"/>
                    </a:lnTo>
                  </a:path>
                </a:pathLst>
              </a:custGeom>
              <a:noFill/>
              <a:ln w="28575" cap="sq">
                <a:solidFill>
                  <a:srgbClr val="000000"/>
                </a:solidFill>
                <a:prstDash val="solid"/>
                <a:miter lim="800000"/>
                <a:headEnd/>
                <a:tailEnd/>
              </a:ln>
            </p:spPr>
            <p:txBody>
              <a:bodyPr/>
              <a:lstStyle/>
              <a:p>
                <a:endParaRPr lang="en-US" sz="900" b="1"/>
              </a:p>
            </p:txBody>
          </p:sp>
          <p:sp>
            <p:nvSpPr>
              <p:cNvPr id="945" name="Freeform 195"/>
              <p:cNvSpPr>
                <a:spLocks/>
              </p:cNvSpPr>
              <p:nvPr/>
            </p:nvSpPr>
            <p:spPr bwMode="auto">
              <a:xfrm>
                <a:off x="3484563" y="3235326"/>
                <a:ext cx="1023938" cy="71438"/>
              </a:xfrm>
              <a:custGeom>
                <a:avLst/>
                <a:gdLst>
                  <a:gd name="T0" fmla="*/ 0 w 645"/>
                  <a:gd name="T1" fmla="*/ 2147483647 h 45"/>
                  <a:gd name="T2" fmla="*/ 0 w 645"/>
                  <a:gd name="T3" fmla="*/ 0 h 45"/>
                  <a:gd name="T4" fmla="*/ 2147483647 w 645"/>
                  <a:gd name="T5" fmla="*/ 0 h 45"/>
                  <a:gd name="T6" fmla="*/ 0 60000 65536"/>
                  <a:gd name="T7" fmla="*/ 0 60000 65536"/>
                  <a:gd name="T8" fmla="*/ 0 60000 65536"/>
                  <a:gd name="T9" fmla="*/ 0 w 645"/>
                  <a:gd name="T10" fmla="*/ 0 h 45"/>
                  <a:gd name="T11" fmla="*/ 645 w 645"/>
                  <a:gd name="T12" fmla="*/ 45 h 45"/>
                </a:gdLst>
                <a:ahLst/>
                <a:cxnLst>
                  <a:cxn ang="T6">
                    <a:pos x="T0" y="T1"/>
                  </a:cxn>
                  <a:cxn ang="T7">
                    <a:pos x="T2" y="T3"/>
                  </a:cxn>
                  <a:cxn ang="T8">
                    <a:pos x="T4" y="T5"/>
                  </a:cxn>
                </a:cxnLst>
                <a:rect l="T9" t="T10" r="T11" b="T12"/>
                <a:pathLst>
                  <a:path w="645" h="45">
                    <a:moveTo>
                      <a:pt x="0" y="45"/>
                    </a:moveTo>
                    <a:lnTo>
                      <a:pt x="0" y="0"/>
                    </a:lnTo>
                    <a:lnTo>
                      <a:pt x="645" y="0"/>
                    </a:lnTo>
                  </a:path>
                </a:pathLst>
              </a:custGeom>
              <a:noFill/>
              <a:ln w="28575" cap="sq">
                <a:solidFill>
                  <a:srgbClr val="000000"/>
                </a:solidFill>
                <a:prstDash val="solid"/>
                <a:miter lim="800000"/>
                <a:headEnd/>
                <a:tailEnd/>
              </a:ln>
            </p:spPr>
            <p:txBody>
              <a:bodyPr/>
              <a:lstStyle/>
              <a:p>
                <a:endParaRPr lang="en-US" sz="900" b="1"/>
              </a:p>
            </p:txBody>
          </p:sp>
          <p:sp>
            <p:nvSpPr>
              <p:cNvPr id="946" name="Freeform 197"/>
              <p:cNvSpPr>
                <a:spLocks/>
              </p:cNvSpPr>
              <p:nvPr/>
            </p:nvSpPr>
            <p:spPr bwMode="auto">
              <a:xfrm>
                <a:off x="3484563" y="3332163"/>
                <a:ext cx="823913" cy="71438"/>
              </a:xfrm>
              <a:custGeom>
                <a:avLst/>
                <a:gdLst>
                  <a:gd name="T0" fmla="*/ 0 w 519"/>
                  <a:gd name="T1" fmla="*/ 0 h 45"/>
                  <a:gd name="T2" fmla="*/ 0 w 519"/>
                  <a:gd name="T3" fmla="*/ 2147483647 h 45"/>
                  <a:gd name="T4" fmla="*/ 2147483647 w 519"/>
                  <a:gd name="T5" fmla="*/ 2147483647 h 45"/>
                  <a:gd name="T6" fmla="*/ 0 60000 65536"/>
                  <a:gd name="T7" fmla="*/ 0 60000 65536"/>
                  <a:gd name="T8" fmla="*/ 0 60000 65536"/>
                  <a:gd name="T9" fmla="*/ 0 w 519"/>
                  <a:gd name="T10" fmla="*/ 0 h 45"/>
                  <a:gd name="T11" fmla="*/ 519 w 519"/>
                  <a:gd name="T12" fmla="*/ 45 h 45"/>
                </a:gdLst>
                <a:ahLst/>
                <a:cxnLst>
                  <a:cxn ang="T6">
                    <a:pos x="T0" y="T1"/>
                  </a:cxn>
                  <a:cxn ang="T7">
                    <a:pos x="T2" y="T3"/>
                  </a:cxn>
                  <a:cxn ang="T8">
                    <a:pos x="T4" y="T5"/>
                  </a:cxn>
                </a:cxnLst>
                <a:rect l="T9" t="T10" r="T11" b="T12"/>
                <a:pathLst>
                  <a:path w="519" h="45">
                    <a:moveTo>
                      <a:pt x="0" y="0"/>
                    </a:moveTo>
                    <a:lnTo>
                      <a:pt x="0" y="45"/>
                    </a:lnTo>
                    <a:lnTo>
                      <a:pt x="519" y="45"/>
                    </a:lnTo>
                  </a:path>
                </a:pathLst>
              </a:custGeom>
              <a:noFill/>
              <a:ln w="28575" cap="sq">
                <a:solidFill>
                  <a:srgbClr val="000000"/>
                </a:solidFill>
                <a:prstDash val="solid"/>
                <a:miter lim="800000"/>
                <a:headEnd/>
                <a:tailEnd/>
              </a:ln>
            </p:spPr>
            <p:txBody>
              <a:bodyPr/>
              <a:lstStyle/>
              <a:p>
                <a:endParaRPr lang="en-US" sz="900" b="1"/>
              </a:p>
            </p:txBody>
          </p:sp>
          <p:sp>
            <p:nvSpPr>
              <p:cNvPr id="947" name="Freeform 198"/>
              <p:cNvSpPr>
                <a:spLocks/>
              </p:cNvSpPr>
              <p:nvPr/>
            </p:nvSpPr>
            <p:spPr bwMode="auto">
              <a:xfrm>
                <a:off x="3373438" y="3163888"/>
                <a:ext cx="111125" cy="155575"/>
              </a:xfrm>
              <a:custGeom>
                <a:avLst/>
                <a:gdLst>
                  <a:gd name="T0" fmla="*/ 0 w 70"/>
                  <a:gd name="T1" fmla="*/ 0 h 98"/>
                  <a:gd name="T2" fmla="*/ 0 w 70"/>
                  <a:gd name="T3" fmla="*/ 2147483647 h 98"/>
                  <a:gd name="T4" fmla="*/ 2147483647 w 70"/>
                  <a:gd name="T5" fmla="*/ 2147483647 h 98"/>
                  <a:gd name="T6" fmla="*/ 0 60000 65536"/>
                  <a:gd name="T7" fmla="*/ 0 60000 65536"/>
                  <a:gd name="T8" fmla="*/ 0 60000 65536"/>
                  <a:gd name="T9" fmla="*/ 0 w 70"/>
                  <a:gd name="T10" fmla="*/ 0 h 98"/>
                  <a:gd name="T11" fmla="*/ 70 w 70"/>
                  <a:gd name="T12" fmla="*/ 98 h 98"/>
                </a:gdLst>
                <a:ahLst/>
                <a:cxnLst>
                  <a:cxn ang="T6">
                    <a:pos x="T0" y="T1"/>
                  </a:cxn>
                  <a:cxn ang="T7">
                    <a:pos x="T2" y="T3"/>
                  </a:cxn>
                  <a:cxn ang="T8">
                    <a:pos x="T4" y="T5"/>
                  </a:cxn>
                </a:cxnLst>
                <a:rect l="T9" t="T10" r="T11" b="T12"/>
                <a:pathLst>
                  <a:path w="70" h="98">
                    <a:moveTo>
                      <a:pt x="0" y="0"/>
                    </a:moveTo>
                    <a:lnTo>
                      <a:pt x="0" y="98"/>
                    </a:lnTo>
                    <a:lnTo>
                      <a:pt x="70" y="98"/>
                    </a:lnTo>
                  </a:path>
                </a:pathLst>
              </a:custGeom>
              <a:noFill/>
              <a:ln w="28575" cap="sq">
                <a:solidFill>
                  <a:srgbClr val="000000"/>
                </a:solidFill>
                <a:prstDash val="solid"/>
                <a:miter lim="800000"/>
                <a:headEnd/>
                <a:tailEnd/>
              </a:ln>
            </p:spPr>
            <p:txBody>
              <a:bodyPr/>
              <a:lstStyle/>
              <a:p>
                <a:endParaRPr lang="en-US" sz="900" b="1"/>
              </a:p>
            </p:txBody>
          </p:sp>
          <p:sp>
            <p:nvSpPr>
              <p:cNvPr id="948" name="Freeform 199"/>
              <p:cNvSpPr>
                <a:spLocks/>
              </p:cNvSpPr>
              <p:nvPr/>
            </p:nvSpPr>
            <p:spPr bwMode="auto">
              <a:xfrm>
                <a:off x="3352801" y="2911476"/>
                <a:ext cx="20638" cy="239713"/>
              </a:xfrm>
              <a:custGeom>
                <a:avLst/>
                <a:gdLst>
                  <a:gd name="T0" fmla="*/ 0 w 13"/>
                  <a:gd name="T1" fmla="*/ 0 h 151"/>
                  <a:gd name="T2" fmla="*/ 0 w 13"/>
                  <a:gd name="T3" fmla="*/ 2147483647 h 151"/>
                  <a:gd name="T4" fmla="*/ 2147483647 w 13"/>
                  <a:gd name="T5" fmla="*/ 2147483647 h 151"/>
                  <a:gd name="T6" fmla="*/ 0 60000 65536"/>
                  <a:gd name="T7" fmla="*/ 0 60000 65536"/>
                  <a:gd name="T8" fmla="*/ 0 60000 65536"/>
                  <a:gd name="T9" fmla="*/ 0 w 13"/>
                  <a:gd name="T10" fmla="*/ 0 h 151"/>
                  <a:gd name="T11" fmla="*/ 13 w 13"/>
                  <a:gd name="T12" fmla="*/ 151 h 151"/>
                </a:gdLst>
                <a:ahLst/>
                <a:cxnLst>
                  <a:cxn ang="T6">
                    <a:pos x="T0" y="T1"/>
                  </a:cxn>
                  <a:cxn ang="T7">
                    <a:pos x="T2" y="T3"/>
                  </a:cxn>
                  <a:cxn ang="T8">
                    <a:pos x="T4" y="T5"/>
                  </a:cxn>
                </a:cxnLst>
                <a:rect l="T9" t="T10" r="T11" b="T12"/>
                <a:pathLst>
                  <a:path w="13" h="151">
                    <a:moveTo>
                      <a:pt x="0" y="0"/>
                    </a:moveTo>
                    <a:lnTo>
                      <a:pt x="0" y="151"/>
                    </a:lnTo>
                    <a:lnTo>
                      <a:pt x="13" y="151"/>
                    </a:lnTo>
                  </a:path>
                </a:pathLst>
              </a:custGeom>
              <a:noFill/>
              <a:ln w="28575" cap="sq">
                <a:solidFill>
                  <a:srgbClr val="000000"/>
                </a:solidFill>
                <a:prstDash val="solid"/>
                <a:miter lim="800000"/>
                <a:headEnd/>
                <a:tailEnd/>
              </a:ln>
            </p:spPr>
            <p:txBody>
              <a:bodyPr/>
              <a:lstStyle/>
              <a:p>
                <a:endParaRPr lang="en-US" sz="900" b="1"/>
              </a:p>
            </p:txBody>
          </p:sp>
          <p:sp>
            <p:nvSpPr>
              <p:cNvPr id="949" name="Freeform 200"/>
              <p:cNvSpPr>
                <a:spLocks/>
              </p:cNvSpPr>
              <p:nvPr/>
            </p:nvSpPr>
            <p:spPr bwMode="auto">
              <a:xfrm>
                <a:off x="3162301" y="2597151"/>
                <a:ext cx="190500" cy="301625"/>
              </a:xfrm>
              <a:custGeom>
                <a:avLst/>
                <a:gdLst>
                  <a:gd name="T0" fmla="*/ 0 w 120"/>
                  <a:gd name="T1" fmla="*/ 0 h 190"/>
                  <a:gd name="T2" fmla="*/ 0 w 120"/>
                  <a:gd name="T3" fmla="*/ 2147483647 h 190"/>
                  <a:gd name="T4" fmla="*/ 2147483647 w 120"/>
                  <a:gd name="T5" fmla="*/ 2147483647 h 190"/>
                  <a:gd name="T6" fmla="*/ 0 60000 65536"/>
                  <a:gd name="T7" fmla="*/ 0 60000 65536"/>
                  <a:gd name="T8" fmla="*/ 0 60000 65536"/>
                  <a:gd name="T9" fmla="*/ 0 w 120"/>
                  <a:gd name="T10" fmla="*/ 0 h 190"/>
                  <a:gd name="T11" fmla="*/ 120 w 120"/>
                  <a:gd name="T12" fmla="*/ 190 h 190"/>
                </a:gdLst>
                <a:ahLst/>
                <a:cxnLst>
                  <a:cxn ang="T6">
                    <a:pos x="T0" y="T1"/>
                  </a:cxn>
                  <a:cxn ang="T7">
                    <a:pos x="T2" y="T3"/>
                  </a:cxn>
                  <a:cxn ang="T8">
                    <a:pos x="T4" y="T5"/>
                  </a:cxn>
                </a:cxnLst>
                <a:rect l="T9" t="T10" r="T11" b="T12"/>
                <a:pathLst>
                  <a:path w="120" h="190">
                    <a:moveTo>
                      <a:pt x="0" y="0"/>
                    </a:moveTo>
                    <a:lnTo>
                      <a:pt x="0" y="190"/>
                    </a:lnTo>
                    <a:lnTo>
                      <a:pt x="120" y="190"/>
                    </a:lnTo>
                  </a:path>
                </a:pathLst>
              </a:custGeom>
              <a:noFill/>
              <a:ln w="28575" cap="sq">
                <a:solidFill>
                  <a:srgbClr val="000000"/>
                </a:solidFill>
                <a:prstDash val="solid"/>
                <a:miter lim="800000"/>
                <a:headEnd/>
                <a:tailEnd/>
              </a:ln>
            </p:spPr>
            <p:txBody>
              <a:bodyPr/>
              <a:lstStyle/>
              <a:p>
                <a:endParaRPr lang="en-US" sz="900" b="1"/>
              </a:p>
            </p:txBody>
          </p:sp>
          <p:sp>
            <p:nvSpPr>
              <p:cNvPr id="950" name="Freeform 201"/>
              <p:cNvSpPr>
                <a:spLocks/>
              </p:cNvSpPr>
              <p:nvPr/>
            </p:nvSpPr>
            <p:spPr bwMode="auto">
              <a:xfrm>
                <a:off x="3073401" y="2062163"/>
                <a:ext cx="88900" cy="522288"/>
              </a:xfrm>
              <a:custGeom>
                <a:avLst/>
                <a:gdLst>
                  <a:gd name="T0" fmla="*/ 0 w 56"/>
                  <a:gd name="T1" fmla="*/ 0 h 329"/>
                  <a:gd name="T2" fmla="*/ 0 w 56"/>
                  <a:gd name="T3" fmla="*/ 2147483647 h 329"/>
                  <a:gd name="T4" fmla="*/ 2147483647 w 56"/>
                  <a:gd name="T5" fmla="*/ 2147483647 h 329"/>
                  <a:gd name="T6" fmla="*/ 0 60000 65536"/>
                  <a:gd name="T7" fmla="*/ 0 60000 65536"/>
                  <a:gd name="T8" fmla="*/ 0 60000 65536"/>
                  <a:gd name="T9" fmla="*/ 0 w 56"/>
                  <a:gd name="T10" fmla="*/ 0 h 329"/>
                  <a:gd name="T11" fmla="*/ 56 w 56"/>
                  <a:gd name="T12" fmla="*/ 329 h 329"/>
                </a:gdLst>
                <a:ahLst/>
                <a:cxnLst>
                  <a:cxn ang="T6">
                    <a:pos x="T0" y="T1"/>
                  </a:cxn>
                  <a:cxn ang="T7">
                    <a:pos x="T2" y="T3"/>
                  </a:cxn>
                  <a:cxn ang="T8">
                    <a:pos x="T4" y="T5"/>
                  </a:cxn>
                </a:cxnLst>
                <a:rect l="T9" t="T10" r="T11" b="T12"/>
                <a:pathLst>
                  <a:path w="56" h="329">
                    <a:moveTo>
                      <a:pt x="0" y="0"/>
                    </a:moveTo>
                    <a:lnTo>
                      <a:pt x="0" y="329"/>
                    </a:lnTo>
                    <a:lnTo>
                      <a:pt x="56" y="329"/>
                    </a:lnTo>
                  </a:path>
                </a:pathLst>
              </a:custGeom>
              <a:noFill/>
              <a:ln w="28575" cap="sq">
                <a:solidFill>
                  <a:srgbClr val="000000"/>
                </a:solidFill>
                <a:prstDash val="solid"/>
                <a:miter lim="800000"/>
                <a:headEnd/>
                <a:tailEnd/>
              </a:ln>
            </p:spPr>
            <p:txBody>
              <a:bodyPr/>
              <a:lstStyle/>
              <a:p>
                <a:endParaRPr lang="en-US" sz="900" b="1"/>
              </a:p>
            </p:txBody>
          </p:sp>
          <p:sp>
            <p:nvSpPr>
              <p:cNvPr id="951" name="Freeform 202"/>
              <p:cNvSpPr>
                <a:spLocks/>
              </p:cNvSpPr>
              <p:nvPr/>
            </p:nvSpPr>
            <p:spPr bwMode="auto">
              <a:xfrm>
                <a:off x="2974976" y="2049463"/>
                <a:ext cx="98425" cy="809625"/>
              </a:xfrm>
              <a:custGeom>
                <a:avLst/>
                <a:gdLst>
                  <a:gd name="T0" fmla="*/ 0 w 62"/>
                  <a:gd name="T1" fmla="*/ 2147483647 h 510"/>
                  <a:gd name="T2" fmla="*/ 0 w 62"/>
                  <a:gd name="T3" fmla="*/ 0 h 510"/>
                  <a:gd name="T4" fmla="*/ 2147483647 w 62"/>
                  <a:gd name="T5" fmla="*/ 0 h 510"/>
                  <a:gd name="T6" fmla="*/ 0 60000 65536"/>
                  <a:gd name="T7" fmla="*/ 0 60000 65536"/>
                  <a:gd name="T8" fmla="*/ 0 60000 65536"/>
                  <a:gd name="T9" fmla="*/ 0 w 62"/>
                  <a:gd name="T10" fmla="*/ 0 h 510"/>
                  <a:gd name="T11" fmla="*/ 62 w 62"/>
                  <a:gd name="T12" fmla="*/ 510 h 510"/>
                </a:gdLst>
                <a:ahLst/>
                <a:cxnLst>
                  <a:cxn ang="T6">
                    <a:pos x="T0" y="T1"/>
                  </a:cxn>
                  <a:cxn ang="T7">
                    <a:pos x="T2" y="T3"/>
                  </a:cxn>
                  <a:cxn ang="T8">
                    <a:pos x="T4" y="T5"/>
                  </a:cxn>
                </a:cxnLst>
                <a:rect l="T9" t="T10" r="T11" b="T12"/>
                <a:pathLst>
                  <a:path w="62" h="510">
                    <a:moveTo>
                      <a:pt x="0" y="510"/>
                    </a:moveTo>
                    <a:lnTo>
                      <a:pt x="0" y="0"/>
                    </a:lnTo>
                    <a:lnTo>
                      <a:pt x="62" y="0"/>
                    </a:lnTo>
                  </a:path>
                </a:pathLst>
              </a:custGeom>
              <a:noFill/>
              <a:ln w="28575" cap="sq">
                <a:solidFill>
                  <a:srgbClr val="000000"/>
                </a:solidFill>
                <a:prstDash val="solid"/>
                <a:miter lim="800000"/>
                <a:headEnd/>
                <a:tailEnd/>
              </a:ln>
            </p:spPr>
            <p:txBody>
              <a:bodyPr/>
              <a:lstStyle/>
              <a:p>
                <a:endParaRPr lang="en-US" sz="900" b="1"/>
              </a:p>
            </p:txBody>
          </p:sp>
          <p:sp>
            <p:nvSpPr>
              <p:cNvPr id="952" name="Freeform 204"/>
              <p:cNvSpPr>
                <a:spLocks/>
              </p:cNvSpPr>
              <p:nvPr/>
            </p:nvSpPr>
            <p:spPr bwMode="auto">
              <a:xfrm>
                <a:off x="3228976" y="3570288"/>
                <a:ext cx="463550" cy="114300"/>
              </a:xfrm>
              <a:custGeom>
                <a:avLst/>
                <a:gdLst>
                  <a:gd name="T0" fmla="*/ 0 w 292"/>
                  <a:gd name="T1" fmla="*/ 2147483647 h 72"/>
                  <a:gd name="T2" fmla="*/ 0 w 292"/>
                  <a:gd name="T3" fmla="*/ 0 h 72"/>
                  <a:gd name="T4" fmla="*/ 2147483647 w 292"/>
                  <a:gd name="T5" fmla="*/ 0 h 72"/>
                  <a:gd name="T6" fmla="*/ 0 60000 65536"/>
                  <a:gd name="T7" fmla="*/ 0 60000 65536"/>
                  <a:gd name="T8" fmla="*/ 0 60000 65536"/>
                  <a:gd name="T9" fmla="*/ 0 w 292"/>
                  <a:gd name="T10" fmla="*/ 0 h 72"/>
                  <a:gd name="T11" fmla="*/ 292 w 292"/>
                  <a:gd name="T12" fmla="*/ 72 h 72"/>
                </a:gdLst>
                <a:ahLst/>
                <a:cxnLst>
                  <a:cxn ang="T6">
                    <a:pos x="T0" y="T1"/>
                  </a:cxn>
                  <a:cxn ang="T7">
                    <a:pos x="T2" y="T3"/>
                  </a:cxn>
                  <a:cxn ang="T8">
                    <a:pos x="T4" y="T5"/>
                  </a:cxn>
                </a:cxnLst>
                <a:rect l="T9" t="T10" r="T11" b="T12"/>
                <a:pathLst>
                  <a:path w="292" h="72">
                    <a:moveTo>
                      <a:pt x="0" y="72"/>
                    </a:moveTo>
                    <a:lnTo>
                      <a:pt x="0" y="0"/>
                    </a:lnTo>
                    <a:lnTo>
                      <a:pt x="292" y="0"/>
                    </a:lnTo>
                  </a:path>
                </a:pathLst>
              </a:custGeom>
              <a:noFill/>
              <a:ln w="28575" cap="sq">
                <a:solidFill>
                  <a:srgbClr val="000000"/>
                </a:solidFill>
                <a:prstDash val="solid"/>
                <a:miter lim="800000"/>
                <a:headEnd/>
                <a:tailEnd/>
              </a:ln>
            </p:spPr>
            <p:txBody>
              <a:bodyPr/>
              <a:lstStyle/>
              <a:p>
                <a:endParaRPr lang="en-US" sz="900" b="1"/>
              </a:p>
            </p:txBody>
          </p:sp>
          <p:sp>
            <p:nvSpPr>
              <p:cNvPr id="953" name="Freeform 206"/>
              <p:cNvSpPr>
                <a:spLocks/>
              </p:cNvSpPr>
              <p:nvPr/>
            </p:nvSpPr>
            <p:spPr bwMode="auto">
              <a:xfrm>
                <a:off x="3292476" y="3738563"/>
                <a:ext cx="485775" cy="71438"/>
              </a:xfrm>
              <a:custGeom>
                <a:avLst/>
                <a:gdLst>
                  <a:gd name="T0" fmla="*/ 0 w 306"/>
                  <a:gd name="T1" fmla="*/ 2147483647 h 45"/>
                  <a:gd name="T2" fmla="*/ 0 w 306"/>
                  <a:gd name="T3" fmla="*/ 0 h 45"/>
                  <a:gd name="T4" fmla="*/ 2147483647 w 306"/>
                  <a:gd name="T5" fmla="*/ 0 h 45"/>
                  <a:gd name="T6" fmla="*/ 0 60000 65536"/>
                  <a:gd name="T7" fmla="*/ 0 60000 65536"/>
                  <a:gd name="T8" fmla="*/ 0 60000 65536"/>
                  <a:gd name="T9" fmla="*/ 0 w 306"/>
                  <a:gd name="T10" fmla="*/ 0 h 45"/>
                  <a:gd name="T11" fmla="*/ 306 w 306"/>
                  <a:gd name="T12" fmla="*/ 45 h 45"/>
                </a:gdLst>
                <a:ahLst/>
                <a:cxnLst>
                  <a:cxn ang="T6">
                    <a:pos x="T0" y="T1"/>
                  </a:cxn>
                  <a:cxn ang="T7">
                    <a:pos x="T2" y="T3"/>
                  </a:cxn>
                  <a:cxn ang="T8">
                    <a:pos x="T4" y="T5"/>
                  </a:cxn>
                </a:cxnLst>
                <a:rect l="T9" t="T10" r="T11" b="T12"/>
                <a:pathLst>
                  <a:path w="306" h="45">
                    <a:moveTo>
                      <a:pt x="0" y="45"/>
                    </a:moveTo>
                    <a:lnTo>
                      <a:pt x="0" y="0"/>
                    </a:lnTo>
                    <a:lnTo>
                      <a:pt x="306" y="0"/>
                    </a:lnTo>
                  </a:path>
                </a:pathLst>
              </a:custGeom>
              <a:noFill/>
              <a:ln w="28575" cap="sq">
                <a:solidFill>
                  <a:srgbClr val="000000"/>
                </a:solidFill>
                <a:prstDash val="solid"/>
                <a:miter lim="800000"/>
                <a:headEnd/>
                <a:tailEnd/>
              </a:ln>
            </p:spPr>
            <p:txBody>
              <a:bodyPr/>
              <a:lstStyle/>
              <a:p>
                <a:endParaRPr lang="en-US" sz="900" b="1"/>
              </a:p>
            </p:txBody>
          </p:sp>
          <p:sp>
            <p:nvSpPr>
              <p:cNvPr id="954" name="Freeform 208"/>
              <p:cNvSpPr>
                <a:spLocks/>
              </p:cNvSpPr>
              <p:nvPr/>
            </p:nvSpPr>
            <p:spPr bwMode="auto">
              <a:xfrm>
                <a:off x="3292476" y="3835401"/>
                <a:ext cx="377825" cy="71438"/>
              </a:xfrm>
              <a:custGeom>
                <a:avLst/>
                <a:gdLst>
                  <a:gd name="T0" fmla="*/ 0 w 238"/>
                  <a:gd name="T1" fmla="*/ 0 h 45"/>
                  <a:gd name="T2" fmla="*/ 0 w 238"/>
                  <a:gd name="T3" fmla="*/ 2147483647 h 45"/>
                  <a:gd name="T4" fmla="*/ 2147483647 w 238"/>
                  <a:gd name="T5" fmla="*/ 2147483647 h 45"/>
                  <a:gd name="T6" fmla="*/ 0 60000 65536"/>
                  <a:gd name="T7" fmla="*/ 0 60000 65536"/>
                  <a:gd name="T8" fmla="*/ 0 60000 65536"/>
                  <a:gd name="T9" fmla="*/ 0 w 238"/>
                  <a:gd name="T10" fmla="*/ 0 h 45"/>
                  <a:gd name="T11" fmla="*/ 238 w 238"/>
                  <a:gd name="T12" fmla="*/ 45 h 45"/>
                </a:gdLst>
                <a:ahLst/>
                <a:cxnLst>
                  <a:cxn ang="T6">
                    <a:pos x="T0" y="T1"/>
                  </a:cxn>
                  <a:cxn ang="T7">
                    <a:pos x="T2" y="T3"/>
                  </a:cxn>
                  <a:cxn ang="T8">
                    <a:pos x="T4" y="T5"/>
                  </a:cxn>
                </a:cxnLst>
                <a:rect l="T9" t="T10" r="T11" b="T12"/>
                <a:pathLst>
                  <a:path w="238" h="45">
                    <a:moveTo>
                      <a:pt x="0" y="0"/>
                    </a:moveTo>
                    <a:lnTo>
                      <a:pt x="0" y="45"/>
                    </a:lnTo>
                    <a:lnTo>
                      <a:pt x="238" y="45"/>
                    </a:lnTo>
                  </a:path>
                </a:pathLst>
              </a:custGeom>
              <a:noFill/>
              <a:ln w="28575" cap="sq">
                <a:solidFill>
                  <a:srgbClr val="000000"/>
                </a:solidFill>
                <a:prstDash val="solid"/>
                <a:miter lim="800000"/>
                <a:headEnd/>
                <a:tailEnd/>
              </a:ln>
            </p:spPr>
            <p:txBody>
              <a:bodyPr/>
              <a:lstStyle/>
              <a:p>
                <a:endParaRPr lang="en-US" sz="900" b="1"/>
              </a:p>
            </p:txBody>
          </p:sp>
          <p:sp>
            <p:nvSpPr>
              <p:cNvPr id="955" name="Freeform 209"/>
              <p:cNvSpPr>
                <a:spLocks/>
              </p:cNvSpPr>
              <p:nvPr/>
            </p:nvSpPr>
            <p:spPr bwMode="auto">
              <a:xfrm>
                <a:off x="3228976" y="3708401"/>
                <a:ext cx="63500" cy="114300"/>
              </a:xfrm>
              <a:custGeom>
                <a:avLst/>
                <a:gdLst>
                  <a:gd name="T0" fmla="*/ 0 w 40"/>
                  <a:gd name="T1" fmla="*/ 0 h 72"/>
                  <a:gd name="T2" fmla="*/ 0 w 40"/>
                  <a:gd name="T3" fmla="*/ 2147483647 h 72"/>
                  <a:gd name="T4" fmla="*/ 2147483647 w 40"/>
                  <a:gd name="T5" fmla="*/ 2147483647 h 72"/>
                  <a:gd name="T6" fmla="*/ 0 60000 65536"/>
                  <a:gd name="T7" fmla="*/ 0 60000 65536"/>
                  <a:gd name="T8" fmla="*/ 0 60000 65536"/>
                  <a:gd name="T9" fmla="*/ 0 w 40"/>
                  <a:gd name="T10" fmla="*/ 0 h 72"/>
                  <a:gd name="T11" fmla="*/ 40 w 40"/>
                  <a:gd name="T12" fmla="*/ 72 h 72"/>
                </a:gdLst>
                <a:ahLst/>
                <a:cxnLst>
                  <a:cxn ang="T6">
                    <a:pos x="T0" y="T1"/>
                  </a:cxn>
                  <a:cxn ang="T7">
                    <a:pos x="T2" y="T3"/>
                  </a:cxn>
                  <a:cxn ang="T8">
                    <a:pos x="T4" y="T5"/>
                  </a:cxn>
                </a:cxnLst>
                <a:rect l="T9" t="T10" r="T11" b="T12"/>
                <a:pathLst>
                  <a:path w="40" h="72">
                    <a:moveTo>
                      <a:pt x="0" y="0"/>
                    </a:moveTo>
                    <a:lnTo>
                      <a:pt x="0" y="72"/>
                    </a:lnTo>
                    <a:lnTo>
                      <a:pt x="40" y="72"/>
                    </a:lnTo>
                  </a:path>
                </a:pathLst>
              </a:custGeom>
              <a:noFill/>
              <a:ln w="28575" cap="sq">
                <a:solidFill>
                  <a:srgbClr val="000000"/>
                </a:solidFill>
                <a:prstDash val="solid"/>
                <a:miter lim="800000"/>
                <a:headEnd/>
                <a:tailEnd/>
              </a:ln>
            </p:spPr>
            <p:txBody>
              <a:bodyPr/>
              <a:lstStyle/>
              <a:p>
                <a:endParaRPr lang="en-US" sz="900" b="1"/>
              </a:p>
            </p:txBody>
          </p:sp>
          <p:sp>
            <p:nvSpPr>
              <p:cNvPr id="956" name="Freeform 210"/>
              <p:cNvSpPr>
                <a:spLocks/>
              </p:cNvSpPr>
              <p:nvPr/>
            </p:nvSpPr>
            <p:spPr bwMode="auto">
              <a:xfrm>
                <a:off x="2974976" y="2884488"/>
                <a:ext cx="254000" cy="812800"/>
              </a:xfrm>
              <a:custGeom>
                <a:avLst/>
                <a:gdLst>
                  <a:gd name="T0" fmla="*/ 0 w 160"/>
                  <a:gd name="T1" fmla="*/ 0 h 512"/>
                  <a:gd name="T2" fmla="*/ 0 w 160"/>
                  <a:gd name="T3" fmla="*/ 2147483647 h 512"/>
                  <a:gd name="T4" fmla="*/ 2147483647 w 160"/>
                  <a:gd name="T5" fmla="*/ 2147483647 h 512"/>
                  <a:gd name="T6" fmla="*/ 0 60000 65536"/>
                  <a:gd name="T7" fmla="*/ 0 60000 65536"/>
                  <a:gd name="T8" fmla="*/ 0 60000 65536"/>
                  <a:gd name="T9" fmla="*/ 0 w 160"/>
                  <a:gd name="T10" fmla="*/ 0 h 512"/>
                  <a:gd name="T11" fmla="*/ 160 w 160"/>
                  <a:gd name="T12" fmla="*/ 512 h 512"/>
                </a:gdLst>
                <a:ahLst/>
                <a:cxnLst>
                  <a:cxn ang="T6">
                    <a:pos x="T0" y="T1"/>
                  </a:cxn>
                  <a:cxn ang="T7">
                    <a:pos x="T2" y="T3"/>
                  </a:cxn>
                  <a:cxn ang="T8">
                    <a:pos x="T4" y="T5"/>
                  </a:cxn>
                </a:cxnLst>
                <a:rect l="T9" t="T10" r="T11" b="T12"/>
                <a:pathLst>
                  <a:path w="160" h="512">
                    <a:moveTo>
                      <a:pt x="0" y="0"/>
                    </a:moveTo>
                    <a:lnTo>
                      <a:pt x="0" y="512"/>
                    </a:lnTo>
                    <a:lnTo>
                      <a:pt x="160" y="512"/>
                    </a:lnTo>
                  </a:path>
                </a:pathLst>
              </a:custGeom>
              <a:noFill/>
              <a:ln w="28575" cap="sq">
                <a:solidFill>
                  <a:srgbClr val="000000"/>
                </a:solidFill>
                <a:prstDash val="solid"/>
                <a:miter lim="800000"/>
                <a:headEnd/>
                <a:tailEnd/>
              </a:ln>
            </p:spPr>
            <p:txBody>
              <a:bodyPr/>
              <a:lstStyle/>
              <a:p>
                <a:endParaRPr lang="en-US" sz="900" b="1"/>
              </a:p>
            </p:txBody>
          </p:sp>
          <p:sp>
            <p:nvSpPr>
              <p:cNvPr id="957" name="Freeform 211"/>
              <p:cNvSpPr>
                <a:spLocks/>
              </p:cNvSpPr>
              <p:nvPr/>
            </p:nvSpPr>
            <p:spPr bwMode="auto">
              <a:xfrm>
                <a:off x="2757488" y="2871788"/>
                <a:ext cx="217488" cy="788988"/>
              </a:xfrm>
              <a:custGeom>
                <a:avLst/>
                <a:gdLst>
                  <a:gd name="T0" fmla="*/ 0 w 137"/>
                  <a:gd name="T1" fmla="*/ 2147483647 h 497"/>
                  <a:gd name="T2" fmla="*/ 0 w 137"/>
                  <a:gd name="T3" fmla="*/ 0 h 497"/>
                  <a:gd name="T4" fmla="*/ 2147483647 w 137"/>
                  <a:gd name="T5" fmla="*/ 0 h 497"/>
                  <a:gd name="T6" fmla="*/ 0 60000 65536"/>
                  <a:gd name="T7" fmla="*/ 0 60000 65536"/>
                  <a:gd name="T8" fmla="*/ 0 60000 65536"/>
                  <a:gd name="T9" fmla="*/ 0 w 137"/>
                  <a:gd name="T10" fmla="*/ 0 h 497"/>
                  <a:gd name="T11" fmla="*/ 137 w 137"/>
                  <a:gd name="T12" fmla="*/ 497 h 497"/>
                </a:gdLst>
                <a:ahLst/>
                <a:cxnLst>
                  <a:cxn ang="T6">
                    <a:pos x="T0" y="T1"/>
                  </a:cxn>
                  <a:cxn ang="T7">
                    <a:pos x="T2" y="T3"/>
                  </a:cxn>
                  <a:cxn ang="T8">
                    <a:pos x="T4" y="T5"/>
                  </a:cxn>
                </a:cxnLst>
                <a:rect l="T9" t="T10" r="T11" b="T12"/>
                <a:pathLst>
                  <a:path w="137" h="497">
                    <a:moveTo>
                      <a:pt x="0" y="497"/>
                    </a:moveTo>
                    <a:lnTo>
                      <a:pt x="0" y="0"/>
                    </a:lnTo>
                    <a:lnTo>
                      <a:pt x="137" y="0"/>
                    </a:lnTo>
                  </a:path>
                </a:pathLst>
              </a:custGeom>
              <a:noFill/>
              <a:ln w="28575" cap="sq">
                <a:solidFill>
                  <a:srgbClr val="000000"/>
                </a:solidFill>
                <a:prstDash val="solid"/>
                <a:miter lim="800000"/>
                <a:headEnd/>
                <a:tailEnd/>
              </a:ln>
            </p:spPr>
            <p:txBody>
              <a:bodyPr/>
              <a:lstStyle/>
              <a:p>
                <a:endParaRPr lang="en-US" sz="900" b="1"/>
              </a:p>
            </p:txBody>
          </p:sp>
          <p:sp>
            <p:nvSpPr>
              <p:cNvPr id="958" name="Freeform 213"/>
              <p:cNvSpPr>
                <a:spLocks/>
              </p:cNvSpPr>
              <p:nvPr/>
            </p:nvSpPr>
            <p:spPr bwMode="auto">
              <a:xfrm>
                <a:off x="2928938" y="4073526"/>
                <a:ext cx="815975" cy="388938"/>
              </a:xfrm>
              <a:custGeom>
                <a:avLst/>
                <a:gdLst>
                  <a:gd name="T0" fmla="*/ 0 w 514"/>
                  <a:gd name="T1" fmla="*/ 2147483647 h 245"/>
                  <a:gd name="T2" fmla="*/ 0 w 514"/>
                  <a:gd name="T3" fmla="*/ 0 h 245"/>
                  <a:gd name="T4" fmla="*/ 2147483647 w 514"/>
                  <a:gd name="T5" fmla="*/ 0 h 245"/>
                  <a:gd name="T6" fmla="*/ 0 60000 65536"/>
                  <a:gd name="T7" fmla="*/ 0 60000 65536"/>
                  <a:gd name="T8" fmla="*/ 0 60000 65536"/>
                  <a:gd name="T9" fmla="*/ 0 w 514"/>
                  <a:gd name="T10" fmla="*/ 0 h 245"/>
                  <a:gd name="T11" fmla="*/ 514 w 514"/>
                  <a:gd name="T12" fmla="*/ 245 h 245"/>
                </a:gdLst>
                <a:ahLst/>
                <a:cxnLst>
                  <a:cxn ang="T6">
                    <a:pos x="T0" y="T1"/>
                  </a:cxn>
                  <a:cxn ang="T7">
                    <a:pos x="T2" y="T3"/>
                  </a:cxn>
                  <a:cxn ang="T8">
                    <a:pos x="T4" y="T5"/>
                  </a:cxn>
                </a:cxnLst>
                <a:rect l="T9" t="T10" r="T11" b="T12"/>
                <a:pathLst>
                  <a:path w="514" h="245">
                    <a:moveTo>
                      <a:pt x="0" y="245"/>
                    </a:moveTo>
                    <a:lnTo>
                      <a:pt x="0" y="0"/>
                    </a:lnTo>
                    <a:lnTo>
                      <a:pt x="514" y="0"/>
                    </a:lnTo>
                  </a:path>
                </a:pathLst>
              </a:custGeom>
              <a:noFill/>
              <a:ln w="28575" cap="sq">
                <a:solidFill>
                  <a:srgbClr val="000000"/>
                </a:solidFill>
                <a:prstDash val="solid"/>
                <a:miter lim="800000"/>
                <a:headEnd/>
                <a:tailEnd/>
              </a:ln>
            </p:spPr>
            <p:txBody>
              <a:bodyPr/>
              <a:lstStyle/>
              <a:p>
                <a:endParaRPr lang="en-US" sz="900" b="1"/>
              </a:p>
            </p:txBody>
          </p:sp>
          <p:sp>
            <p:nvSpPr>
              <p:cNvPr id="959" name="Freeform 215"/>
              <p:cNvSpPr>
                <a:spLocks/>
              </p:cNvSpPr>
              <p:nvPr/>
            </p:nvSpPr>
            <p:spPr bwMode="auto">
              <a:xfrm>
                <a:off x="3775076" y="4241801"/>
                <a:ext cx="14288" cy="71438"/>
              </a:xfrm>
              <a:custGeom>
                <a:avLst/>
                <a:gdLst>
                  <a:gd name="T0" fmla="*/ 0 w 9"/>
                  <a:gd name="T1" fmla="*/ 2147483647 h 45"/>
                  <a:gd name="T2" fmla="*/ 0 w 9"/>
                  <a:gd name="T3" fmla="*/ 0 h 45"/>
                  <a:gd name="T4" fmla="*/ 2147483647 w 9"/>
                  <a:gd name="T5" fmla="*/ 0 h 45"/>
                  <a:gd name="T6" fmla="*/ 0 60000 65536"/>
                  <a:gd name="T7" fmla="*/ 0 60000 65536"/>
                  <a:gd name="T8" fmla="*/ 0 60000 65536"/>
                  <a:gd name="T9" fmla="*/ 0 w 9"/>
                  <a:gd name="T10" fmla="*/ 0 h 45"/>
                  <a:gd name="T11" fmla="*/ 9 w 9"/>
                  <a:gd name="T12" fmla="*/ 45 h 45"/>
                </a:gdLst>
                <a:ahLst/>
                <a:cxnLst>
                  <a:cxn ang="T6">
                    <a:pos x="T0" y="T1"/>
                  </a:cxn>
                  <a:cxn ang="T7">
                    <a:pos x="T2" y="T3"/>
                  </a:cxn>
                  <a:cxn ang="T8">
                    <a:pos x="T4" y="T5"/>
                  </a:cxn>
                </a:cxnLst>
                <a:rect l="T9" t="T10" r="T11" b="T12"/>
                <a:pathLst>
                  <a:path w="9" h="45">
                    <a:moveTo>
                      <a:pt x="0" y="45"/>
                    </a:moveTo>
                    <a:lnTo>
                      <a:pt x="0" y="0"/>
                    </a:lnTo>
                    <a:lnTo>
                      <a:pt x="9" y="0"/>
                    </a:lnTo>
                  </a:path>
                </a:pathLst>
              </a:custGeom>
              <a:noFill/>
              <a:ln w="28575" cap="sq">
                <a:solidFill>
                  <a:srgbClr val="000000"/>
                </a:solidFill>
                <a:prstDash val="solid"/>
                <a:miter lim="800000"/>
                <a:headEnd/>
                <a:tailEnd/>
              </a:ln>
            </p:spPr>
            <p:txBody>
              <a:bodyPr/>
              <a:lstStyle/>
              <a:p>
                <a:endParaRPr lang="en-US" sz="900" b="1"/>
              </a:p>
            </p:txBody>
          </p:sp>
          <p:sp>
            <p:nvSpPr>
              <p:cNvPr id="960" name="Freeform 217"/>
              <p:cNvSpPr>
                <a:spLocks/>
              </p:cNvSpPr>
              <p:nvPr/>
            </p:nvSpPr>
            <p:spPr bwMode="auto">
              <a:xfrm>
                <a:off x="3775076" y="4338638"/>
                <a:ext cx="30163" cy="71438"/>
              </a:xfrm>
              <a:custGeom>
                <a:avLst/>
                <a:gdLst>
                  <a:gd name="T0" fmla="*/ 0 w 19"/>
                  <a:gd name="T1" fmla="*/ 0 h 45"/>
                  <a:gd name="T2" fmla="*/ 0 w 19"/>
                  <a:gd name="T3" fmla="*/ 2147483647 h 45"/>
                  <a:gd name="T4" fmla="*/ 2147483647 w 19"/>
                  <a:gd name="T5" fmla="*/ 2147483647 h 45"/>
                  <a:gd name="T6" fmla="*/ 0 60000 65536"/>
                  <a:gd name="T7" fmla="*/ 0 60000 65536"/>
                  <a:gd name="T8" fmla="*/ 0 60000 65536"/>
                  <a:gd name="T9" fmla="*/ 0 w 19"/>
                  <a:gd name="T10" fmla="*/ 0 h 45"/>
                  <a:gd name="T11" fmla="*/ 19 w 19"/>
                  <a:gd name="T12" fmla="*/ 45 h 45"/>
                </a:gdLst>
                <a:ahLst/>
                <a:cxnLst>
                  <a:cxn ang="T6">
                    <a:pos x="T0" y="T1"/>
                  </a:cxn>
                  <a:cxn ang="T7">
                    <a:pos x="T2" y="T3"/>
                  </a:cxn>
                  <a:cxn ang="T8">
                    <a:pos x="T4" y="T5"/>
                  </a:cxn>
                </a:cxnLst>
                <a:rect l="T9" t="T10" r="T11" b="T12"/>
                <a:pathLst>
                  <a:path w="19" h="45">
                    <a:moveTo>
                      <a:pt x="0" y="0"/>
                    </a:moveTo>
                    <a:lnTo>
                      <a:pt x="0" y="45"/>
                    </a:lnTo>
                    <a:lnTo>
                      <a:pt x="19" y="45"/>
                    </a:lnTo>
                  </a:path>
                </a:pathLst>
              </a:custGeom>
              <a:noFill/>
              <a:ln w="28575" cap="sq">
                <a:solidFill>
                  <a:srgbClr val="000000"/>
                </a:solidFill>
                <a:prstDash val="solid"/>
                <a:miter lim="800000"/>
                <a:headEnd/>
                <a:tailEnd/>
              </a:ln>
            </p:spPr>
            <p:txBody>
              <a:bodyPr/>
              <a:lstStyle/>
              <a:p>
                <a:endParaRPr lang="en-US" sz="900" b="1"/>
              </a:p>
            </p:txBody>
          </p:sp>
          <p:sp>
            <p:nvSpPr>
              <p:cNvPr id="961" name="Freeform 218"/>
              <p:cNvSpPr>
                <a:spLocks/>
              </p:cNvSpPr>
              <p:nvPr/>
            </p:nvSpPr>
            <p:spPr bwMode="auto">
              <a:xfrm>
                <a:off x="3575051" y="4325938"/>
                <a:ext cx="200025" cy="155575"/>
              </a:xfrm>
              <a:custGeom>
                <a:avLst/>
                <a:gdLst>
                  <a:gd name="T0" fmla="*/ 0 w 126"/>
                  <a:gd name="T1" fmla="*/ 2147483647 h 98"/>
                  <a:gd name="T2" fmla="*/ 0 w 126"/>
                  <a:gd name="T3" fmla="*/ 0 h 98"/>
                  <a:gd name="T4" fmla="*/ 2147483647 w 126"/>
                  <a:gd name="T5" fmla="*/ 0 h 98"/>
                  <a:gd name="T6" fmla="*/ 0 60000 65536"/>
                  <a:gd name="T7" fmla="*/ 0 60000 65536"/>
                  <a:gd name="T8" fmla="*/ 0 60000 65536"/>
                  <a:gd name="T9" fmla="*/ 0 w 126"/>
                  <a:gd name="T10" fmla="*/ 0 h 98"/>
                  <a:gd name="T11" fmla="*/ 126 w 126"/>
                  <a:gd name="T12" fmla="*/ 98 h 98"/>
                </a:gdLst>
                <a:ahLst/>
                <a:cxnLst>
                  <a:cxn ang="T6">
                    <a:pos x="T0" y="T1"/>
                  </a:cxn>
                  <a:cxn ang="T7">
                    <a:pos x="T2" y="T3"/>
                  </a:cxn>
                  <a:cxn ang="T8">
                    <a:pos x="T4" y="T5"/>
                  </a:cxn>
                </a:cxnLst>
                <a:rect l="T9" t="T10" r="T11" b="T12"/>
                <a:pathLst>
                  <a:path w="126" h="98">
                    <a:moveTo>
                      <a:pt x="0" y="98"/>
                    </a:moveTo>
                    <a:lnTo>
                      <a:pt x="0" y="0"/>
                    </a:lnTo>
                    <a:lnTo>
                      <a:pt x="126" y="0"/>
                    </a:lnTo>
                  </a:path>
                </a:pathLst>
              </a:custGeom>
              <a:noFill/>
              <a:ln w="28575" cap="sq">
                <a:solidFill>
                  <a:srgbClr val="000000"/>
                </a:solidFill>
                <a:prstDash val="solid"/>
                <a:miter lim="800000"/>
                <a:headEnd/>
                <a:tailEnd/>
              </a:ln>
            </p:spPr>
            <p:txBody>
              <a:bodyPr/>
              <a:lstStyle/>
              <a:p>
                <a:endParaRPr lang="en-US" sz="900" b="1"/>
              </a:p>
            </p:txBody>
          </p:sp>
          <p:sp>
            <p:nvSpPr>
              <p:cNvPr id="962" name="Freeform 220"/>
              <p:cNvSpPr>
                <a:spLocks/>
              </p:cNvSpPr>
              <p:nvPr/>
            </p:nvSpPr>
            <p:spPr bwMode="auto">
              <a:xfrm>
                <a:off x="3633788" y="4576763"/>
                <a:ext cx="138113" cy="71438"/>
              </a:xfrm>
              <a:custGeom>
                <a:avLst/>
                <a:gdLst>
                  <a:gd name="T0" fmla="*/ 0 w 87"/>
                  <a:gd name="T1" fmla="*/ 2147483647 h 45"/>
                  <a:gd name="T2" fmla="*/ 0 w 87"/>
                  <a:gd name="T3" fmla="*/ 0 h 45"/>
                  <a:gd name="T4" fmla="*/ 2147483647 w 87"/>
                  <a:gd name="T5" fmla="*/ 0 h 45"/>
                  <a:gd name="T6" fmla="*/ 0 60000 65536"/>
                  <a:gd name="T7" fmla="*/ 0 60000 65536"/>
                  <a:gd name="T8" fmla="*/ 0 60000 65536"/>
                  <a:gd name="T9" fmla="*/ 0 w 87"/>
                  <a:gd name="T10" fmla="*/ 0 h 45"/>
                  <a:gd name="T11" fmla="*/ 87 w 87"/>
                  <a:gd name="T12" fmla="*/ 45 h 45"/>
                </a:gdLst>
                <a:ahLst/>
                <a:cxnLst>
                  <a:cxn ang="T6">
                    <a:pos x="T0" y="T1"/>
                  </a:cxn>
                  <a:cxn ang="T7">
                    <a:pos x="T2" y="T3"/>
                  </a:cxn>
                  <a:cxn ang="T8">
                    <a:pos x="T4" y="T5"/>
                  </a:cxn>
                </a:cxnLst>
                <a:rect l="T9" t="T10" r="T11" b="T12"/>
                <a:pathLst>
                  <a:path w="87" h="45">
                    <a:moveTo>
                      <a:pt x="0" y="45"/>
                    </a:moveTo>
                    <a:lnTo>
                      <a:pt x="0" y="0"/>
                    </a:lnTo>
                    <a:lnTo>
                      <a:pt x="87" y="0"/>
                    </a:lnTo>
                  </a:path>
                </a:pathLst>
              </a:custGeom>
              <a:noFill/>
              <a:ln w="28575" cap="sq">
                <a:solidFill>
                  <a:srgbClr val="000000"/>
                </a:solidFill>
                <a:prstDash val="solid"/>
                <a:miter lim="800000"/>
                <a:headEnd/>
                <a:tailEnd/>
              </a:ln>
            </p:spPr>
            <p:txBody>
              <a:bodyPr/>
              <a:lstStyle/>
              <a:p>
                <a:endParaRPr lang="en-US" sz="900" b="1"/>
              </a:p>
            </p:txBody>
          </p:sp>
          <p:sp>
            <p:nvSpPr>
              <p:cNvPr id="963" name="Freeform 222"/>
              <p:cNvSpPr>
                <a:spLocks/>
              </p:cNvSpPr>
              <p:nvPr/>
            </p:nvSpPr>
            <p:spPr bwMode="auto">
              <a:xfrm>
                <a:off x="3633788" y="4673601"/>
                <a:ext cx="195263" cy="71438"/>
              </a:xfrm>
              <a:custGeom>
                <a:avLst/>
                <a:gdLst>
                  <a:gd name="T0" fmla="*/ 0 w 123"/>
                  <a:gd name="T1" fmla="*/ 0 h 45"/>
                  <a:gd name="T2" fmla="*/ 0 w 123"/>
                  <a:gd name="T3" fmla="*/ 2147483647 h 45"/>
                  <a:gd name="T4" fmla="*/ 2147483647 w 123"/>
                  <a:gd name="T5" fmla="*/ 2147483647 h 45"/>
                  <a:gd name="T6" fmla="*/ 0 60000 65536"/>
                  <a:gd name="T7" fmla="*/ 0 60000 65536"/>
                  <a:gd name="T8" fmla="*/ 0 60000 65536"/>
                  <a:gd name="T9" fmla="*/ 0 w 123"/>
                  <a:gd name="T10" fmla="*/ 0 h 45"/>
                  <a:gd name="T11" fmla="*/ 123 w 123"/>
                  <a:gd name="T12" fmla="*/ 45 h 45"/>
                </a:gdLst>
                <a:ahLst/>
                <a:cxnLst>
                  <a:cxn ang="T6">
                    <a:pos x="T0" y="T1"/>
                  </a:cxn>
                  <a:cxn ang="T7">
                    <a:pos x="T2" y="T3"/>
                  </a:cxn>
                  <a:cxn ang="T8">
                    <a:pos x="T4" y="T5"/>
                  </a:cxn>
                </a:cxnLst>
                <a:rect l="T9" t="T10" r="T11" b="T12"/>
                <a:pathLst>
                  <a:path w="123" h="45">
                    <a:moveTo>
                      <a:pt x="0" y="0"/>
                    </a:moveTo>
                    <a:lnTo>
                      <a:pt x="0" y="45"/>
                    </a:lnTo>
                    <a:lnTo>
                      <a:pt x="123" y="45"/>
                    </a:lnTo>
                  </a:path>
                </a:pathLst>
              </a:custGeom>
              <a:noFill/>
              <a:ln w="28575" cap="sq">
                <a:solidFill>
                  <a:srgbClr val="000000"/>
                </a:solidFill>
                <a:prstDash val="solid"/>
                <a:miter lim="800000"/>
                <a:headEnd/>
                <a:tailEnd/>
              </a:ln>
            </p:spPr>
            <p:txBody>
              <a:bodyPr/>
              <a:lstStyle/>
              <a:p>
                <a:endParaRPr lang="en-US" sz="900" b="1"/>
              </a:p>
            </p:txBody>
          </p:sp>
          <p:sp>
            <p:nvSpPr>
              <p:cNvPr id="964" name="Freeform 223"/>
              <p:cNvSpPr>
                <a:spLocks/>
              </p:cNvSpPr>
              <p:nvPr/>
            </p:nvSpPr>
            <p:spPr bwMode="auto">
              <a:xfrm>
                <a:off x="3575051" y="4506913"/>
                <a:ext cx="58738" cy="153988"/>
              </a:xfrm>
              <a:custGeom>
                <a:avLst/>
                <a:gdLst>
                  <a:gd name="T0" fmla="*/ 0 w 37"/>
                  <a:gd name="T1" fmla="*/ 0 h 97"/>
                  <a:gd name="T2" fmla="*/ 0 w 37"/>
                  <a:gd name="T3" fmla="*/ 2147483647 h 97"/>
                  <a:gd name="T4" fmla="*/ 2147483647 w 37"/>
                  <a:gd name="T5" fmla="*/ 2147483647 h 97"/>
                  <a:gd name="T6" fmla="*/ 0 60000 65536"/>
                  <a:gd name="T7" fmla="*/ 0 60000 65536"/>
                  <a:gd name="T8" fmla="*/ 0 60000 65536"/>
                  <a:gd name="T9" fmla="*/ 0 w 37"/>
                  <a:gd name="T10" fmla="*/ 0 h 97"/>
                  <a:gd name="T11" fmla="*/ 37 w 37"/>
                  <a:gd name="T12" fmla="*/ 97 h 97"/>
                </a:gdLst>
                <a:ahLst/>
                <a:cxnLst>
                  <a:cxn ang="T6">
                    <a:pos x="T0" y="T1"/>
                  </a:cxn>
                  <a:cxn ang="T7">
                    <a:pos x="T2" y="T3"/>
                  </a:cxn>
                  <a:cxn ang="T8">
                    <a:pos x="T4" y="T5"/>
                  </a:cxn>
                </a:cxnLst>
                <a:rect l="T9" t="T10" r="T11" b="T12"/>
                <a:pathLst>
                  <a:path w="37" h="97">
                    <a:moveTo>
                      <a:pt x="0" y="0"/>
                    </a:moveTo>
                    <a:lnTo>
                      <a:pt x="0" y="97"/>
                    </a:lnTo>
                    <a:lnTo>
                      <a:pt x="37" y="97"/>
                    </a:lnTo>
                  </a:path>
                </a:pathLst>
              </a:custGeom>
              <a:noFill/>
              <a:ln w="28575" cap="sq">
                <a:solidFill>
                  <a:srgbClr val="000000"/>
                </a:solidFill>
                <a:prstDash val="solid"/>
                <a:miter lim="800000"/>
                <a:headEnd/>
                <a:tailEnd/>
              </a:ln>
            </p:spPr>
            <p:txBody>
              <a:bodyPr/>
              <a:lstStyle/>
              <a:p>
                <a:endParaRPr lang="en-US" sz="900" b="1"/>
              </a:p>
            </p:txBody>
          </p:sp>
          <p:sp>
            <p:nvSpPr>
              <p:cNvPr id="965" name="Freeform 224"/>
              <p:cNvSpPr>
                <a:spLocks/>
              </p:cNvSpPr>
              <p:nvPr/>
            </p:nvSpPr>
            <p:spPr bwMode="auto">
              <a:xfrm>
                <a:off x="3246438" y="4494213"/>
                <a:ext cx="328613" cy="368300"/>
              </a:xfrm>
              <a:custGeom>
                <a:avLst/>
                <a:gdLst>
                  <a:gd name="T0" fmla="*/ 0 w 207"/>
                  <a:gd name="T1" fmla="*/ 2147483647 h 232"/>
                  <a:gd name="T2" fmla="*/ 0 w 207"/>
                  <a:gd name="T3" fmla="*/ 0 h 232"/>
                  <a:gd name="T4" fmla="*/ 2147483647 w 207"/>
                  <a:gd name="T5" fmla="*/ 0 h 232"/>
                  <a:gd name="T6" fmla="*/ 0 60000 65536"/>
                  <a:gd name="T7" fmla="*/ 0 60000 65536"/>
                  <a:gd name="T8" fmla="*/ 0 60000 65536"/>
                  <a:gd name="T9" fmla="*/ 0 w 207"/>
                  <a:gd name="T10" fmla="*/ 0 h 232"/>
                  <a:gd name="T11" fmla="*/ 207 w 207"/>
                  <a:gd name="T12" fmla="*/ 232 h 232"/>
                </a:gdLst>
                <a:ahLst/>
                <a:cxnLst>
                  <a:cxn ang="T6">
                    <a:pos x="T0" y="T1"/>
                  </a:cxn>
                  <a:cxn ang="T7">
                    <a:pos x="T2" y="T3"/>
                  </a:cxn>
                  <a:cxn ang="T8">
                    <a:pos x="T4" y="T5"/>
                  </a:cxn>
                </a:cxnLst>
                <a:rect l="T9" t="T10" r="T11" b="T12"/>
                <a:pathLst>
                  <a:path w="207" h="232">
                    <a:moveTo>
                      <a:pt x="0" y="232"/>
                    </a:moveTo>
                    <a:lnTo>
                      <a:pt x="0" y="0"/>
                    </a:lnTo>
                    <a:lnTo>
                      <a:pt x="207" y="0"/>
                    </a:lnTo>
                  </a:path>
                </a:pathLst>
              </a:custGeom>
              <a:noFill/>
              <a:ln w="28575" cap="sq">
                <a:solidFill>
                  <a:srgbClr val="000000"/>
                </a:solidFill>
                <a:prstDash val="solid"/>
                <a:miter lim="800000"/>
                <a:headEnd/>
                <a:tailEnd/>
              </a:ln>
            </p:spPr>
            <p:txBody>
              <a:bodyPr/>
              <a:lstStyle/>
              <a:p>
                <a:endParaRPr lang="en-US" sz="900" b="1"/>
              </a:p>
            </p:txBody>
          </p:sp>
          <p:sp>
            <p:nvSpPr>
              <p:cNvPr id="966" name="Freeform 226"/>
              <p:cNvSpPr>
                <a:spLocks/>
              </p:cNvSpPr>
              <p:nvPr/>
            </p:nvSpPr>
            <p:spPr bwMode="auto">
              <a:xfrm>
                <a:off x="3660776" y="4913313"/>
                <a:ext cx="109538" cy="71438"/>
              </a:xfrm>
              <a:custGeom>
                <a:avLst/>
                <a:gdLst>
                  <a:gd name="T0" fmla="*/ 0 w 69"/>
                  <a:gd name="T1" fmla="*/ 2147483647 h 45"/>
                  <a:gd name="T2" fmla="*/ 0 w 69"/>
                  <a:gd name="T3" fmla="*/ 0 h 45"/>
                  <a:gd name="T4" fmla="*/ 2147483647 w 69"/>
                  <a:gd name="T5" fmla="*/ 0 h 45"/>
                  <a:gd name="T6" fmla="*/ 0 60000 65536"/>
                  <a:gd name="T7" fmla="*/ 0 60000 65536"/>
                  <a:gd name="T8" fmla="*/ 0 60000 65536"/>
                  <a:gd name="T9" fmla="*/ 0 w 69"/>
                  <a:gd name="T10" fmla="*/ 0 h 45"/>
                  <a:gd name="T11" fmla="*/ 69 w 69"/>
                  <a:gd name="T12" fmla="*/ 45 h 45"/>
                </a:gdLst>
                <a:ahLst/>
                <a:cxnLst>
                  <a:cxn ang="T6">
                    <a:pos x="T0" y="T1"/>
                  </a:cxn>
                  <a:cxn ang="T7">
                    <a:pos x="T2" y="T3"/>
                  </a:cxn>
                  <a:cxn ang="T8">
                    <a:pos x="T4" y="T5"/>
                  </a:cxn>
                </a:cxnLst>
                <a:rect l="T9" t="T10" r="T11" b="T12"/>
                <a:pathLst>
                  <a:path w="69" h="45">
                    <a:moveTo>
                      <a:pt x="0" y="45"/>
                    </a:moveTo>
                    <a:lnTo>
                      <a:pt x="0" y="0"/>
                    </a:lnTo>
                    <a:lnTo>
                      <a:pt x="69" y="0"/>
                    </a:lnTo>
                  </a:path>
                </a:pathLst>
              </a:custGeom>
              <a:noFill/>
              <a:ln w="28575" cap="sq">
                <a:solidFill>
                  <a:srgbClr val="000000"/>
                </a:solidFill>
                <a:prstDash val="solid"/>
                <a:miter lim="800000"/>
                <a:headEnd/>
                <a:tailEnd/>
              </a:ln>
            </p:spPr>
            <p:txBody>
              <a:bodyPr/>
              <a:lstStyle/>
              <a:p>
                <a:endParaRPr lang="en-US" sz="900" b="1"/>
              </a:p>
            </p:txBody>
          </p:sp>
          <p:sp>
            <p:nvSpPr>
              <p:cNvPr id="967" name="Freeform 228"/>
              <p:cNvSpPr>
                <a:spLocks/>
              </p:cNvSpPr>
              <p:nvPr/>
            </p:nvSpPr>
            <p:spPr bwMode="auto">
              <a:xfrm>
                <a:off x="3660776" y="5010151"/>
                <a:ext cx="161925" cy="71438"/>
              </a:xfrm>
              <a:custGeom>
                <a:avLst/>
                <a:gdLst>
                  <a:gd name="T0" fmla="*/ 0 w 102"/>
                  <a:gd name="T1" fmla="*/ 0 h 45"/>
                  <a:gd name="T2" fmla="*/ 0 w 102"/>
                  <a:gd name="T3" fmla="*/ 2147483647 h 45"/>
                  <a:gd name="T4" fmla="*/ 2147483647 w 102"/>
                  <a:gd name="T5" fmla="*/ 2147483647 h 45"/>
                  <a:gd name="T6" fmla="*/ 0 60000 65536"/>
                  <a:gd name="T7" fmla="*/ 0 60000 65536"/>
                  <a:gd name="T8" fmla="*/ 0 60000 65536"/>
                  <a:gd name="T9" fmla="*/ 0 w 102"/>
                  <a:gd name="T10" fmla="*/ 0 h 45"/>
                  <a:gd name="T11" fmla="*/ 102 w 102"/>
                  <a:gd name="T12" fmla="*/ 45 h 45"/>
                </a:gdLst>
                <a:ahLst/>
                <a:cxnLst>
                  <a:cxn ang="T6">
                    <a:pos x="T0" y="T1"/>
                  </a:cxn>
                  <a:cxn ang="T7">
                    <a:pos x="T2" y="T3"/>
                  </a:cxn>
                  <a:cxn ang="T8">
                    <a:pos x="T4" y="T5"/>
                  </a:cxn>
                </a:cxnLst>
                <a:rect l="T9" t="T10" r="T11" b="T12"/>
                <a:pathLst>
                  <a:path w="102" h="45">
                    <a:moveTo>
                      <a:pt x="0" y="0"/>
                    </a:moveTo>
                    <a:lnTo>
                      <a:pt x="0" y="45"/>
                    </a:lnTo>
                    <a:lnTo>
                      <a:pt x="102" y="45"/>
                    </a:lnTo>
                  </a:path>
                </a:pathLst>
              </a:custGeom>
              <a:noFill/>
              <a:ln w="28575" cap="sq">
                <a:solidFill>
                  <a:srgbClr val="000000"/>
                </a:solidFill>
                <a:prstDash val="solid"/>
                <a:miter lim="800000"/>
                <a:headEnd/>
                <a:tailEnd/>
              </a:ln>
            </p:spPr>
            <p:txBody>
              <a:bodyPr/>
              <a:lstStyle/>
              <a:p>
                <a:endParaRPr lang="en-US" sz="900" b="1"/>
              </a:p>
            </p:txBody>
          </p:sp>
          <p:sp>
            <p:nvSpPr>
              <p:cNvPr id="968" name="Freeform 229"/>
              <p:cNvSpPr>
                <a:spLocks/>
              </p:cNvSpPr>
              <p:nvPr/>
            </p:nvSpPr>
            <p:spPr bwMode="auto">
              <a:xfrm>
                <a:off x="3589338" y="4997451"/>
                <a:ext cx="71438" cy="249238"/>
              </a:xfrm>
              <a:custGeom>
                <a:avLst/>
                <a:gdLst>
                  <a:gd name="T0" fmla="*/ 0 w 45"/>
                  <a:gd name="T1" fmla="*/ 2147483647 h 157"/>
                  <a:gd name="T2" fmla="*/ 0 w 45"/>
                  <a:gd name="T3" fmla="*/ 0 h 157"/>
                  <a:gd name="T4" fmla="*/ 2147483647 w 45"/>
                  <a:gd name="T5" fmla="*/ 0 h 157"/>
                  <a:gd name="T6" fmla="*/ 0 60000 65536"/>
                  <a:gd name="T7" fmla="*/ 0 60000 65536"/>
                  <a:gd name="T8" fmla="*/ 0 60000 65536"/>
                  <a:gd name="T9" fmla="*/ 0 w 45"/>
                  <a:gd name="T10" fmla="*/ 0 h 157"/>
                  <a:gd name="T11" fmla="*/ 45 w 45"/>
                  <a:gd name="T12" fmla="*/ 157 h 157"/>
                </a:gdLst>
                <a:ahLst/>
                <a:cxnLst>
                  <a:cxn ang="T6">
                    <a:pos x="T0" y="T1"/>
                  </a:cxn>
                  <a:cxn ang="T7">
                    <a:pos x="T2" y="T3"/>
                  </a:cxn>
                  <a:cxn ang="T8">
                    <a:pos x="T4" y="T5"/>
                  </a:cxn>
                </a:cxnLst>
                <a:rect l="T9" t="T10" r="T11" b="T12"/>
                <a:pathLst>
                  <a:path w="45" h="157">
                    <a:moveTo>
                      <a:pt x="0" y="157"/>
                    </a:moveTo>
                    <a:lnTo>
                      <a:pt x="0" y="0"/>
                    </a:lnTo>
                    <a:lnTo>
                      <a:pt x="45" y="0"/>
                    </a:lnTo>
                  </a:path>
                </a:pathLst>
              </a:custGeom>
              <a:noFill/>
              <a:ln w="28575" cap="sq">
                <a:solidFill>
                  <a:srgbClr val="000000"/>
                </a:solidFill>
                <a:prstDash val="solid"/>
                <a:miter lim="800000"/>
                <a:headEnd/>
                <a:tailEnd/>
              </a:ln>
            </p:spPr>
            <p:txBody>
              <a:bodyPr/>
              <a:lstStyle/>
              <a:p>
                <a:endParaRPr lang="en-US" sz="900" b="1"/>
              </a:p>
            </p:txBody>
          </p:sp>
          <p:sp>
            <p:nvSpPr>
              <p:cNvPr id="969" name="Freeform 231"/>
              <p:cNvSpPr>
                <a:spLocks/>
              </p:cNvSpPr>
              <p:nvPr/>
            </p:nvSpPr>
            <p:spPr bwMode="auto">
              <a:xfrm>
                <a:off x="3697288" y="5248276"/>
                <a:ext cx="47625" cy="71438"/>
              </a:xfrm>
              <a:custGeom>
                <a:avLst/>
                <a:gdLst>
                  <a:gd name="T0" fmla="*/ 0 w 30"/>
                  <a:gd name="T1" fmla="*/ 2147483647 h 45"/>
                  <a:gd name="T2" fmla="*/ 0 w 30"/>
                  <a:gd name="T3" fmla="*/ 0 h 45"/>
                  <a:gd name="T4" fmla="*/ 2147483647 w 30"/>
                  <a:gd name="T5" fmla="*/ 0 h 45"/>
                  <a:gd name="T6" fmla="*/ 0 60000 65536"/>
                  <a:gd name="T7" fmla="*/ 0 60000 65536"/>
                  <a:gd name="T8" fmla="*/ 0 60000 65536"/>
                  <a:gd name="T9" fmla="*/ 0 w 30"/>
                  <a:gd name="T10" fmla="*/ 0 h 45"/>
                  <a:gd name="T11" fmla="*/ 30 w 30"/>
                  <a:gd name="T12" fmla="*/ 45 h 45"/>
                </a:gdLst>
                <a:ahLst/>
                <a:cxnLst>
                  <a:cxn ang="T6">
                    <a:pos x="T0" y="T1"/>
                  </a:cxn>
                  <a:cxn ang="T7">
                    <a:pos x="T2" y="T3"/>
                  </a:cxn>
                  <a:cxn ang="T8">
                    <a:pos x="T4" y="T5"/>
                  </a:cxn>
                </a:cxnLst>
                <a:rect l="T9" t="T10" r="T11" b="T12"/>
                <a:pathLst>
                  <a:path w="30" h="45">
                    <a:moveTo>
                      <a:pt x="0" y="45"/>
                    </a:moveTo>
                    <a:lnTo>
                      <a:pt x="0" y="0"/>
                    </a:lnTo>
                    <a:lnTo>
                      <a:pt x="30" y="0"/>
                    </a:lnTo>
                  </a:path>
                </a:pathLst>
              </a:custGeom>
              <a:noFill/>
              <a:ln w="28575" cap="sq">
                <a:solidFill>
                  <a:srgbClr val="000000"/>
                </a:solidFill>
                <a:prstDash val="solid"/>
                <a:miter lim="800000"/>
                <a:headEnd/>
                <a:tailEnd/>
              </a:ln>
            </p:spPr>
            <p:txBody>
              <a:bodyPr/>
              <a:lstStyle/>
              <a:p>
                <a:endParaRPr lang="en-US" sz="900" b="1"/>
              </a:p>
            </p:txBody>
          </p:sp>
          <p:sp>
            <p:nvSpPr>
              <p:cNvPr id="970" name="Freeform 233"/>
              <p:cNvSpPr>
                <a:spLocks/>
              </p:cNvSpPr>
              <p:nvPr/>
            </p:nvSpPr>
            <p:spPr bwMode="auto">
              <a:xfrm>
                <a:off x="3697288" y="5345113"/>
                <a:ext cx="12700" cy="71438"/>
              </a:xfrm>
              <a:custGeom>
                <a:avLst/>
                <a:gdLst>
                  <a:gd name="T0" fmla="*/ 0 w 8"/>
                  <a:gd name="T1" fmla="*/ 0 h 45"/>
                  <a:gd name="T2" fmla="*/ 0 w 8"/>
                  <a:gd name="T3" fmla="*/ 2147483647 h 45"/>
                  <a:gd name="T4" fmla="*/ 2147483647 w 8"/>
                  <a:gd name="T5" fmla="*/ 2147483647 h 45"/>
                  <a:gd name="T6" fmla="*/ 0 60000 65536"/>
                  <a:gd name="T7" fmla="*/ 0 60000 65536"/>
                  <a:gd name="T8" fmla="*/ 0 60000 65536"/>
                  <a:gd name="T9" fmla="*/ 0 w 8"/>
                  <a:gd name="T10" fmla="*/ 0 h 45"/>
                  <a:gd name="T11" fmla="*/ 8 w 8"/>
                  <a:gd name="T12" fmla="*/ 45 h 45"/>
                </a:gdLst>
                <a:ahLst/>
                <a:cxnLst>
                  <a:cxn ang="T6">
                    <a:pos x="T0" y="T1"/>
                  </a:cxn>
                  <a:cxn ang="T7">
                    <a:pos x="T2" y="T3"/>
                  </a:cxn>
                  <a:cxn ang="T8">
                    <a:pos x="T4" y="T5"/>
                  </a:cxn>
                </a:cxnLst>
                <a:rect l="T9" t="T10" r="T11" b="T12"/>
                <a:pathLst>
                  <a:path w="8" h="45">
                    <a:moveTo>
                      <a:pt x="0" y="0"/>
                    </a:moveTo>
                    <a:lnTo>
                      <a:pt x="0" y="45"/>
                    </a:lnTo>
                    <a:lnTo>
                      <a:pt x="8" y="45"/>
                    </a:lnTo>
                  </a:path>
                </a:pathLst>
              </a:custGeom>
              <a:noFill/>
              <a:ln w="28575" cap="sq">
                <a:solidFill>
                  <a:srgbClr val="000000"/>
                </a:solidFill>
                <a:prstDash val="solid"/>
                <a:miter lim="800000"/>
                <a:headEnd/>
                <a:tailEnd/>
              </a:ln>
            </p:spPr>
            <p:txBody>
              <a:bodyPr/>
              <a:lstStyle/>
              <a:p>
                <a:endParaRPr lang="en-US" sz="900" b="1"/>
              </a:p>
            </p:txBody>
          </p:sp>
          <p:sp>
            <p:nvSpPr>
              <p:cNvPr id="971" name="Freeform 234"/>
              <p:cNvSpPr>
                <a:spLocks/>
              </p:cNvSpPr>
              <p:nvPr/>
            </p:nvSpPr>
            <p:spPr bwMode="auto">
              <a:xfrm>
                <a:off x="3635376" y="5332413"/>
                <a:ext cx="61913" cy="176213"/>
              </a:xfrm>
              <a:custGeom>
                <a:avLst/>
                <a:gdLst>
                  <a:gd name="T0" fmla="*/ 0 w 39"/>
                  <a:gd name="T1" fmla="*/ 2147483647 h 111"/>
                  <a:gd name="T2" fmla="*/ 0 w 39"/>
                  <a:gd name="T3" fmla="*/ 0 h 111"/>
                  <a:gd name="T4" fmla="*/ 2147483647 w 39"/>
                  <a:gd name="T5" fmla="*/ 0 h 111"/>
                  <a:gd name="T6" fmla="*/ 0 60000 65536"/>
                  <a:gd name="T7" fmla="*/ 0 60000 65536"/>
                  <a:gd name="T8" fmla="*/ 0 60000 65536"/>
                  <a:gd name="T9" fmla="*/ 0 w 39"/>
                  <a:gd name="T10" fmla="*/ 0 h 111"/>
                  <a:gd name="T11" fmla="*/ 39 w 39"/>
                  <a:gd name="T12" fmla="*/ 111 h 111"/>
                </a:gdLst>
                <a:ahLst/>
                <a:cxnLst>
                  <a:cxn ang="T6">
                    <a:pos x="T0" y="T1"/>
                  </a:cxn>
                  <a:cxn ang="T7">
                    <a:pos x="T2" y="T3"/>
                  </a:cxn>
                  <a:cxn ang="T8">
                    <a:pos x="T4" y="T5"/>
                  </a:cxn>
                </a:cxnLst>
                <a:rect l="T9" t="T10" r="T11" b="T12"/>
                <a:pathLst>
                  <a:path w="39" h="111">
                    <a:moveTo>
                      <a:pt x="0" y="111"/>
                    </a:moveTo>
                    <a:lnTo>
                      <a:pt x="0" y="0"/>
                    </a:lnTo>
                    <a:lnTo>
                      <a:pt x="39" y="0"/>
                    </a:lnTo>
                  </a:path>
                </a:pathLst>
              </a:custGeom>
              <a:noFill/>
              <a:ln w="28575" cap="sq">
                <a:solidFill>
                  <a:srgbClr val="000000"/>
                </a:solidFill>
                <a:prstDash val="solid"/>
                <a:miter lim="800000"/>
                <a:headEnd/>
                <a:tailEnd/>
              </a:ln>
            </p:spPr>
            <p:txBody>
              <a:bodyPr/>
              <a:lstStyle/>
              <a:p>
                <a:endParaRPr lang="en-US" sz="900" b="1"/>
              </a:p>
            </p:txBody>
          </p:sp>
          <p:sp>
            <p:nvSpPr>
              <p:cNvPr id="972" name="Freeform 236"/>
              <p:cNvSpPr>
                <a:spLocks/>
              </p:cNvSpPr>
              <p:nvPr/>
            </p:nvSpPr>
            <p:spPr bwMode="auto">
              <a:xfrm>
                <a:off x="3654426" y="5584826"/>
                <a:ext cx="26988" cy="112713"/>
              </a:xfrm>
              <a:custGeom>
                <a:avLst/>
                <a:gdLst>
                  <a:gd name="T0" fmla="*/ 0 w 17"/>
                  <a:gd name="T1" fmla="*/ 2147483647 h 71"/>
                  <a:gd name="T2" fmla="*/ 0 w 17"/>
                  <a:gd name="T3" fmla="*/ 0 h 71"/>
                  <a:gd name="T4" fmla="*/ 2147483647 w 17"/>
                  <a:gd name="T5" fmla="*/ 0 h 71"/>
                  <a:gd name="T6" fmla="*/ 0 60000 65536"/>
                  <a:gd name="T7" fmla="*/ 0 60000 65536"/>
                  <a:gd name="T8" fmla="*/ 0 60000 65536"/>
                  <a:gd name="T9" fmla="*/ 0 w 17"/>
                  <a:gd name="T10" fmla="*/ 0 h 71"/>
                  <a:gd name="T11" fmla="*/ 17 w 17"/>
                  <a:gd name="T12" fmla="*/ 71 h 71"/>
                </a:gdLst>
                <a:ahLst/>
                <a:cxnLst>
                  <a:cxn ang="T6">
                    <a:pos x="T0" y="T1"/>
                  </a:cxn>
                  <a:cxn ang="T7">
                    <a:pos x="T2" y="T3"/>
                  </a:cxn>
                  <a:cxn ang="T8">
                    <a:pos x="T4" y="T5"/>
                  </a:cxn>
                </a:cxnLst>
                <a:rect l="T9" t="T10" r="T11" b="T12"/>
                <a:pathLst>
                  <a:path w="17" h="71">
                    <a:moveTo>
                      <a:pt x="0" y="71"/>
                    </a:moveTo>
                    <a:lnTo>
                      <a:pt x="0" y="0"/>
                    </a:lnTo>
                    <a:lnTo>
                      <a:pt x="17" y="0"/>
                    </a:lnTo>
                  </a:path>
                </a:pathLst>
              </a:custGeom>
              <a:noFill/>
              <a:ln w="28575" cap="sq">
                <a:solidFill>
                  <a:srgbClr val="000000"/>
                </a:solidFill>
                <a:prstDash val="solid"/>
                <a:miter lim="800000"/>
                <a:headEnd/>
                <a:tailEnd/>
              </a:ln>
            </p:spPr>
            <p:txBody>
              <a:bodyPr/>
              <a:lstStyle/>
              <a:p>
                <a:endParaRPr lang="en-US" sz="900" b="1"/>
              </a:p>
            </p:txBody>
          </p:sp>
          <p:sp>
            <p:nvSpPr>
              <p:cNvPr id="973" name="Freeform 238"/>
              <p:cNvSpPr>
                <a:spLocks/>
              </p:cNvSpPr>
              <p:nvPr/>
            </p:nvSpPr>
            <p:spPr bwMode="auto">
              <a:xfrm>
                <a:off x="3657601" y="5751513"/>
                <a:ext cx="76200" cy="71438"/>
              </a:xfrm>
              <a:custGeom>
                <a:avLst/>
                <a:gdLst>
                  <a:gd name="T0" fmla="*/ 0 w 48"/>
                  <a:gd name="T1" fmla="*/ 2147483647 h 45"/>
                  <a:gd name="T2" fmla="*/ 0 w 48"/>
                  <a:gd name="T3" fmla="*/ 0 h 45"/>
                  <a:gd name="T4" fmla="*/ 2147483647 w 48"/>
                  <a:gd name="T5" fmla="*/ 0 h 45"/>
                  <a:gd name="T6" fmla="*/ 0 60000 65536"/>
                  <a:gd name="T7" fmla="*/ 0 60000 65536"/>
                  <a:gd name="T8" fmla="*/ 0 60000 65536"/>
                  <a:gd name="T9" fmla="*/ 0 w 48"/>
                  <a:gd name="T10" fmla="*/ 0 h 45"/>
                  <a:gd name="T11" fmla="*/ 48 w 48"/>
                  <a:gd name="T12" fmla="*/ 45 h 45"/>
                </a:gdLst>
                <a:ahLst/>
                <a:cxnLst>
                  <a:cxn ang="T6">
                    <a:pos x="T0" y="T1"/>
                  </a:cxn>
                  <a:cxn ang="T7">
                    <a:pos x="T2" y="T3"/>
                  </a:cxn>
                  <a:cxn ang="T8">
                    <a:pos x="T4" y="T5"/>
                  </a:cxn>
                </a:cxnLst>
                <a:rect l="T9" t="T10" r="T11" b="T12"/>
                <a:pathLst>
                  <a:path w="48" h="45">
                    <a:moveTo>
                      <a:pt x="0" y="45"/>
                    </a:moveTo>
                    <a:lnTo>
                      <a:pt x="0" y="0"/>
                    </a:lnTo>
                    <a:lnTo>
                      <a:pt x="48" y="0"/>
                    </a:lnTo>
                  </a:path>
                </a:pathLst>
              </a:custGeom>
              <a:noFill/>
              <a:ln w="28575" cap="sq">
                <a:solidFill>
                  <a:srgbClr val="000000"/>
                </a:solidFill>
                <a:prstDash val="solid"/>
                <a:miter lim="800000"/>
                <a:headEnd/>
                <a:tailEnd/>
              </a:ln>
            </p:spPr>
            <p:txBody>
              <a:bodyPr/>
              <a:lstStyle/>
              <a:p>
                <a:endParaRPr lang="en-US" sz="900" b="1"/>
              </a:p>
            </p:txBody>
          </p:sp>
          <p:sp>
            <p:nvSpPr>
              <p:cNvPr id="974" name="Freeform 240"/>
              <p:cNvSpPr>
                <a:spLocks/>
              </p:cNvSpPr>
              <p:nvPr/>
            </p:nvSpPr>
            <p:spPr bwMode="auto">
              <a:xfrm>
                <a:off x="3657601" y="5848351"/>
                <a:ext cx="26988" cy="71438"/>
              </a:xfrm>
              <a:custGeom>
                <a:avLst/>
                <a:gdLst>
                  <a:gd name="T0" fmla="*/ 0 w 17"/>
                  <a:gd name="T1" fmla="*/ 0 h 45"/>
                  <a:gd name="T2" fmla="*/ 0 w 17"/>
                  <a:gd name="T3" fmla="*/ 2147483647 h 45"/>
                  <a:gd name="T4" fmla="*/ 2147483647 w 17"/>
                  <a:gd name="T5" fmla="*/ 2147483647 h 45"/>
                  <a:gd name="T6" fmla="*/ 0 60000 65536"/>
                  <a:gd name="T7" fmla="*/ 0 60000 65536"/>
                  <a:gd name="T8" fmla="*/ 0 60000 65536"/>
                  <a:gd name="T9" fmla="*/ 0 w 17"/>
                  <a:gd name="T10" fmla="*/ 0 h 45"/>
                  <a:gd name="T11" fmla="*/ 17 w 17"/>
                  <a:gd name="T12" fmla="*/ 45 h 45"/>
                </a:gdLst>
                <a:ahLst/>
                <a:cxnLst>
                  <a:cxn ang="T6">
                    <a:pos x="T0" y="T1"/>
                  </a:cxn>
                  <a:cxn ang="T7">
                    <a:pos x="T2" y="T3"/>
                  </a:cxn>
                  <a:cxn ang="T8">
                    <a:pos x="T4" y="T5"/>
                  </a:cxn>
                </a:cxnLst>
                <a:rect l="T9" t="T10" r="T11" b="T12"/>
                <a:pathLst>
                  <a:path w="17" h="45">
                    <a:moveTo>
                      <a:pt x="0" y="0"/>
                    </a:moveTo>
                    <a:lnTo>
                      <a:pt x="0" y="45"/>
                    </a:lnTo>
                    <a:lnTo>
                      <a:pt x="17" y="45"/>
                    </a:lnTo>
                  </a:path>
                </a:pathLst>
              </a:custGeom>
              <a:noFill/>
              <a:ln w="28575" cap="sq">
                <a:solidFill>
                  <a:srgbClr val="000000"/>
                </a:solidFill>
                <a:prstDash val="solid"/>
                <a:miter lim="800000"/>
                <a:headEnd/>
                <a:tailEnd/>
              </a:ln>
            </p:spPr>
            <p:txBody>
              <a:bodyPr/>
              <a:lstStyle/>
              <a:p>
                <a:endParaRPr lang="en-US" sz="900" b="1"/>
              </a:p>
            </p:txBody>
          </p:sp>
          <p:sp>
            <p:nvSpPr>
              <p:cNvPr id="975" name="Freeform 241"/>
              <p:cNvSpPr>
                <a:spLocks/>
              </p:cNvSpPr>
              <p:nvPr/>
            </p:nvSpPr>
            <p:spPr bwMode="auto">
              <a:xfrm>
                <a:off x="3654426" y="5722938"/>
                <a:ext cx="3175" cy="112713"/>
              </a:xfrm>
              <a:custGeom>
                <a:avLst/>
                <a:gdLst>
                  <a:gd name="T0" fmla="*/ 0 w 2"/>
                  <a:gd name="T1" fmla="*/ 0 h 71"/>
                  <a:gd name="T2" fmla="*/ 0 w 2"/>
                  <a:gd name="T3" fmla="*/ 2147483647 h 71"/>
                  <a:gd name="T4" fmla="*/ 2147483647 w 2"/>
                  <a:gd name="T5" fmla="*/ 2147483647 h 71"/>
                  <a:gd name="T6" fmla="*/ 0 60000 65536"/>
                  <a:gd name="T7" fmla="*/ 0 60000 65536"/>
                  <a:gd name="T8" fmla="*/ 0 60000 65536"/>
                  <a:gd name="T9" fmla="*/ 0 w 2"/>
                  <a:gd name="T10" fmla="*/ 0 h 71"/>
                  <a:gd name="T11" fmla="*/ 2 w 2"/>
                  <a:gd name="T12" fmla="*/ 71 h 71"/>
                </a:gdLst>
                <a:ahLst/>
                <a:cxnLst>
                  <a:cxn ang="T6">
                    <a:pos x="T0" y="T1"/>
                  </a:cxn>
                  <a:cxn ang="T7">
                    <a:pos x="T2" y="T3"/>
                  </a:cxn>
                  <a:cxn ang="T8">
                    <a:pos x="T4" y="T5"/>
                  </a:cxn>
                </a:cxnLst>
                <a:rect l="T9" t="T10" r="T11" b="T12"/>
                <a:pathLst>
                  <a:path w="2" h="71">
                    <a:moveTo>
                      <a:pt x="0" y="0"/>
                    </a:moveTo>
                    <a:lnTo>
                      <a:pt x="0" y="71"/>
                    </a:lnTo>
                    <a:lnTo>
                      <a:pt x="2" y="71"/>
                    </a:lnTo>
                  </a:path>
                </a:pathLst>
              </a:custGeom>
              <a:noFill/>
              <a:ln w="28575" cap="sq">
                <a:solidFill>
                  <a:srgbClr val="000000"/>
                </a:solidFill>
                <a:prstDash val="solid"/>
                <a:miter lim="800000"/>
                <a:headEnd/>
                <a:tailEnd/>
              </a:ln>
            </p:spPr>
            <p:txBody>
              <a:bodyPr/>
              <a:lstStyle/>
              <a:p>
                <a:endParaRPr lang="en-US" sz="900" b="1"/>
              </a:p>
            </p:txBody>
          </p:sp>
          <p:sp>
            <p:nvSpPr>
              <p:cNvPr id="976" name="Freeform 242"/>
              <p:cNvSpPr>
                <a:spLocks/>
              </p:cNvSpPr>
              <p:nvPr/>
            </p:nvSpPr>
            <p:spPr bwMode="auto">
              <a:xfrm>
                <a:off x="3635376" y="5534026"/>
                <a:ext cx="19050" cy="176213"/>
              </a:xfrm>
              <a:custGeom>
                <a:avLst/>
                <a:gdLst>
                  <a:gd name="T0" fmla="*/ 0 w 12"/>
                  <a:gd name="T1" fmla="*/ 0 h 111"/>
                  <a:gd name="T2" fmla="*/ 0 w 12"/>
                  <a:gd name="T3" fmla="*/ 2147483647 h 111"/>
                  <a:gd name="T4" fmla="*/ 2147483647 w 12"/>
                  <a:gd name="T5" fmla="*/ 2147483647 h 111"/>
                  <a:gd name="T6" fmla="*/ 0 60000 65536"/>
                  <a:gd name="T7" fmla="*/ 0 60000 65536"/>
                  <a:gd name="T8" fmla="*/ 0 60000 65536"/>
                  <a:gd name="T9" fmla="*/ 0 w 12"/>
                  <a:gd name="T10" fmla="*/ 0 h 111"/>
                  <a:gd name="T11" fmla="*/ 12 w 12"/>
                  <a:gd name="T12" fmla="*/ 111 h 111"/>
                </a:gdLst>
                <a:ahLst/>
                <a:cxnLst>
                  <a:cxn ang="T6">
                    <a:pos x="T0" y="T1"/>
                  </a:cxn>
                  <a:cxn ang="T7">
                    <a:pos x="T2" y="T3"/>
                  </a:cxn>
                  <a:cxn ang="T8">
                    <a:pos x="T4" y="T5"/>
                  </a:cxn>
                </a:cxnLst>
                <a:rect l="T9" t="T10" r="T11" b="T12"/>
                <a:pathLst>
                  <a:path w="12" h="111">
                    <a:moveTo>
                      <a:pt x="0" y="0"/>
                    </a:moveTo>
                    <a:lnTo>
                      <a:pt x="0" y="111"/>
                    </a:lnTo>
                    <a:lnTo>
                      <a:pt x="12" y="111"/>
                    </a:lnTo>
                  </a:path>
                </a:pathLst>
              </a:custGeom>
              <a:noFill/>
              <a:ln w="28575" cap="sq">
                <a:solidFill>
                  <a:srgbClr val="000000"/>
                </a:solidFill>
                <a:prstDash val="solid"/>
                <a:miter lim="800000"/>
                <a:headEnd/>
                <a:tailEnd/>
              </a:ln>
            </p:spPr>
            <p:txBody>
              <a:bodyPr/>
              <a:lstStyle/>
              <a:p>
                <a:endParaRPr lang="en-US" sz="900" b="1"/>
              </a:p>
            </p:txBody>
          </p:sp>
          <p:sp>
            <p:nvSpPr>
              <p:cNvPr id="977" name="Freeform 243"/>
              <p:cNvSpPr>
                <a:spLocks/>
              </p:cNvSpPr>
              <p:nvPr/>
            </p:nvSpPr>
            <p:spPr bwMode="auto">
              <a:xfrm>
                <a:off x="3589338" y="5272088"/>
                <a:ext cx="46038" cy="249238"/>
              </a:xfrm>
              <a:custGeom>
                <a:avLst/>
                <a:gdLst>
                  <a:gd name="T0" fmla="*/ 0 w 29"/>
                  <a:gd name="T1" fmla="*/ 0 h 157"/>
                  <a:gd name="T2" fmla="*/ 0 w 29"/>
                  <a:gd name="T3" fmla="*/ 2147483647 h 157"/>
                  <a:gd name="T4" fmla="*/ 2147483647 w 29"/>
                  <a:gd name="T5" fmla="*/ 2147483647 h 157"/>
                  <a:gd name="T6" fmla="*/ 0 60000 65536"/>
                  <a:gd name="T7" fmla="*/ 0 60000 65536"/>
                  <a:gd name="T8" fmla="*/ 0 60000 65536"/>
                  <a:gd name="T9" fmla="*/ 0 w 29"/>
                  <a:gd name="T10" fmla="*/ 0 h 157"/>
                  <a:gd name="T11" fmla="*/ 29 w 29"/>
                  <a:gd name="T12" fmla="*/ 157 h 157"/>
                </a:gdLst>
                <a:ahLst/>
                <a:cxnLst>
                  <a:cxn ang="T6">
                    <a:pos x="T0" y="T1"/>
                  </a:cxn>
                  <a:cxn ang="T7">
                    <a:pos x="T2" y="T3"/>
                  </a:cxn>
                  <a:cxn ang="T8">
                    <a:pos x="T4" y="T5"/>
                  </a:cxn>
                </a:cxnLst>
                <a:rect l="T9" t="T10" r="T11" b="T12"/>
                <a:pathLst>
                  <a:path w="29" h="157">
                    <a:moveTo>
                      <a:pt x="0" y="0"/>
                    </a:moveTo>
                    <a:lnTo>
                      <a:pt x="0" y="157"/>
                    </a:lnTo>
                    <a:lnTo>
                      <a:pt x="29" y="157"/>
                    </a:lnTo>
                  </a:path>
                </a:pathLst>
              </a:custGeom>
              <a:noFill/>
              <a:ln w="28575" cap="sq">
                <a:solidFill>
                  <a:srgbClr val="000000"/>
                </a:solidFill>
                <a:prstDash val="solid"/>
                <a:miter lim="800000"/>
                <a:headEnd/>
                <a:tailEnd/>
              </a:ln>
            </p:spPr>
            <p:txBody>
              <a:bodyPr/>
              <a:lstStyle/>
              <a:p>
                <a:endParaRPr lang="en-US" sz="900" b="1"/>
              </a:p>
            </p:txBody>
          </p:sp>
          <p:sp>
            <p:nvSpPr>
              <p:cNvPr id="978" name="Freeform 244"/>
              <p:cNvSpPr>
                <a:spLocks/>
              </p:cNvSpPr>
              <p:nvPr/>
            </p:nvSpPr>
            <p:spPr bwMode="auto">
              <a:xfrm>
                <a:off x="3246438" y="4887913"/>
                <a:ext cx="342900" cy="371475"/>
              </a:xfrm>
              <a:custGeom>
                <a:avLst/>
                <a:gdLst>
                  <a:gd name="T0" fmla="*/ 0 w 216"/>
                  <a:gd name="T1" fmla="*/ 0 h 234"/>
                  <a:gd name="T2" fmla="*/ 0 w 216"/>
                  <a:gd name="T3" fmla="*/ 2147483647 h 234"/>
                  <a:gd name="T4" fmla="*/ 2147483647 w 216"/>
                  <a:gd name="T5" fmla="*/ 2147483647 h 234"/>
                  <a:gd name="T6" fmla="*/ 0 60000 65536"/>
                  <a:gd name="T7" fmla="*/ 0 60000 65536"/>
                  <a:gd name="T8" fmla="*/ 0 60000 65536"/>
                  <a:gd name="T9" fmla="*/ 0 w 216"/>
                  <a:gd name="T10" fmla="*/ 0 h 234"/>
                  <a:gd name="T11" fmla="*/ 216 w 216"/>
                  <a:gd name="T12" fmla="*/ 234 h 234"/>
                </a:gdLst>
                <a:ahLst/>
                <a:cxnLst>
                  <a:cxn ang="T6">
                    <a:pos x="T0" y="T1"/>
                  </a:cxn>
                  <a:cxn ang="T7">
                    <a:pos x="T2" y="T3"/>
                  </a:cxn>
                  <a:cxn ang="T8">
                    <a:pos x="T4" y="T5"/>
                  </a:cxn>
                </a:cxnLst>
                <a:rect l="T9" t="T10" r="T11" b="T12"/>
                <a:pathLst>
                  <a:path w="216" h="234">
                    <a:moveTo>
                      <a:pt x="0" y="0"/>
                    </a:moveTo>
                    <a:lnTo>
                      <a:pt x="0" y="234"/>
                    </a:lnTo>
                    <a:lnTo>
                      <a:pt x="216" y="234"/>
                    </a:lnTo>
                  </a:path>
                </a:pathLst>
              </a:custGeom>
              <a:noFill/>
              <a:ln w="28575" cap="sq">
                <a:solidFill>
                  <a:srgbClr val="000000"/>
                </a:solidFill>
                <a:prstDash val="solid"/>
                <a:miter lim="800000"/>
                <a:headEnd/>
                <a:tailEnd/>
              </a:ln>
            </p:spPr>
            <p:txBody>
              <a:bodyPr/>
              <a:lstStyle/>
              <a:p>
                <a:endParaRPr lang="en-US" sz="900" b="1"/>
              </a:p>
            </p:txBody>
          </p:sp>
          <p:sp>
            <p:nvSpPr>
              <p:cNvPr id="979" name="Freeform 245"/>
              <p:cNvSpPr>
                <a:spLocks/>
              </p:cNvSpPr>
              <p:nvPr/>
            </p:nvSpPr>
            <p:spPr bwMode="auto">
              <a:xfrm>
                <a:off x="2928938" y="4487863"/>
                <a:ext cx="317500" cy="387350"/>
              </a:xfrm>
              <a:custGeom>
                <a:avLst/>
                <a:gdLst>
                  <a:gd name="T0" fmla="*/ 0 w 200"/>
                  <a:gd name="T1" fmla="*/ 0 h 244"/>
                  <a:gd name="T2" fmla="*/ 0 w 200"/>
                  <a:gd name="T3" fmla="*/ 2147483647 h 244"/>
                  <a:gd name="T4" fmla="*/ 2147483647 w 200"/>
                  <a:gd name="T5" fmla="*/ 2147483647 h 244"/>
                  <a:gd name="T6" fmla="*/ 0 60000 65536"/>
                  <a:gd name="T7" fmla="*/ 0 60000 65536"/>
                  <a:gd name="T8" fmla="*/ 0 60000 65536"/>
                  <a:gd name="T9" fmla="*/ 0 w 200"/>
                  <a:gd name="T10" fmla="*/ 0 h 244"/>
                  <a:gd name="T11" fmla="*/ 200 w 200"/>
                  <a:gd name="T12" fmla="*/ 244 h 244"/>
                </a:gdLst>
                <a:ahLst/>
                <a:cxnLst>
                  <a:cxn ang="T6">
                    <a:pos x="T0" y="T1"/>
                  </a:cxn>
                  <a:cxn ang="T7">
                    <a:pos x="T2" y="T3"/>
                  </a:cxn>
                  <a:cxn ang="T8">
                    <a:pos x="T4" y="T5"/>
                  </a:cxn>
                </a:cxnLst>
                <a:rect l="T9" t="T10" r="T11" b="T12"/>
                <a:pathLst>
                  <a:path w="200" h="244">
                    <a:moveTo>
                      <a:pt x="0" y="0"/>
                    </a:moveTo>
                    <a:lnTo>
                      <a:pt x="0" y="244"/>
                    </a:lnTo>
                    <a:lnTo>
                      <a:pt x="200" y="244"/>
                    </a:lnTo>
                  </a:path>
                </a:pathLst>
              </a:custGeom>
              <a:noFill/>
              <a:ln w="28575" cap="sq">
                <a:solidFill>
                  <a:srgbClr val="000000"/>
                </a:solidFill>
                <a:prstDash val="solid"/>
                <a:miter lim="800000"/>
                <a:headEnd/>
                <a:tailEnd/>
              </a:ln>
            </p:spPr>
            <p:txBody>
              <a:bodyPr/>
              <a:lstStyle/>
              <a:p>
                <a:endParaRPr lang="en-US" sz="900" b="1"/>
              </a:p>
            </p:txBody>
          </p:sp>
          <p:sp>
            <p:nvSpPr>
              <p:cNvPr id="980" name="Freeform 246"/>
              <p:cNvSpPr>
                <a:spLocks/>
              </p:cNvSpPr>
              <p:nvPr/>
            </p:nvSpPr>
            <p:spPr bwMode="auto">
              <a:xfrm>
                <a:off x="2757488" y="3686176"/>
                <a:ext cx="171450" cy="788988"/>
              </a:xfrm>
              <a:custGeom>
                <a:avLst/>
                <a:gdLst>
                  <a:gd name="T0" fmla="*/ 0 w 108"/>
                  <a:gd name="T1" fmla="*/ 0 h 497"/>
                  <a:gd name="T2" fmla="*/ 0 w 108"/>
                  <a:gd name="T3" fmla="*/ 2147483647 h 497"/>
                  <a:gd name="T4" fmla="*/ 2147483647 w 108"/>
                  <a:gd name="T5" fmla="*/ 2147483647 h 497"/>
                  <a:gd name="T6" fmla="*/ 0 60000 65536"/>
                  <a:gd name="T7" fmla="*/ 0 60000 65536"/>
                  <a:gd name="T8" fmla="*/ 0 60000 65536"/>
                  <a:gd name="T9" fmla="*/ 0 w 108"/>
                  <a:gd name="T10" fmla="*/ 0 h 497"/>
                  <a:gd name="T11" fmla="*/ 108 w 108"/>
                  <a:gd name="T12" fmla="*/ 497 h 497"/>
                </a:gdLst>
                <a:ahLst/>
                <a:cxnLst>
                  <a:cxn ang="T6">
                    <a:pos x="T0" y="T1"/>
                  </a:cxn>
                  <a:cxn ang="T7">
                    <a:pos x="T2" y="T3"/>
                  </a:cxn>
                  <a:cxn ang="T8">
                    <a:pos x="T4" y="T5"/>
                  </a:cxn>
                </a:cxnLst>
                <a:rect l="T9" t="T10" r="T11" b="T12"/>
                <a:pathLst>
                  <a:path w="108" h="497">
                    <a:moveTo>
                      <a:pt x="0" y="0"/>
                    </a:moveTo>
                    <a:lnTo>
                      <a:pt x="0" y="497"/>
                    </a:lnTo>
                    <a:lnTo>
                      <a:pt x="108" y="497"/>
                    </a:lnTo>
                  </a:path>
                </a:pathLst>
              </a:custGeom>
              <a:noFill/>
              <a:ln w="28575" cap="sq">
                <a:solidFill>
                  <a:srgbClr val="000000"/>
                </a:solidFill>
                <a:prstDash val="solid"/>
                <a:miter lim="800000"/>
                <a:headEnd/>
                <a:tailEnd/>
              </a:ln>
            </p:spPr>
            <p:txBody>
              <a:bodyPr/>
              <a:lstStyle/>
              <a:p>
                <a:endParaRPr lang="en-US" sz="900" b="1"/>
              </a:p>
            </p:txBody>
          </p:sp>
          <p:sp>
            <p:nvSpPr>
              <p:cNvPr id="981" name="Freeform 247"/>
              <p:cNvSpPr>
                <a:spLocks/>
              </p:cNvSpPr>
              <p:nvPr/>
            </p:nvSpPr>
            <p:spPr bwMode="auto">
              <a:xfrm>
                <a:off x="1916113" y="3673476"/>
                <a:ext cx="841375" cy="1193800"/>
              </a:xfrm>
              <a:custGeom>
                <a:avLst/>
                <a:gdLst>
                  <a:gd name="T0" fmla="*/ 0 w 530"/>
                  <a:gd name="T1" fmla="*/ 2147483647 h 752"/>
                  <a:gd name="T2" fmla="*/ 0 w 530"/>
                  <a:gd name="T3" fmla="*/ 0 h 752"/>
                  <a:gd name="T4" fmla="*/ 2147483647 w 530"/>
                  <a:gd name="T5" fmla="*/ 0 h 752"/>
                  <a:gd name="T6" fmla="*/ 0 60000 65536"/>
                  <a:gd name="T7" fmla="*/ 0 60000 65536"/>
                  <a:gd name="T8" fmla="*/ 0 60000 65536"/>
                  <a:gd name="T9" fmla="*/ 0 w 530"/>
                  <a:gd name="T10" fmla="*/ 0 h 752"/>
                  <a:gd name="T11" fmla="*/ 530 w 530"/>
                  <a:gd name="T12" fmla="*/ 752 h 752"/>
                </a:gdLst>
                <a:ahLst/>
                <a:cxnLst>
                  <a:cxn ang="T6">
                    <a:pos x="T0" y="T1"/>
                  </a:cxn>
                  <a:cxn ang="T7">
                    <a:pos x="T2" y="T3"/>
                  </a:cxn>
                  <a:cxn ang="T8">
                    <a:pos x="T4" y="T5"/>
                  </a:cxn>
                </a:cxnLst>
                <a:rect l="T9" t="T10" r="T11" b="T12"/>
                <a:pathLst>
                  <a:path w="530" h="752">
                    <a:moveTo>
                      <a:pt x="0" y="752"/>
                    </a:moveTo>
                    <a:lnTo>
                      <a:pt x="0" y="0"/>
                    </a:lnTo>
                    <a:lnTo>
                      <a:pt x="530" y="0"/>
                    </a:lnTo>
                  </a:path>
                </a:pathLst>
              </a:custGeom>
              <a:noFill/>
              <a:ln w="28575" cap="sq">
                <a:solidFill>
                  <a:srgbClr val="000000"/>
                </a:solidFill>
                <a:prstDash val="solid"/>
                <a:miter lim="800000"/>
                <a:headEnd/>
                <a:tailEnd/>
              </a:ln>
            </p:spPr>
            <p:txBody>
              <a:bodyPr/>
              <a:lstStyle/>
              <a:p>
                <a:endParaRPr lang="en-US" sz="900" b="1"/>
              </a:p>
            </p:txBody>
          </p:sp>
          <p:sp>
            <p:nvSpPr>
              <p:cNvPr id="982" name="Freeform 249"/>
              <p:cNvSpPr>
                <a:spLocks/>
              </p:cNvSpPr>
              <p:nvPr/>
            </p:nvSpPr>
            <p:spPr bwMode="auto">
              <a:xfrm>
                <a:off x="1916113" y="4892676"/>
                <a:ext cx="1554163" cy="1195388"/>
              </a:xfrm>
              <a:custGeom>
                <a:avLst/>
                <a:gdLst>
                  <a:gd name="T0" fmla="*/ 0 w 979"/>
                  <a:gd name="T1" fmla="*/ 0 h 753"/>
                  <a:gd name="T2" fmla="*/ 0 w 979"/>
                  <a:gd name="T3" fmla="*/ 2147483647 h 753"/>
                  <a:gd name="T4" fmla="*/ 2147483647 w 979"/>
                  <a:gd name="T5" fmla="*/ 2147483647 h 753"/>
                  <a:gd name="T6" fmla="*/ 0 60000 65536"/>
                  <a:gd name="T7" fmla="*/ 0 60000 65536"/>
                  <a:gd name="T8" fmla="*/ 0 60000 65536"/>
                  <a:gd name="T9" fmla="*/ 0 w 979"/>
                  <a:gd name="T10" fmla="*/ 0 h 753"/>
                  <a:gd name="T11" fmla="*/ 979 w 979"/>
                  <a:gd name="T12" fmla="*/ 753 h 753"/>
                </a:gdLst>
                <a:ahLst/>
                <a:cxnLst>
                  <a:cxn ang="T6">
                    <a:pos x="T0" y="T1"/>
                  </a:cxn>
                  <a:cxn ang="T7">
                    <a:pos x="T2" y="T3"/>
                  </a:cxn>
                  <a:cxn ang="T8">
                    <a:pos x="T4" y="T5"/>
                  </a:cxn>
                </a:cxnLst>
                <a:rect l="T9" t="T10" r="T11" b="T12"/>
                <a:pathLst>
                  <a:path w="979" h="753">
                    <a:moveTo>
                      <a:pt x="0" y="0"/>
                    </a:moveTo>
                    <a:lnTo>
                      <a:pt x="0" y="753"/>
                    </a:lnTo>
                    <a:lnTo>
                      <a:pt x="979" y="753"/>
                    </a:lnTo>
                  </a:path>
                </a:pathLst>
              </a:custGeom>
              <a:noFill/>
              <a:ln w="28575" cap="sq">
                <a:solidFill>
                  <a:srgbClr val="000000"/>
                </a:solidFill>
                <a:prstDash val="solid"/>
                <a:miter lim="800000"/>
                <a:headEnd/>
                <a:tailEnd/>
              </a:ln>
            </p:spPr>
            <p:txBody>
              <a:bodyPr/>
              <a:lstStyle/>
              <a:p>
                <a:endParaRPr lang="en-US" sz="900" b="1"/>
              </a:p>
            </p:txBody>
          </p:sp>
          <p:sp>
            <p:nvSpPr>
              <p:cNvPr id="983" name="Freeform 250"/>
              <p:cNvSpPr>
                <a:spLocks/>
              </p:cNvSpPr>
              <p:nvPr/>
            </p:nvSpPr>
            <p:spPr bwMode="auto">
              <a:xfrm>
                <a:off x="1790701" y="4879976"/>
                <a:ext cx="125413" cy="674688"/>
              </a:xfrm>
              <a:custGeom>
                <a:avLst/>
                <a:gdLst>
                  <a:gd name="T0" fmla="*/ 0 w 79"/>
                  <a:gd name="T1" fmla="*/ 2147483647 h 425"/>
                  <a:gd name="T2" fmla="*/ 0 w 79"/>
                  <a:gd name="T3" fmla="*/ 0 h 425"/>
                  <a:gd name="T4" fmla="*/ 2147483647 w 79"/>
                  <a:gd name="T5" fmla="*/ 0 h 425"/>
                  <a:gd name="T6" fmla="*/ 0 60000 65536"/>
                  <a:gd name="T7" fmla="*/ 0 60000 65536"/>
                  <a:gd name="T8" fmla="*/ 0 60000 65536"/>
                  <a:gd name="T9" fmla="*/ 0 w 79"/>
                  <a:gd name="T10" fmla="*/ 0 h 425"/>
                  <a:gd name="T11" fmla="*/ 79 w 79"/>
                  <a:gd name="T12" fmla="*/ 425 h 425"/>
                </a:gdLst>
                <a:ahLst/>
                <a:cxnLst>
                  <a:cxn ang="T6">
                    <a:pos x="T0" y="T1"/>
                  </a:cxn>
                  <a:cxn ang="T7">
                    <a:pos x="T2" y="T3"/>
                  </a:cxn>
                  <a:cxn ang="T8">
                    <a:pos x="T4" y="T5"/>
                  </a:cxn>
                </a:cxnLst>
                <a:rect l="T9" t="T10" r="T11" b="T12"/>
                <a:pathLst>
                  <a:path w="79" h="425">
                    <a:moveTo>
                      <a:pt x="0" y="425"/>
                    </a:moveTo>
                    <a:lnTo>
                      <a:pt x="0" y="0"/>
                    </a:lnTo>
                    <a:lnTo>
                      <a:pt x="79" y="0"/>
                    </a:lnTo>
                  </a:path>
                </a:pathLst>
              </a:custGeom>
              <a:noFill/>
              <a:ln w="28575" cap="sq">
                <a:solidFill>
                  <a:srgbClr val="000000"/>
                </a:solidFill>
                <a:prstDash val="solid"/>
                <a:miter lim="800000"/>
                <a:headEnd/>
                <a:tailEnd/>
              </a:ln>
            </p:spPr>
            <p:txBody>
              <a:bodyPr/>
              <a:lstStyle/>
              <a:p>
                <a:endParaRPr lang="en-US" sz="900" b="1"/>
              </a:p>
            </p:txBody>
          </p:sp>
          <p:sp>
            <p:nvSpPr>
              <p:cNvPr id="984" name="Freeform 252"/>
              <p:cNvSpPr>
                <a:spLocks/>
              </p:cNvSpPr>
              <p:nvPr/>
            </p:nvSpPr>
            <p:spPr bwMode="auto">
              <a:xfrm>
                <a:off x="1790701" y="5580063"/>
                <a:ext cx="2376488" cy="674688"/>
              </a:xfrm>
              <a:custGeom>
                <a:avLst/>
                <a:gdLst>
                  <a:gd name="T0" fmla="*/ 0 w 1497"/>
                  <a:gd name="T1" fmla="*/ 0 h 425"/>
                  <a:gd name="T2" fmla="*/ 0 w 1497"/>
                  <a:gd name="T3" fmla="*/ 2147483647 h 425"/>
                  <a:gd name="T4" fmla="*/ 2147483647 w 1497"/>
                  <a:gd name="T5" fmla="*/ 2147483647 h 425"/>
                  <a:gd name="T6" fmla="*/ 0 60000 65536"/>
                  <a:gd name="T7" fmla="*/ 0 60000 65536"/>
                  <a:gd name="T8" fmla="*/ 0 60000 65536"/>
                  <a:gd name="T9" fmla="*/ 0 w 1497"/>
                  <a:gd name="T10" fmla="*/ 0 h 425"/>
                  <a:gd name="T11" fmla="*/ 1497 w 1497"/>
                  <a:gd name="T12" fmla="*/ 425 h 425"/>
                </a:gdLst>
                <a:ahLst/>
                <a:cxnLst>
                  <a:cxn ang="T6">
                    <a:pos x="T0" y="T1"/>
                  </a:cxn>
                  <a:cxn ang="T7">
                    <a:pos x="T2" y="T3"/>
                  </a:cxn>
                  <a:cxn ang="T8">
                    <a:pos x="T4" y="T5"/>
                  </a:cxn>
                </a:cxnLst>
                <a:rect l="T9" t="T10" r="T11" b="T12"/>
                <a:pathLst>
                  <a:path w="1497" h="425">
                    <a:moveTo>
                      <a:pt x="0" y="0"/>
                    </a:moveTo>
                    <a:lnTo>
                      <a:pt x="0" y="425"/>
                    </a:lnTo>
                    <a:lnTo>
                      <a:pt x="1497" y="425"/>
                    </a:lnTo>
                  </a:path>
                </a:pathLst>
              </a:custGeom>
              <a:noFill/>
              <a:ln w="28575" cap="sq">
                <a:solidFill>
                  <a:srgbClr val="000000"/>
                </a:solidFill>
                <a:prstDash val="solid"/>
                <a:miter lim="800000"/>
                <a:headEnd/>
                <a:tailEnd/>
              </a:ln>
            </p:spPr>
            <p:txBody>
              <a:bodyPr/>
              <a:lstStyle/>
              <a:p>
                <a:endParaRPr lang="en-US" sz="900" b="1"/>
              </a:p>
            </p:txBody>
          </p:sp>
          <p:sp>
            <p:nvSpPr>
              <p:cNvPr id="985" name="Oval 253"/>
              <p:cNvSpPr>
                <a:spLocks noChangeArrowheads="1"/>
              </p:cNvSpPr>
              <p:nvPr/>
            </p:nvSpPr>
            <p:spPr bwMode="auto">
              <a:xfrm>
                <a:off x="4170363" y="146051"/>
                <a:ext cx="101600" cy="100013"/>
              </a:xfrm>
              <a:prstGeom prst="ellipse">
                <a:avLst/>
              </a:prstGeom>
              <a:solidFill>
                <a:schemeClr val="bg1"/>
              </a:solidFill>
              <a:ln w="28575" cap="rnd">
                <a:solidFill>
                  <a:schemeClr val="tx1"/>
                </a:solidFill>
                <a:miter lim="800000"/>
                <a:headEnd/>
                <a:tailEnd/>
              </a:ln>
            </p:spPr>
            <p:txBody>
              <a:bodyPr/>
              <a:lstStyle/>
              <a:p>
                <a:endParaRPr lang="en-US" sz="900" b="1"/>
              </a:p>
            </p:txBody>
          </p:sp>
          <p:sp>
            <p:nvSpPr>
              <p:cNvPr id="986" name="Oval 254"/>
              <p:cNvSpPr>
                <a:spLocks noChangeArrowheads="1"/>
              </p:cNvSpPr>
              <p:nvPr/>
            </p:nvSpPr>
            <p:spPr bwMode="auto">
              <a:xfrm>
                <a:off x="4051301" y="513021"/>
                <a:ext cx="100013" cy="101600"/>
              </a:xfrm>
              <a:prstGeom prst="ellipse">
                <a:avLst/>
              </a:prstGeom>
              <a:solidFill>
                <a:srgbClr val="009900"/>
              </a:solidFill>
              <a:ln w="28575" cap="rnd">
                <a:solidFill>
                  <a:srgbClr val="009900"/>
                </a:solidFill>
                <a:miter lim="800000"/>
                <a:headEnd/>
                <a:tailEnd/>
              </a:ln>
            </p:spPr>
            <p:txBody>
              <a:bodyPr/>
              <a:lstStyle/>
              <a:p>
                <a:endParaRPr lang="en-US" sz="900" b="1"/>
              </a:p>
            </p:txBody>
          </p:sp>
          <p:sp>
            <p:nvSpPr>
              <p:cNvPr id="987" name="Oval 255"/>
              <p:cNvSpPr>
                <a:spLocks noChangeArrowheads="1"/>
              </p:cNvSpPr>
              <p:nvPr/>
            </p:nvSpPr>
            <p:spPr bwMode="auto">
              <a:xfrm>
                <a:off x="4038601" y="682090"/>
                <a:ext cx="100013" cy="100013"/>
              </a:xfrm>
              <a:prstGeom prst="ellipse">
                <a:avLst/>
              </a:prstGeom>
              <a:solidFill>
                <a:srgbClr val="009900"/>
              </a:solidFill>
              <a:ln w="28575" cap="rnd">
                <a:solidFill>
                  <a:srgbClr val="009900"/>
                </a:solidFill>
                <a:miter lim="800000"/>
                <a:headEnd/>
                <a:tailEnd/>
              </a:ln>
            </p:spPr>
            <p:txBody>
              <a:bodyPr/>
              <a:lstStyle/>
              <a:p>
                <a:endParaRPr lang="en-US" sz="900" b="1"/>
              </a:p>
            </p:txBody>
          </p:sp>
          <p:sp>
            <p:nvSpPr>
              <p:cNvPr id="988" name="Oval 256"/>
              <p:cNvSpPr>
                <a:spLocks noChangeArrowheads="1"/>
              </p:cNvSpPr>
              <p:nvPr/>
            </p:nvSpPr>
            <p:spPr bwMode="auto">
              <a:xfrm>
                <a:off x="4044951" y="849571"/>
                <a:ext cx="100013" cy="101600"/>
              </a:xfrm>
              <a:prstGeom prst="ellipse">
                <a:avLst/>
              </a:prstGeom>
              <a:solidFill>
                <a:srgbClr val="009900"/>
              </a:solidFill>
              <a:ln w="28575" cap="rnd">
                <a:solidFill>
                  <a:srgbClr val="009900"/>
                </a:solidFill>
                <a:miter lim="800000"/>
                <a:headEnd/>
                <a:tailEnd/>
              </a:ln>
            </p:spPr>
            <p:txBody>
              <a:bodyPr/>
              <a:lstStyle/>
              <a:p>
                <a:endParaRPr lang="en-US" sz="900" b="1"/>
              </a:p>
            </p:txBody>
          </p:sp>
          <p:sp>
            <p:nvSpPr>
              <p:cNvPr id="989" name="Oval 258"/>
              <p:cNvSpPr>
                <a:spLocks noChangeArrowheads="1"/>
              </p:cNvSpPr>
              <p:nvPr/>
            </p:nvSpPr>
            <p:spPr bwMode="auto">
              <a:xfrm>
                <a:off x="4033838" y="1152526"/>
                <a:ext cx="101600" cy="100013"/>
              </a:xfrm>
              <a:prstGeom prst="ellipse">
                <a:avLst/>
              </a:prstGeom>
              <a:solidFill>
                <a:srgbClr val="009900"/>
              </a:solidFill>
              <a:ln w="28575" cap="rnd">
                <a:solidFill>
                  <a:srgbClr val="009900"/>
                </a:solidFill>
                <a:miter lim="800000"/>
                <a:headEnd/>
                <a:tailEnd/>
              </a:ln>
            </p:spPr>
            <p:txBody>
              <a:bodyPr/>
              <a:lstStyle/>
              <a:p>
                <a:endParaRPr lang="en-US" sz="900" b="1"/>
              </a:p>
            </p:txBody>
          </p:sp>
          <p:sp>
            <p:nvSpPr>
              <p:cNvPr id="990" name="Oval 259"/>
              <p:cNvSpPr>
                <a:spLocks noChangeArrowheads="1"/>
              </p:cNvSpPr>
              <p:nvPr/>
            </p:nvSpPr>
            <p:spPr bwMode="auto">
              <a:xfrm>
                <a:off x="4032251" y="1320801"/>
                <a:ext cx="100013" cy="100013"/>
              </a:xfrm>
              <a:prstGeom prst="ellipse">
                <a:avLst/>
              </a:prstGeom>
              <a:solidFill>
                <a:srgbClr val="009900"/>
              </a:solidFill>
              <a:ln w="28575" cap="rnd">
                <a:solidFill>
                  <a:srgbClr val="009900"/>
                </a:solidFill>
                <a:miter lim="800000"/>
                <a:headEnd/>
                <a:tailEnd/>
              </a:ln>
            </p:spPr>
            <p:txBody>
              <a:bodyPr/>
              <a:lstStyle/>
              <a:p>
                <a:endParaRPr lang="en-US" sz="900" b="1"/>
              </a:p>
            </p:txBody>
          </p:sp>
          <p:sp>
            <p:nvSpPr>
              <p:cNvPr id="991" name="Freeform 185"/>
              <p:cNvSpPr>
                <a:spLocks/>
              </p:cNvSpPr>
              <p:nvPr/>
            </p:nvSpPr>
            <p:spPr bwMode="auto">
              <a:xfrm>
                <a:off x="4195885" y="2563813"/>
                <a:ext cx="223838" cy="71438"/>
              </a:xfrm>
              <a:custGeom>
                <a:avLst/>
                <a:gdLst>
                  <a:gd name="T0" fmla="*/ 0 w 141"/>
                  <a:gd name="T1" fmla="*/ 2147483647 h 45"/>
                  <a:gd name="T2" fmla="*/ 0 w 141"/>
                  <a:gd name="T3" fmla="*/ 0 h 45"/>
                  <a:gd name="T4" fmla="*/ 2147483647 w 141"/>
                  <a:gd name="T5" fmla="*/ 0 h 45"/>
                  <a:gd name="T6" fmla="*/ 0 60000 65536"/>
                  <a:gd name="T7" fmla="*/ 0 60000 65536"/>
                  <a:gd name="T8" fmla="*/ 0 60000 65536"/>
                  <a:gd name="T9" fmla="*/ 0 w 141"/>
                  <a:gd name="T10" fmla="*/ 0 h 45"/>
                  <a:gd name="T11" fmla="*/ 141 w 141"/>
                  <a:gd name="T12" fmla="*/ 45 h 45"/>
                </a:gdLst>
                <a:ahLst/>
                <a:cxnLst>
                  <a:cxn ang="T6">
                    <a:pos x="T0" y="T1"/>
                  </a:cxn>
                  <a:cxn ang="T7">
                    <a:pos x="T2" y="T3"/>
                  </a:cxn>
                  <a:cxn ang="T8">
                    <a:pos x="T4" y="T5"/>
                  </a:cxn>
                </a:cxnLst>
                <a:rect l="T9" t="T10" r="T11" b="T12"/>
                <a:pathLst>
                  <a:path w="141" h="45">
                    <a:moveTo>
                      <a:pt x="0" y="45"/>
                    </a:moveTo>
                    <a:lnTo>
                      <a:pt x="0" y="0"/>
                    </a:lnTo>
                    <a:lnTo>
                      <a:pt x="141" y="0"/>
                    </a:lnTo>
                  </a:path>
                </a:pathLst>
              </a:custGeom>
              <a:noFill/>
              <a:ln w="28575" cap="sq">
                <a:solidFill>
                  <a:srgbClr val="000000"/>
                </a:solidFill>
                <a:prstDash val="solid"/>
                <a:miter lim="800000"/>
                <a:headEnd/>
                <a:tailEnd/>
              </a:ln>
            </p:spPr>
            <p:txBody>
              <a:bodyPr/>
              <a:lstStyle/>
              <a:p>
                <a:endParaRPr lang="en-US" sz="900" b="1"/>
              </a:p>
            </p:txBody>
          </p:sp>
          <p:sp>
            <p:nvSpPr>
              <p:cNvPr id="992" name="Freeform 187"/>
              <p:cNvSpPr>
                <a:spLocks/>
              </p:cNvSpPr>
              <p:nvPr/>
            </p:nvSpPr>
            <p:spPr bwMode="auto">
              <a:xfrm>
                <a:off x="4195885" y="2660651"/>
                <a:ext cx="325438" cy="71438"/>
              </a:xfrm>
              <a:custGeom>
                <a:avLst/>
                <a:gdLst>
                  <a:gd name="T0" fmla="*/ 0 w 205"/>
                  <a:gd name="T1" fmla="*/ 0 h 45"/>
                  <a:gd name="T2" fmla="*/ 0 w 205"/>
                  <a:gd name="T3" fmla="*/ 2147483647 h 45"/>
                  <a:gd name="T4" fmla="*/ 2147483647 w 205"/>
                  <a:gd name="T5" fmla="*/ 2147483647 h 45"/>
                  <a:gd name="T6" fmla="*/ 0 60000 65536"/>
                  <a:gd name="T7" fmla="*/ 0 60000 65536"/>
                  <a:gd name="T8" fmla="*/ 0 60000 65536"/>
                  <a:gd name="T9" fmla="*/ 0 w 205"/>
                  <a:gd name="T10" fmla="*/ 0 h 45"/>
                  <a:gd name="T11" fmla="*/ 205 w 205"/>
                  <a:gd name="T12" fmla="*/ 45 h 45"/>
                </a:gdLst>
                <a:ahLst/>
                <a:cxnLst>
                  <a:cxn ang="T6">
                    <a:pos x="T0" y="T1"/>
                  </a:cxn>
                  <a:cxn ang="T7">
                    <a:pos x="T2" y="T3"/>
                  </a:cxn>
                  <a:cxn ang="T8">
                    <a:pos x="T4" y="T5"/>
                  </a:cxn>
                </a:cxnLst>
                <a:rect l="T9" t="T10" r="T11" b="T12"/>
                <a:pathLst>
                  <a:path w="205" h="45">
                    <a:moveTo>
                      <a:pt x="0" y="0"/>
                    </a:moveTo>
                    <a:lnTo>
                      <a:pt x="0" y="45"/>
                    </a:lnTo>
                    <a:lnTo>
                      <a:pt x="205" y="45"/>
                    </a:lnTo>
                  </a:path>
                </a:pathLst>
              </a:custGeom>
              <a:noFill/>
              <a:ln w="28575" cap="sq">
                <a:solidFill>
                  <a:srgbClr val="000000"/>
                </a:solidFill>
                <a:prstDash val="solid"/>
                <a:miter lim="800000"/>
                <a:headEnd/>
                <a:tailEnd/>
              </a:ln>
            </p:spPr>
            <p:txBody>
              <a:bodyPr/>
              <a:lstStyle/>
              <a:p>
                <a:endParaRPr lang="en-US" sz="900" b="1"/>
              </a:p>
            </p:txBody>
          </p:sp>
          <p:sp>
            <p:nvSpPr>
              <p:cNvPr id="993" name="Oval 257"/>
              <p:cNvSpPr>
                <a:spLocks noChangeArrowheads="1"/>
              </p:cNvSpPr>
              <p:nvPr/>
            </p:nvSpPr>
            <p:spPr bwMode="auto">
              <a:xfrm>
                <a:off x="4224337" y="984251"/>
                <a:ext cx="100013" cy="101600"/>
              </a:xfrm>
              <a:prstGeom prst="ellipse">
                <a:avLst/>
              </a:prstGeom>
              <a:solidFill>
                <a:schemeClr val="bg1"/>
              </a:solidFill>
              <a:ln w="28575" cap="rnd">
                <a:solidFill>
                  <a:schemeClr val="tx1"/>
                </a:solidFill>
                <a:miter lim="800000"/>
                <a:headEnd/>
                <a:tailEnd/>
              </a:ln>
            </p:spPr>
            <p:txBody>
              <a:bodyPr/>
              <a:lstStyle/>
              <a:p>
                <a:endParaRPr lang="en-US" sz="900" b="1"/>
              </a:p>
            </p:txBody>
          </p:sp>
          <p:sp>
            <p:nvSpPr>
              <p:cNvPr id="994" name="Oval 260"/>
              <p:cNvSpPr>
                <a:spLocks noChangeArrowheads="1"/>
              </p:cNvSpPr>
              <p:nvPr/>
            </p:nvSpPr>
            <p:spPr bwMode="auto">
              <a:xfrm>
                <a:off x="4152901" y="1521084"/>
                <a:ext cx="100013" cy="101600"/>
              </a:xfrm>
              <a:prstGeom prst="ellipse">
                <a:avLst/>
              </a:prstGeom>
              <a:solidFill>
                <a:srgbClr val="009900"/>
              </a:solidFill>
              <a:ln w="28575" cap="rnd">
                <a:solidFill>
                  <a:srgbClr val="009900"/>
                </a:solidFill>
                <a:miter lim="800000"/>
                <a:headEnd/>
                <a:tailEnd/>
              </a:ln>
            </p:spPr>
            <p:txBody>
              <a:bodyPr/>
              <a:lstStyle/>
              <a:p>
                <a:endParaRPr lang="en-US" sz="900" b="1"/>
              </a:p>
            </p:txBody>
          </p:sp>
          <p:sp>
            <p:nvSpPr>
              <p:cNvPr id="995" name="Oval 261"/>
              <p:cNvSpPr>
                <a:spLocks noChangeArrowheads="1"/>
              </p:cNvSpPr>
              <p:nvPr/>
            </p:nvSpPr>
            <p:spPr bwMode="auto">
              <a:xfrm>
                <a:off x="4243387" y="1688565"/>
                <a:ext cx="100013" cy="100013"/>
              </a:xfrm>
              <a:prstGeom prst="ellipse">
                <a:avLst/>
              </a:prstGeom>
              <a:solidFill>
                <a:srgbClr val="009900"/>
              </a:solidFill>
              <a:ln w="28575" cap="rnd">
                <a:solidFill>
                  <a:srgbClr val="009900"/>
                </a:solidFill>
                <a:miter lim="800000"/>
                <a:headEnd/>
                <a:tailEnd/>
              </a:ln>
            </p:spPr>
            <p:txBody>
              <a:bodyPr/>
              <a:lstStyle/>
              <a:p>
                <a:endParaRPr lang="en-US" sz="900" b="1"/>
              </a:p>
            </p:txBody>
          </p:sp>
          <p:sp>
            <p:nvSpPr>
              <p:cNvPr id="996" name="Oval 263"/>
              <p:cNvSpPr>
                <a:spLocks noChangeArrowheads="1"/>
              </p:cNvSpPr>
              <p:nvPr/>
            </p:nvSpPr>
            <p:spPr bwMode="auto">
              <a:xfrm>
                <a:off x="4324351" y="2327276"/>
                <a:ext cx="100013" cy="100013"/>
              </a:xfrm>
              <a:prstGeom prst="ellipse">
                <a:avLst/>
              </a:prstGeom>
              <a:solidFill>
                <a:srgbClr val="009900"/>
              </a:solidFill>
              <a:ln w="28575" cap="rnd">
                <a:solidFill>
                  <a:srgbClr val="009900"/>
                </a:solidFill>
                <a:miter lim="800000"/>
                <a:headEnd/>
                <a:tailEnd/>
              </a:ln>
            </p:spPr>
            <p:txBody>
              <a:bodyPr/>
              <a:lstStyle/>
              <a:p>
                <a:endParaRPr lang="en-US" sz="900" b="1"/>
              </a:p>
            </p:txBody>
          </p:sp>
          <p:sp>
            <p:nvSpPr>
              <p:cNvPr id="997" name="Freeform 265"/>
              <p:cNvSpPr>
                <a:spLocks/>
              </p:cNvSpPr>
              <p:nvPr/>
            </p:nvSpPr>
            <p:spPr bwMode="auto">
              <a:xfrm>
                <a:off x="4579938" y="2691865"/>
                <a:ext cx="104775" cy="106363"/>
              </a:xfrm>
              <a:custGeom>
                <a:avLst/>
                <a:gdLst>
                  <a:gd name="T0" fmla="*/ 2147483647 w 66"/>
                  <a:gd name="T1" fmla="*/ 0 h 67"/>
                  <a:gd name="T2" fmla="*/ 0 w 66"/>
                  <a:gd name="T3" fmla="*/ 2147483647 h 67"/>
                  <a:gd name="T4" fmla="*/ 2147483647 w 66"/>
                  <a:gd name="T5" fmla="*/ 2147483647 h 67"/>
                  <a:gd name="T6" fmla="*/ 2147483647 w 66"/>
                  <a:gd name="T7" fmla="*/ 2147483647 h 67"/>
                  <a:gd name="T8" fmla="*/ 2147483647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33" y="0"/>
                    </a:moveTo>
                    <a:lnTo>
                      <a:pt x="0" y="34"/>
                    </a:lnTo>
                    <a:lnTo>
                      <a:pt x="33" y="67"/>
                    </a:lnTo>
                    <a:lnTo>
                      <a:pt x="66" y="34"/>
                    </a:lnTo>
                    <a:lnTo>
                      <a:pt x="33" y="0"/>
                    </a:lnTo>
                    <a:close/>
                  </a:path>
                </a:pathLst>
              </a:custGeom>
              <a:solidFill>
                <a:srgbClr val="FF0000"/>
              </a:solidFill>
              <a:ln w="28575" cap="rnd">
                <a:solidFill>
                  <a:srgbClr val="FF0000"/>
                </a:solidFill>
                <a:prstDash val="solid"/>
                <a:miter lim="800000"/>
                <a:headEnd/>
                <a:tailEnd/>
              </a:ln>
            </p:spPr>
            <p:txBody>
              <a:bodyPr/>
              <a:lstStyle/>
              <a:p>
                <a:endParaRPr lang="en-US" sz="900" b="1"/>
              </a:p>
            </p:txBody>
          </p:sp>
          <p:sp>
            <p:nvSpPr>
              <p:cNvPr id="998" name="Freeform 267"/>
              <p:cNvSpPr>
                <a:spLocks/>
              </p:cNvSpPr>
              <p:nvPr/>
            </p:nvSpPr>
            <p:spPr bwMode="auto">
              <a:xfrm>
                <a:off x="4562476" y="3195897"/>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chemeClr val="bg1"/>
              </a:solidFill>
              <a:ln w="28575" cap="rnd">
                <a:solidFill>
                  <a:srgbClr val="FF0000"/>
                </a:solidFill>
                <a:prstDash val="solid"/>
                <a:miter lim="800000"/>
                <a:headEnd/>
                <a:tailEnd/>
              </a:ln>
            </p:spPr>
            <p:txBody>
              <a:bodyPr/>
              <a:lstStyle/>
              <a:p>
                <a:endParaRPr lang="en-US" sz="900" b="1"/>
              </a:p>
            </p:txBody>
          </p:sp>
          <p:sp>
            <p:nvSpPr>
              <p:cNvPr id="999" name="Freeform 268"/>
              <p:cNvSpPr>
                <a:spLocks/>
              </p:cNvSpPr>
              <p:nvPr/>
            </p:nvSpPr>
            <p:spPr bwMode="auto">
              <a:xfrm>
                <a:off x="4364038" y="3364172"/>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sz="900" b="1"/>
              </a:p>
            </p:txBody>
          </p:sp>
          <p:sp>
            <p:nvSpPr>
              <p:cNvPr id="1000" name="Oval 269"/>
              <p:cNvSpPr>
                <a:spLocks noChangeArrowheads="1"/>
              </p:cNvSpPr>
              <p:nvPr/>
            </p:nvSpPr>
            <p:spPr bwMode="auto">
              <a:xfrm>
                <a:off x="3744913" y="3534828"/>
                <a:ext cx="100013" cy="100013"/>
              </a:xfrm>
              <a:prstGeom prst="ellipse">
                <a:avLst/>
              </a:prstGeom>
              <a:solidFill>
                <a:srgbClr val="009900"/>
              </a:solidFill>
              <a:ln w="28575" cap="rnd">
                <a:solidFill>
                  <a:srgbClr val="009900"/>
                </a:solidFill>
                <a:miter lim="800000"/>
                <a:headEnd/>
                <a:tailEnd/>
              </a:ln>
            </p:spPr>
            <p:txBody>
              <a:bodyPr/>
              <a:lstStyle/>
              <a:p>
                <a:endParaRPr lang="en-US" sz="900" b="1"/>
              </a:p>
            </p:txBody>
          </p:sp>
          <p:sp>
            <p:nvSpPr>
              <p:cNvPr id="1001" name="Oval 270"/>
              <p:cNvSpPr>
                <a:spLocks noChangeArrowheads="1"/>
              </p:cNvSpPr>
              <p:nvPr/>
            </p:nvSpPr>
            <p:spPr bwMode="auto">
              <a:xfrm>
                <a:off x="3830638" y="3702309"/>
                <a:ext cx="101600" cy="101600"/>
              </a:xfrm>
              <a:prstGeom prst="ellipse">
                <a:avLst/>
              </a:prstGeom>
              <a:solidFill>
                <a:srgbClr val="009900"/>
              </a:solidFill>
              <a:ln w="28575" cap="rnd">
                <a:solidFill>
                  <a:srgbClr val="009900"/>
                </a:solidFill>
                <a:miter lim="800000"/>
                <a:headEnd/>
                <a:tailEnd/>
              </a:ln>
            </p:spPr>
            <p:txBody>
              <a:bodyPr/>
              <a:lstStyle/>
              <a:p>
                <a:endParaRPr lang="en-US" sz="900" b="1"/>
              </a:p>
            </p:txBody>
          </p:sp>
          <p:sp>
            <p:nvSpPr>
              <p:cNvPr id="1002" name="Oval 271"/>
              <p:cNvSpPr>
                <a:spLocks noChangeArrowheads="1"/>
              </p:cNvSpPr>
              <p:nvPr/>
            </p:nvSpPr>
            <p:spPr bwMode="auto">
              <a:xfrm>
                <a:off x="3797301" y="4038065"/>
                <a:ext cx="101600" cy="100013"/>
              </a:xfrm>
              <a:prstGeom prst="ellipse">
                <a:avLst/>
              </a:prstGeom>
              <a:solidFill>
                <a:srgbClr val="009900"/>
              </a:solidFill>
              <a:ln w="28575" cap="rnd">
                <a:solidFill>
                  <a:srgbClr val="009900"/>
                </a:solidFill>
                <a:miter lim="800000"/>
                <a:headEnd/>
                <a:tailEnd/>
              </a:ln>
            </p:spPr>
            <p:txBody>
              <a:bodyPr/>
              <a:lstStyle/>
              <a:p>
                <a:endParaRPr lang="en-US" sz="900" b="1"/>
              </a:p>
            </p:txBody>
          </p:sp>
          <p:sp>
            <p:nvSpPr>
              <p:cNvPr id="1003" name="Freeform 272"/>
              <p:cNvSpPr>
                <a:spLocks/>
              </p:cNvSpPr>
              <p:nvPr/>
            </p:nvSpPr>
            <p:spPr bwMode="auto">
              <a:xfrm>
                <a:off x="3843338" y="4203959"/>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sz="900" b="1"/>
              </a:p>
            </p:txBody>
          </p:sp>
          <p:sp>
            <p:nvSpPr>
              <p:cNvPr id="1004" name="Freeform 273"/>
              <p:cNvSpPr>
                <a:spLocks/>
              </p:cNvSpPr>
              <p:nvPr/>
            </p:nvSpPr>
            <p:spPr bwMode="auto">
              <a:xfrm>
                <a:off x="3860801" y="4369853"/>
                <a:ext cx="104775" cy="106363"/>
              </a:xfrm>
              <a:custGeom>
                <a:avLst/>
                <a:gdLst>
                  <a:gd name="T0" fmla="*/ 2147483647 w 66"/>
                  <a:gd name="T1" fmla="*/ 0 h 67"/>
                  <a:gd name="T2" fmla="*/ 0 w 66"/>
                  <a:gd name="T3" fmla="*/ 2147483647 h 67"/>
                  <a:gd name="T4" fmla="*/ 2147483647 w 66"/>
                  <a:gd name="T5" fmla="*/ 2147483647 h 67"/>
                  <a:gd name="T6" fmla="*/ 2147483647 w 66"/>
                  <a:gd name="T7" fmla="*/ 2147483647 h 67"/>
                  <a:gd name="T8" fmla="*/ 2147483647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33" y="0"/>
                    </a:moveTo>
                    <a:lnTo>
                      <a:pt x="0" y="33"/>
                    </a:lnTo>
                    <a:lnTo>
                      <a:pt x="33" y="67"/>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sz="900" b="1"/>
              </a:p>
            </p:txBody>
          </p:sp>
          <p:sp>
            <p:nvSpPr>
              <p:cNvPr id="1005" name="Freeform 274"/>
              <p:cNvSpPr>
                <a:spLocks/>
              </p:cNvSpPr>
              <p:nvPr/>
            </p:nvSpPr>
            <p:spPr bwMode="auto">
              <a:xfrm>
                <a:off x="3824288" y="4868606"/>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sz="900" b="1"/>
              </a:p>
            </p:txBody>
          </p:sp>
          <p:sp>
            <p:nvSpPr>
              <p:cNvPr id="1006" name="Line 276"/>
              <p:cNvSpPr>
                <a:spLocks noChangeShapeType="1"/>
              </p:cNvSpPr>
              <p:nvPr/>
            </p:nvSpPr>
            <p:spPr bwMode="auto">
              <a:xfrm>
                <a:off x="2209801" y="6530976"/>
                <a:ext cx="334963" cy="1588"/>
              </a:xfrm>
              <a:prstGeom prst="line">
                <a:avLst/>
              </a:prstGeom>
              <a:noFill/>
              <a:ln w="28575" cap="sq">
                <a:solidFill>
                  <a:srgbClr val="000000"/>
                </a:solidFill>
                <a:round/>
                <a:headEnd/>
                <a:tailEnd/>
              </a:ln>
            </p:spPr>
            <p:txBody>
              <a:bodyPr/>
              <a:lstStyle/>
              <a:p>
                <a:endParaRPr lang="en-US" sz="900" b="1"/>
              </a:p>
            </p:txBody>
          </p:sp>
          <p:sp>
            <p:nvSpPr>
              <p:cNvPr id="1007" name="Line 277"/>
              <p:cNvSpPr>
                <a:spLocks noChangeShapeType="1"/>
              </p:cNvSpPr>
              <p:nvPr/>
            </p:nvSpPr>
            <p:spPr bwMode="auto">
              <a:xfrm>
                <a:off x="2209801" y="6496051"/>
                <a:ext cx="1588" cy="68263"/>
              </a:xfrm>
              <a:prstGeom prst="line">
                <a:avLst/>
              </a:prstGeom>
              <a:noFill/>
              <a:ln w="28575" cap="sq">
                <a:solidFill>
                  <a:srgbClr val="000000"/>
                </a:solidFill>
                <a:round/>
                <a:headEnd/>
                <a:tailEnd/>
              </a:ln>
            </p:spPr>
            <p:txBody>
              <a:bodyPr/>
              <a:lstStyle/>
              <a:p>
                <a:endParaRPr lang="en-US" sz="900" b="1"/>
              </a:p>
            </p:txBody>
          </p:sp>
          <p:sp>
            <p:nvSpPr>
              <p:cNvPr id="1008" name="Line 278"/>
              <p:cNvSpPr>
                <a:spLocks noChangeShapeType="1"/>
              </p:cNvSpPr>
              <p:nvPr/>
            </p:nvSpPr>
            <p:spPr bwMode="auto">
              <a:xfrm>
                <a:off x="2544763" y="6496051"/>
                <a:ext cx="1588" cy="68263"/>
              </a:xfrm>
              <a:prstGeom prst="line">
                <a:avLst/>
              </a:prstGeom>
              <a:noFill/>
              <a:ln w="28575" cap="sq">
                <a:solidFill>
                  <a:srgbClr val="000000"/>
                </a:solidFill>
                <a:round/>
                <a:headEnd/>
                <a:tailEnd/>
              </a:ln>
            </p:spPr>
            <p:txBody>
              <a:bodyPr/>
              <a:lstStyle/>
              <a:p>
                <a:endParaRPr lang="en-US" sz="900" b="1"/>
              </a:p>
            </p:txBody>
          </p:sp>
          <p:sp>
            <p:nvSpPr>
              <p:cNvPr id="1009" name="Rectangle 279"/>
              <p:cNvSpPr>
                <a:spLocks noChangeArrowheads="1"/>
              </p:cNvSpPr>
              <p:nvPr/>
            </p:nvSpPr>
            <p:spPr bwMode="auto">
              <a:xfrm>
                <a:off x="2230437" y="6556373"/>
                <a:ext cx="339258" cy="207416"/>
              </a:xfrm>
              <a:prstGeom prst="rect">
                <a:avLst/>
              </a:prstGeom>
              <a:noFill/>
              <a:ln w="9525">
                <a:noFill/>
                <a:miter lim="800000"/>
                <a:headEnd/>
                <a:tailEnd/>
              </a:ln>
            </p:spPr>
            <p:txBody>
              <a:bodyPr wrap="none" lIns="0" tIns="0" rIns="0" bIns="0">
                <a:spAutoFit/>
              </a:bodyPr>
              <a:lstStyle/>
              <a:p>
                <a:r>
                  <a:rPr lang="en-US" sz="900" b="1">
                    <a:solidFill>
                      <a:srgbClr val="000000"/>
                    </a:solidFill>
                    <a:latin typeface="MS Sans Serif"/>
                  </a:rPr>
                  <a:t>0.02</a:t>
                </a:r>
                <a:endParaRPr lang="en-US" sz="900" b="1"/>
              </a:p>
            </p:txBody>
          </p:sp>
        </p:grpSp>
        <p:sp>
          <p:nvSpPr>
            <p:cNvPr id="910" name="Oval 271"/>
            <p:cNvSpPr>
              <a:spLocks noChangeArrowheads="1"/>
            </p:cNvSpPr>
            <p:nvPr/>
          </p:nvSpPr>
          <p:spPr bwMode="auto">
            <a:xfrm>
              <a:off x="13813624" y="13431078"/>
              <a:ext cx="101600" cy="100013"/>
            </a:xfrm>
            <a:prstGeom prst="ellipse">
              <a:avLst/>
            </a:prstGeom>
            <a:solidFill>
              <a:schemeClr val="bg1"/>
            </a:solidFill>
            <a:ln w="28575" cap="rnd">
              <a:solidFill>
                <a:srgbClr val="FF0000"/>
              </a:solidFill>
              <a:miter lim="800000"/>
              <a:headEnd/>
              <a:tailEnd/>
            </a:ln>
          </p:spPr>
          <p:txBody>
            <a:bodyPr/>
            <a:lstStyle/>
            <a:p>
              <a:endParaRPr lang="en-US" sz="900" b="1"/>
            </a:p>
          </p:txBody>
        </p:sp>
        <p:sp>
          <p:nvSpPr>
            <p:cNvPr id="911" name="AutoShape 763"/>
            <p:cNvSpPr>
              <a:spLocks noChangeAspect="1" noChangeArrowheads="1"/>
            </p:cNvSpPr>
            <p:nvPr/>
          </p:nvSpPr>
          <p:spPr bwMode="auto">
            <a:xfrm flipV="1">
              <a:off x="13672627" y="13748827"/>
              <a:ext cx="119573" cy="119573"/>
            </a:xfrm>
            <a:prstGeom prst="triangle">
              <a:avLst>
                <a:gd name="adj" fmla="val 50000"/>
              </a:avLst>
            </a:prstGeom>
            <a:solidFill>
              <a:srgbClr val="FF0000"/>
            </a:solidFill>
            <a:ln w="9525">
              <a:solidFill>
                <a:srgbClr val="FF0000"/>
              </a:solidFill>
              <a:miter lim="800000"/>
              <a:headEnd/>
              <a:tailEnd/>
            </a:ln>
          </p:spPr>
          <p:txBody>
            <a:bodyPr wrap="none" anchor="ctr"/>
            <a:lstStyle/>
            <a:p>
              <a:endParaRPr lang="en-US" sz="900" b="1"/>
            </a:p>
          </p:txBody>
        </p:sp>
        <p:sp>
          <p:nvSpPr>
            <p:cNvPr id="912" name="AutoShape 763"/>
            <p:cNvSpPr>
              <a:spLocks noChangeAspect="1" noChangeArrowheads="1"/>
            </p:cNvSpPr>
            <p:nvPr/>
          </p:nvSpPr>
          <p:spPr bwMode="auto">
            <a:xfrm flipV="1">
              <a:off x="13367830" y="12927945"/>
              <a:ext cx="84874" cy="84874"/>
            </a:xfrm>
            <a:prstGeom prst="triangle">
              <a:avLst>
                <a:gd name="adj" fmla="val 50000"/>
              </a:avLst>
            </a:prstGeom>
            <a:solidFill>
              <a:schemeClr val="bg1"/>
            </a:solidFill>
            <a:ln w="28575">
              <a:solidFill>
                <a:srgbClr val="FF0000"/>
              </a:solidFill>
              <a:miter lim="800000"/>
              <a:headEnd/>
              <a:tailEnd/>
            </a:ln>
          </p:spPr>
          <p:txBody>
            <a:bodyPr wrap="none" anchor="ctr"/>
            <a:lstStyle/>
            <a:p>
              <a:endParaRPr lang="en-US" sz="900" b="1"/>
            </a:p>
          </p:txBody>
        </p:sp>
        <p:sp>
          <p:nvSpPr>
            <p:cNvPr id="913" name="5-Point Star 912"/>
            <p:cNvSpPr>
              <a:spLocks noChangeAspect="1"/>
            </p:cNvSpPr>
            <p:nvPr/>
          </p:nvSpPr>
          <p:spPr bwMode="auto">
            <a:xfrm>
              <a:off x="13106335" y="16383417"/>
              <a:ext cx="195256" cy="195278"/>
            </a:xfrm>
            <a:prstGeom prst="star5">
              <a:avLst/>
            </a:prstGeom>
            <a:solidFill>
              <a:srgbClr val="0000FF"/>
            </a:solidFill>
            <a:ln w="9525" cap="flat" cmpd="sng" algn="ctr">
              <a:solidFill>
                <a:schemeClr val="tx1"/>
              </a:solidFill>
              <a:prstDash val="solid"/>
              <a:round/>
              <a:headEnd type="none" w="med" len="med"/>
              <a:tailEnd type="none" w="med" len="med"/>
            </a:ln>
            <a:effectLst/>
          </p:spPr>
          <p:txBody>
            <a:bodyPr/>
            <a:lstStyle/>
            <a:p>
              <a:pPr defTabSz="2820988">
                <a:defRPr/>
              </a:pPr>
              <a:endParaRPr lang="en-US" sz="900" b="1">
                <a:latin typeface="Arial" charset="0"/>
              </a:endParaRPr>
            </a:p>
          </p:txBody>
        </p:sp>
      </p:grpSp>
      <p:sp>
        <p:nvSpPr>
          <p:cNvPr id="1047" name="Rounded Rectangle 1046"/>
          <p:cNvSpPr/>
          <p:nvPr/>
        </p:nvSpPr>
        <p:spPr>
          <a:xfrm>
            <a:off x="463138" y="4591051"/>
            <a:ext cx="2236930" cy="919100"/>
          </a:xfrm>
          <a:prstGeom prst="roundRect">
            <a:avLst/>
          </a:prstGeom>
          <a:solidFill>
            <a:schemeClr val="tx1">
              <a:lumMod val="95000"/>
              <a:lumOff val="5000"/>
              <a:alpha val="17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ounded Rectangle 1047"/>
          <p:cNvSpPr/>
          <p:nvPr/>
        </p:nvSpPr>
        <p:spPr>
          <a:xfrm>
            <a:off x="3544040" y="649289"/>
            <a:ext cx="5428152" cy="4514787"/>
          </a:xfrm>
          <a:prstGeom prst="roundRect">
            <a:avLst/>
          </a:prstGeom>
          <a:solidFill>
            <a:schemeClr val="tx1">
              <a:lumMod val="95000"/>
              <a:lumOff val="5000"/>
              <a:alpha val="17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0" name="Straight Connector 1049"/>
          <p:cNvCxnSpPr/>
          <p:nvPr/>
        </p:nvCxnSpPr>
        <p:spPr>
          <a:xfrm rot="5400000" flipH="1" flipV="1">
            <a:off x="288078" y="1239097"/>
            <a:ext cx="3625850" cy="311615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p:cNvCxnSpPr/>
          <p:nvPr/>
        </p:nvCxnSpPr>
        <p:spPr>
          <a:xfrm flipV="1">
            <a:off x="2525623" y="5133975"/>
            <a:ext cx="5856377" cy="36671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grpSp>
        <p:nvGrpSpPr>
          <p:cNvPr id="2" name="Group 24"/>
          <p:cNvGrpSpPr>
            <a:grpSpLocks/>
          </p:cNvGrpSpPr>
          <p:nvPr/>
        </p:nvGrpSpPr>
        <p:grpSpPr bwMode="auto">
          <a:xfrm>
            <a:off x="457201" y="152399"/>
            <a:ext cx="6948554" cy="6604000"/>
            <a:chOff x="11125206" y="11048984"/>
            <a:chExt cx="6948330" cy="6604507"/>
          </a:xfrm>
        </p:grpSpPr>
        <p:sp>
          <p:nvSpPr>
            <p:cNvPr id="60420" name="Rectangle 764"/>
            <p:cNvSpPr>
              <a:spLocks noChangeAspect="1" noChangeArrowheads="1"/>
            </p:cNvSpPr>
            <p:nvPr/>
          </p:nvSpPr>
          <p:spPr bwMode="auto">
            <a:xfrm>
              <a:off x="13146828" y="16629470"/>
              <a:ext cx="106680" cy="106680"/>
            </a:xfrm>
            <a:prstGeom prst="rect">
              <a:avLst/>
            </a:prstGeom>
            <a:solidFill>
              <a:schemeClr val="bg1"/>
            </a:solidFill>
            <a:ln w="28575">
              <a:solidFill>
                <a:srgbClr val="FF0000"/>
              </a:solidFill>
              <a:miter lim="800000"/>
              <a:headEnd/>
              <a:tailEnd/>
            </a:ln>
          </p:spPr>
          <p:txBody>
            <a:bodyPr wrap="none" anchor="ctr"/>
            <a:lstStyle/>
            <a:p>
              <a:endParaRPr lang="en-US"/>
            </a:p>
          </p:txBody>
        </p:sp>
        <p:grpSp>
          <p:nvGrpSpPr>
            <p:cNvPr id="3" name="Group 329"/>
            <p:cNvGrpSpPr>
              <a:grpSpLocks/>
            </p:cNvGrpSpPr>
            <p:nvPr/>
          </p:nvGrpSpPr>
          <p:grpSpPr bwMode="auto">
            <a:xfrm>
              <a:off x="11125206" y="11048984"/>
              <a:ext cx="6948330" cy="6604507"/>
              <a:chOff x="1790701" y="136526"/>
              <a:chExt cx="6948327" cy="6604516"/>
            </a:xfrm>
          </p:grpSpPr>
          <p:grpSp>
            <p:nvGrpSpPr>
              <p:cNvPr id="4" name="Group 281"/>
              <p:cNvGrpSpPr>
                <a:grpSpLocks/>
              </p:cNvGrpSpPr>
              <p:nvPr/>
            </p:nvGrpSpPr>
            <p:grpSpPr bwMode="auto">
              <a:xfrm>
                <a:off x="3505200" y="136526"/>
                <a:ext cx="5233828" cy="6225103"/>
                <a:chOff x="4984750" y="136526"/>
                <a:chExt cx="5233828" cy="6225103"/>
              </a:xfrm>
            </p:grpSpPr>
            <p:sp>
              <p:nvSpPr>
                <p:cNvPr id="60522" name="Rectangle 146"/>
                <p:cNvSpPr>
                  <a:spLocks noChangeArrowheads="1"/>
                </p:cNvSpPr>
                <p:nvPr/>
              </p:nvSpPr>
              <p:spPr bwMode="auto">
                <a:xfrm>
                  <a:off x="5522791" y="304801"/>
                  <a:ext cx="3407600" cy="184666"/>
                </a:xfrm>
                <a:prstGeom prst="rect">
                  <a:avLst/>
                </a:prstGeom>
                <a:noFill/>
                <a:ln w="9525">
                  <a:noFill/>
                  <a:miter lim="800000"/>
                  <a:headEnd/>
                  <a:tailEnd/>
                </a:ln>
              </p:spPr>
              <p:txBody>
                <a:bodyPr wrap="none" lIns="0" tIns="0" rIns="0" bIns="0">
                  <a:spAutoFit/>
                </a:bodyPr>
                <a:lstStyle/>
                <a:p>
                  <a:r>
                    <a:rPr lang="en-US" sz="1200" b="1" i="1">
                      <a:solidFill>
                        <a:srgbClr val="0000FF"/>
                      </a:solidFill>
                    </a:rPr>
                    <a:t> AY741704 Unc. clone TTMF164 (SA gold mine)</a:t>
                  </a:r>
                  <a:endParaRPr lang="en-US" sz="1200" b="1">
                    <a:solidFill>
                      <a:srgbClr val="0000FF"/>
                    </a:solidFill>
                  </a:endParaRPr>
                </a:p>
              </p:txBody>
            </p:sp>
            <p:sp>
              <p:nvSpPr>
                <p:cNvPr id="60523" name="Rectangle 172"/>
                <p:cNvSpPr>
                  <a:spLocks noChangeArrowheads="1"/>
                </p:cNvSpPr>
                <p:nvPr/>
              </p:nvSpPr>
              <p:spPr bwMode="auto">
                <a:xfrm>
                  <a:off x="5376741" y="1814513"/>
                  <a:ext cx="317465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AB232785 Pelotomaculum isophthalicicum</a:t>
                  </a:r>
                  <a:endParaRPr lang="en-US" sz="1200" b="1"/>
                </a:p>
              </p:txBody>
            </p:sp>
            <p:sp>
              <p:nvSpPr>
                <p:cNvPr id="60524" name="Rectangle 178"/>
                <p:cNvSpPr>
                  <a:spLocks noChangeArrowheads="1"/>
                </p:cNvSpPr>
                <p:nvPr/>
              </p:nvSpPr>
              <p:spPr bwMode="auto">
                <a:xfrm>
                  <a:off x="5543428" y="2149476"/>
                  <a:ext cx="2509213"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AY884087 Moorella thermoacetica</a:t>
                  </a:r>
                  <a:endParaRPr lang="en-US" sz="1200" b="1"/>
                </a:p>
              </p:txBody>
            </p:sp>
            <p:sp>
              <p:nvSpPr>
                <p:cNvPr id="60525" name="Rectangle 144"/>
                <p:cNvSpPr>
                  <a:spLocks noChangeArrowheads="1"/>
                </p:cNvSpPr>
                <p:nvPr/>
              </p:nvSpPr>
              <p:spPr bwMode="auto">
                <a:xfrm>
                  <a:off x="5789612" y="136526"/>
                  <a:ext cx="133049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HS-4850B-04G (5)</a:t>
                  </a:r>
                  <a:endParaRPr lang="en-US" sz="1200" b="1"/>
                </a:p>
              </p:txBody>
            </p:sp>
            <p:sp>
              <p:nvSpPr>
                <p:cNvPr id="60526" name="Rectangle 149"/>
                <p:cNvSpPr>
                  <a:spLocks noChangeArrowheads="1"/>
                </p:cNvSpPr>
                <p:nvPr/>
              </p:nvSpPr>
              <p:spPr bwMode="auto">
                <a:xfrm>
                  <a:off x="5670550" y="471488"/>
                  <a:ext cx="921727"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09C</a:t>
                  </a:r>
                  <a:endParaRPr lang="en-US" sz="1200" b="1">
                    <a:solidFill>
                      <a:srgbClr val="00B050"/>
                    </a:solidFill>
                  </a:endParaRPr>
                </a:p>
              </p:txBody>
            </p:sp>
            <p:sp>
              <p:nvSpPr>
                <p:cNvPr id="60527" name="Rectangle 152"/>
                <p:cNvSpPr>
                  <a:spLocks noChangeArrowheads="1"/>
                </p:cNvSpPr>
                <p:nvPr/>
              </p:nvSpPr>
              <p:spPr bwMode="auto">
                <a:xfrm>
                  <a:off x="5657850" y="639763"/>
                  <a:ext cx="1144544"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04E (3)</a:t>
                  </a:r>
                  <a:endParaRPr lang="en-US" sz="1200" b="1">
                    <a:solidFill>
                      <a:srgbClr val="00B050"/>
                    </a:solidFill>
                  </a:endParaRPr>
                </a:p>
              </p:txBody>
            </p:sp>
            <p:sp>
              <p:nvSpPr>
                <p:cNvPr id="60528" name="Rectangle 154"/>
                <p:cNvSpPr>
                  <a:spLocks noChangeArrowheads="1"/>
                </p:cNvSpPr>
                <p:nvPr/>
              </p:nvSpPr>
              <p:spPr bwMode="auto">
                <a:xfrm>
                  <a:off x="5664200" y="808038"/>
                  <a:ext cx="913712"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12E</a:t>
                  </a:r>
                  <a:endParaRPr lang="en-US" sz="1200" b="1">
                    <a:solidFill>
                      <a:srgbClr val="00B050"/>
                    </a:solidFill>
                  </a:endParaRPr>
                </a:p>
              </p:txBody>
            </p:sp>
            <p:sp>
              <p:nvSpPr>
                <p:cNvPr id="60529" name="Rectangle 158"/>
                <p:cNvSpPr>
                  <a:spLocks noChangeArrowheads="1"/>
                </p:cNvSpPr>
                <p:nvPr/>
              </p:nvSpPr>
              <p:spPr bwMode="auto">
                <a:xfrm>
                  <a:off x="5832475" y="974726"/>
                  <a:ext cx="109004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HS-4850B-09D</a:t>
                  </a:r>
                  <a:endParaRPr lang="en-US" sz="1200" b="1"/>
                </a:p>
              </p:txBody>
            </p:sp>
            <p:sp>
              <p:nvSpPr>
                <p:cNvPr id="60530" name="Rectangle 160"/>
                <p:cNvSpPr>
                  <a:spLocks noChangeArrowheads="1"/>
                </p:cNvSpPr>
                <p:nvPr/>
              </p:nvSpPr>
              <p:spPr bwMode="auto">
                <a:xfrm>
                  <a:off x="5653087" y="1143001"/>
                  <a:ext cx="931345"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05G</a:t>
                  </a:r>
                  <a:endParaRPr lang="en-US" sz="1200" b="1">
                    <a:solidFill>
                      <a:srgbClr val="00B050"/>
                    </a:solidFill>
                  </a:endParaRPr>
                </a:p>
              </p:txBody>
            </p:sp>
            <p:sp>
              <p:nvSpPr>
                <p:cNvPr id="60531" name="Rectangle 162"/>
                <p:cNvSpPr>
                  <a:spLocks noChangeArrowheads="1"/>
                </p:cNvSpPr>
                <p:nvPr/>
              </p:nvSpPr>
              <p:spPr bwMode="auto">
                <a:xfrm>
                  <a:off x="5651500" y="1311276"/>
                  <a:ext cx="1141146"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11B (3)</a:t>
                  </a:r>
                  <a:endParaRPr lang="en-US" sz="1200" b="1">
                    <a:solidFill>
                      <a:srgbClr val="00B050"/>
                    </a:solidFill>
                  </a:endParaRPr>
                </a:p>
              </p:txBody>
            </p:sp>
            <p:sp>
              <p:nvSpPr>
                <p:cNvPr id="60532" name="Rectangle 167"/>
                <p:cNvSpPr>
                  <a:spLocks noChangeArrowheads="1"/>
                </p:cNvSpPr>
                <p:nvPr/>
              </p:nvSpPr>
              <p:spPr bwMode="auto">
                <a:xfrm>
                  <a:off x="5762625" y="1479551"/>
                  <a:ext cx="905697"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12F</a:t>
                  </a:r>
                  <a:endParaRPr lang="en-US" sz="1200" b="1">
                    <a:solidFill>
                      <a:srgbClr val="00B050"/>
                    </a:solidFill>
                  </a:endParaRPr>
                </a:p>
              </p:txBody>
            </p:sp>
            <p:sp>
              <p:nvSpPr>
                <p:cNvPr id="60533" name="Rectangle 170"/>
                <p:cNvSpPr>
                  <a:spLocks noChangeArrowheads="1"/>
                </p:cNvSpPr>
                <p:nvPr/>
              </p:nvSpPr>
              <p:spPr bwMode="auto">
                <a:xfrm>
                  <a:off x="5851525" y="1646238"/>
                  <a:ext cx="1077218"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BLM-1 01G (7)</a:t>
                  </a:r>
                  <a:endParaRPr lang="en-US" sz="1200" b="1">
                    <a:solidFill>
                      <a:srgbClr val="00B050"/>
                    </a:solidFill>
                  </a:endParaRPr>
                </a:p>
              </p:txBody>
            </p:sp>
            <p:sp>
              <p:nvSpPr>
                <p:cNvPr id="60534" name="Rectangle 176"/>
                <p:cNvSpPr>
                  <a:spLocks noChangeArrowheads="1"/>
                </p:cNvSpPr>
                <p:nvPr/>
              </p:nvSpPr>
              <p:spPr bwMode="auto">
                <a:xfrm>
                  <a:off x="5613400" y="1982788"/>
                  <a:ext cx="1249445"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ALMENDRO 09H</a:t>
                  </a:r>
                  <a:endParaRPr lang="en-US" sz="1200" b="1">
                    <a:solidFill>
                      <a:srgbClr val="FF0000"/>
                    </a:solidFill>
                  </a:endParaRPr>
                </a:p>
              </p:txBody>
            </p:sp>
            <p:sp>
              <p:nvSpPr>
                <p:cNvPr id="60535" name="Rectangle 181"/>
                <p:cNvSpPr>
                  <a:spLocks noChangeArrowheads="1"/>
                </p:cNvSpPr>
                <p:nvPr/>
              </p:nvSpPr>
              <p:spPr bwMode="auto">
                <a:xfrm>
                  <a:off x="5943600" y="2317751"/>
                  <a:ext cx="828753" cy="184666"/>
                </a:xfrm>
                <a:prstGeom prst="rect">
                  <a:avLst/>
                </a:prstGeom>
                <a:noFill/>
                <a:ln w="9525">
                  <a:noFill/>
                  <a:miter lim="800000"/>
                  <a:headEnd/>
                  <a:tailEnd/>
                </a:ln>
              </p:spPr>
              <p:txBody>
                <a:bodyPr wrap="none" lIns="0" tIns="0" rIns="0" bIns="0">
                  <a:spAutoFit/>
                </a:bodyPr>
                <a:lstStyle/>
                <a:p>
                  <a:r>
                    <a:rPr lang="en-US" sz="1200" b="1" i="1" dirty="0">
                      <a:solidFill>
                        <a:srgbClr val="000000"/>
                      </a:solidFill>
                    </a:rPr>
                    <a:t> </a:t>
                  </a:r>
                  <a:r>
                    <a:rPr lang="en-US" sz="1200" b="1" i="1" dirty="0">
                      <a:solidFill>
                        <a:srgbClr val="00B050"/>
                      </a:solidFill>
                    </a:rPr>
                    <a:t>BLM-1 02E</a:t>
                  </a:r>
                  <a:endParaRPr lang="en-US" sz="1200" b="1" dirty="0">
                    <a:solidFill>
                      <a:srgbClr val="00B050"/>
                    </a:solidFill>
                  </a:endParaRPr>
                </a:p>
              </p:txBody>
            </p:sp>
            <p:sp>
              <p:nvSpPr>
                <p:cNvPr id="60536" name="Rectangle 184"/>
                <p:cNvSpPr>
                  <a:spLocks noChangeArrowheads="1"/>
                </p:cNvSpPr>
                <p:nvPr/>
              </p:nvSpPr>
              <p:spPr bwMode="auto">
                <a:xfrm>
                  <a:off x="6096000" y="2486026"/>
                  <a:ext cx="101861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ALEMAN 03A</a:t>
                  </a:r>
                  <a:endParaRPr lang="en-US" sz="1200" b="1">
                    <a:solidFill>
                      <a:srgbClr val="FF0000"/>
                    </a:solidFill>
                  </a:endParaRPr>
                </a:p>
              </p:txBody>
            </p:sp>
            <p:sp>
              <p:nvSpPr>
                <p:cNvPr id="60537" name="Rectangle 186"/>
                <p:cNvSpPr>
                  <a:spLocks noChangeArrowheads="1"/>
                </p:cNvSpPr>
                <p:nvPr/>
              </p:nvSpPr>
              <p:spPr bwMode="auto">
                <a:xfrm>
                  <a:off x="6197600" y="2652713"/>
                  <a:ext cx="1082027"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U12N.10B 03A</a:t>
                  </a:r>
                  <a:endParaRPr lang="en-US" sz="1200" b="1">
                    <a:solidFill>
                      <a:srgbClr val="FF0000"/>
                    </a:solidFill>
                  </a:endParaRPr>
                </a:p>
              </p:txBody>
            </p:sp>
            <p:sp>
              <p:nvSpPr>
                <p:cNvPr id="60538" name="Rectangle 189"/>
                <p:cNvSpPr>
                  <a:spLocks noChangeArrowheads="1"/>
                </p:cNvSpPr>
                <p:nvPr/>
              </p:nvSpPr>
              <p:spPr bwMode="auto">
                <a:xfrm>
                  <a:off x="5940425" y="2820988"/>
                  <a:ext cx="1272784"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GASCON 01B (5)</a:t>
                  </a:r>
                  <a:endParaRPr lang="en-US" sz="1200" b="1">
                    <a:solidFill>
                      <a:srgbClr val="FF0000"/>
                    </a:solidFill>
                  </a:endParaRPr>
                </a:p>
              </p:txBody>
            </p:sp>
            <p:sp>
              <p:nvSpPr>
                <p:cNvPr id="60539" name="Rectangle 191"/>
                <p:cNvSpPr>
                  <a:spLocks noChangeArrowheads="1"/>
                </p:cNvSpPr>
                <p:nvPr/>
              </p:nvSpPr>
              <p:spPr bwMode="auto">
                <a:xfrm>
                  <a:off x="5683250" y="2989263"/>
                  <a:ext cx="2883610"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AB436739 Desulfonosporus sp. AAN04</a:t>
                  </a:r>
                  <a:endParaRPr lang="en-US" sz="1200" b="1"/>
                </a:p>
              </p:txBody>
            </p:sp>
            <p:sp>
              <p:nvSpPr>
                <p:cNvPr id="60540" name="Rectangle 194"/>
                <p:cNvSpPr>
                  <a:spLocks noChangeArrowheads="1"/>
                </p:cNvSpPr>
                <p:nvPr/>
              </p:nvSpPr>
              <p:spPr bwMode="auto">
                <a:xfrm>
                  <a:off x="6180137" y="3155951"/>
                  <a:ext cx="811119"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NASH 10G</a:t>
                  </a:r>
                  <a:endParaRPr lang="en-US" sz="1200" b="1">
                    <a:solidFill>
                      <a:srgbClr val="FF0000"/>
                    </a:solidFill>
                  </a:endParaRPr>
                </a:p>
              </p:txBody>
            </p:sp>
            <p:sp>
              <p:nvSpPr>
                <p:cNvPr id="60541" name="Rectangle 196"/>
                <p:cNvSpPr>
                  <a:spLocks noChangeArrowheads="1"/>
                </p:cNvSpPr>
                <p:nvPr/>
              </p:nvSpPr>
              <p:spPr bwMode="auto">
                <a:xfrm>
                  <a:off x="5980112" y="3324226"/>
                  <a:ext cx="1082027"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U12N.10B 03H</a:t>
                  </a:r>
                  <a:endParaRPr lang="en-US" sz="1200" b="1">
                    <a:solidFill>
                      <a:srgbClr val="FF0000"/>
                    </a:solidFill>
                  </a:endParaRPr>
                </a:p>
              </p:txBody>
            </p:sp>
            <p:sp>
              <p:nvSpPr>
                <p:cNvPr id="60542" name="Rectangle 203"/>
                <p:cNvSpPr>
                  <a:spLocks noChangeArrowheads="1"/>
                </p:cNvSpPr>
                <p:nvPr/>
              </p:nvSpPr>
              <p:spPr bwMode="auto">
                <a:xfrm>
                  <a:off x="5364162" y="3492501"/>
                  <a:ext cx="825354"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BLM-1 11A</a:t>
                  </a:r>
                  <a:endParaRPr lang="en-US" sz="1200" b="1">
                    <a:solidFill>
                      <a:srgbClr val="00B050"/>
                    </a:solidFill>
                  </a:endParaRPr>
                </a:p>
              </p:txBody>
            </p:sp>
            <p:sp>
              <p:nvSpPr>
                <p:cNvPr id="60543" name="Rectangle 205"/>
                <p:cNvSpPr>
                  <a:spLocks noChangeArrowheads="1"/>
                </p:cNvSpPr>
                <p:nvPr/>
              </p:nvSpPr>
              <p:spPr bwMode="auto">
                <a:xfrm>
                  <a:off x="5449887" y="3660776"/>
                  <a:ext cx="820738"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00B050"/>
                      </a:solidFill>
                    </a:rPr>
                    <a:t>BLM-1 01F</a:t>
                  </a:r>
                  <a:endParaRPr lang="en-US" sz="1200" b="1">
                    <a:solidFill>
                      <a:srgbClr val="00B050"/>
                    </a:solidFill>
                  </a:endParaRPr>
                </a:p>
              </p:txBody>
            </p:sp>
            <p:sp>
              <p:nvSpPr>
                <p:cNvPr id="60544" name="Rectangle 207"/>
                <p:cNvSpPr>
                  <a:spLocks noChangeArrowheads="1"/>
                </p:cNvSpPr>
                <p:nvPr/>
              </p:nvSpPr>
              <p:spPr bwMode="auto">
                <a:xfrm>
                  <a:off x="5183187" y="3827463"/>
                  <a:ext cx="3353739"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Y11574 Desulfotomaculum thermobenzoicum</a:t>
                  </a:r>
                  <a:endParaRPr lang="en-US" sz="1200" b="1"/>
                </a:p>
              </p:txBody>
            </p:sp>
            <p:sp>
              <p:nvSpPr>
                <p:cNvPr id="60545" name="Rectangle 212"/>
                <p:cNvSpPr>
                  <a:spLocks noChangeArrowheads="1"/>
                </p:cNvSpPr>
                <p:nvPr/>
              </p:nvSpPr>
              <p:spPr bwMode="auto">
                <a:xfrm>
                  <a:off x="5416550" y="3995738"/>
                  <a:ext cx="836768"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00B050"/>
                      </a:solidFill>
                    </a:rPr>
                    <a:t>BLM-1 07A</a:t>
                  </a:r>
                  <a:endParaRPr lang="en-US" sz="1200" b="1">
                    <a:solidFill>
                      <a:srgbClr val="00B050"/>
                    </a:solidFill>
                  </a:endParaRPr>
                </a:p>
              </p:txBody>
            </p:sp>
            <p:sp>
              <p:nvSpPr>
                <p:cNvPr id="60546" name="Rectangle 214"/>
                <p:cNvSpPr>
                  <a:spLocks noChangeArrowheads="1"/>
                </p:cNvSpPr>
                <p:nvPr/>
              </p:nvSpPr>
              <p:spPr bwMode="auto">
                <a:xfrm>
                  <a:off x="5461000" y="4164013"/>
                  <a:ext cx="1304844"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U12N.10V 09D (2)</a:t>
                  </a:r>
                  <a:endParaRPr lang="en-US" sz="1200" b="1">
                    <a:solidFill>
                      <a:srgbClr val="FF0000"/>
                    </a:solidFill>
                  </a:endParaRPr>
                </a:p>
              </p:txBody>
            </p:sp>
            <p:sp>
              <p:nvSpPr>
                <p:cNvPr id="60547" name="Rectangle 216"/>
                <p:cNvSpPr>
                  <a:spLocks noChangeArrowheads="1"/>
                </p:cNvSpPr>
                <p:nvPr/>
              </p:nvSpPr>
              <p:spPr bwMode="auto">
                <a:xfrm>
                  <a:off x="5476875" y="4330701"/>
                  <a:ext cx="1312860"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U12N.10B 04B (5)</a:t>
                  </a:r>
                  <a:endParaRPr lang="en-US" sz="1200" b="1">
                    <a:solidFill>
                      <a:srgbClr val="FF0000"/>
                    </a:solidFill>
                  </a:endParaRPr>
                </a:p>
              </p:txBody>
            </p:sp>
            <p:sp>
              <p:nvSpPr>
                <p:cNvPr id="60548" name="Rectangle 219"/>
                <p:cNvSpPr>
                  <a:spLocks noChangeArrowheads="1"/>
                </p:cNvSpPr>
                <p:nvPr/>
              </p:nvSpPr>
              <p:spPr bwMode="auto">
                <a:xfrm>
                  <a:off x="5286375" y="4498976"/>
                  <a:ext cx="3976666" cy="184666"/>
                </a:xfrm>
                <a:prstGeom prst="rect">
                  <a:avLst/>
                </a:prstGeom>
                <a:noFill/>
                <a:ln w="9525">
                  <a:noFill/>
                  <a:miter lim="800000"/>
                  <a:headEnd/>
                  <a:tailEnd/>
                </a:ln>
              </p:spPr>
              <p:txBody>
                <a:bodyPr wrap="none" lIns="0" tIns="0" rIns="0" bIns="0">
                  <a:spAutoFit/>
                </a:bodyPr>
                <a:lstStyle/>
                <a:p>
                  <a:r>
                    <a:rPr lang="en-US" sz="1200" b="1" i="1" dirty="0">
                      <a:solidFill>
                        <a:srgbClr val="0000FF"/>
                      </a:solidFill>
                    </a:rPr>
                    <a:t> AY604055 </a:t>
                  </a:r>
                  <a:r>
                    <a:rPr lang="en-US" sz="1200" b="1" i="1" dirty="0" err="1">
                      <a:solidFill>
                        <a:srgbClr val="0000FF"/>
                      </a:solidFill>
                    </a:rPr>
                    <a:t>Unc</a:t>
                  </a:r>
                  <a:r>
                    <a:rPr lang="en-US" sz="1200" b="1" i="1" dirty="0">
                      <a:solidFill>
                        <a:srgbClr val="0000FF"/>
                      </a:solidFill>
                    </a:rPr>
                    <a:t>. clone DR9IPCB16SCT8 (SA gold mine)</a:t>
                  </a:r>
                  <a:endParaRPr lang="en-US" sz="1200" b="1" dirty="0">
                    <a:solidFill>
                      <a:srgbClr val="0000FF"/>
                    </a:solidFill>
                  </a:endParaRPr>
                </a:p>
              </p:txBody>
            </p:sp>
            <p:sp>
              <p:nvSpPr>
                <p:cNvPr id="60549" name="Rectangle 221"/>
                <p:cNvSpPr>
                  <a:spLocks noChangeArrowheads="1"/>
                </p:cNvSpPr>
                <p:nvPr/>
              </p:nvSpPr>
              <p:spPr bwMode="auto">
                <a:xfrm>
                  <a:off x="5343525" y="4667251"/>
                  <a:ext cx="3713965"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FJ712408 Unc KZNMV-0-B13 (Kazan Mud Volcano)</a:t>
                  </a:r>
                  <a:endParaRPr lang="en-US" sz="1200" b="1"/>
                </a:p>
              </p:txBody>
            </p:sp>
            <p:sp>
              <p:nvSpPr>
                <p:cNvPr id="60550" name="Rectangle 225"/>
                <p:cNvSpPr>
                  <a:spLocks noChangeArrowheads="1"/>
                </p:cNvSpPr>
                <p:nvPr/>
              </p:nvSpPr>
              <p:spPr bwMode="auto">
                <a:xfrm>
                  <a:off x="5441950" y="4828660"/>
                  <a:ext cx="107401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U12N.10V 03D</a:t>
                  </a:r>
                  <a:endParaRPr lang="en-US" sz="1200" b="1">
                    <a:solidFill>
                      <a:srgbClr val="FF0000"/>
                    </a:solidFill>
                  </a:endParaRPr>
                </a:p>
              </p:txBody>
            </p:sp>
            <p:sp>
              <p:nvSpPr>
                <p:cNvPr id="60551" name="Rectangle 227"/>
                <p:cNvSpPr>
                  <a:spLocks noChangeArrowheads="1"/>
                </p:cNvSpPr>
                <p:nvPr/>
              </p:nvSpPr>
              <p:spPr bwMode="auto">
                <a:xfrm>
                  <a:off x="5337173" y="5002213"/>
                  <a:ext cx="3892670" cy="184680"/>
                </a:xfrm>
                <a:prstGeom prst="rect">
                  <a:avLst/>
                </a:prstGeom>
                <a:noFill/>
                <a:ln w="9525">
                  <a:noFill/>
                  <a:miter lim="800000"/>
                  <a:headEnd/>
                  <a:tailEnd/>
                </a:ln>
              </p:spPr>
              <p:txBody>
                <a:bodyPr wrap="none" lIns="0" tIns="0" rIns="0" bIns="0">
                  <a:spAutoFit/>
                </a:bodyPr>
                <a:lstStyle/>
                <a:p>
                  <a:r>
                    <a:rPr lang="en-US" sz="1200" b="1" i="1" dirty="0">
                      <a:solidFill>
                        <a:srgbClr val="000000"/>
                      </a:solidFill>
                    </a:rPr>
                    <a:t> AM777970 </a:t>
                  </a:r>
                  <a:r>
                    <a:rPr lang="en-US" sz="1200" b="1" i="1" dirty="0" err="1">
                      <a:solidFill>
                        <a:srgbClr val="000000"/>
                      </a:solidFill>
                    </a:rPr>
                    <a:t>Unc</a:t>
                  </a:r>
                  <a:r>
                    <a:rPr lang="en-US" sz="1200" b="1" i="1" dirty="0">
                      <a:solidFill>
                        <a:srgbClr val="000000"/>
                      </a:solidFill>
                    </a:rPr>
                    <a:t>. clone CVCloAm2Ph32 </a:t>
                  </a:r>
                  <a:r>
                    <a:rPr lang="en-US" sz="1200" b="1" i="1" dirty="0" smtClean="0">
                      <a:solidFill>
                        <a:srgbClr val="000000"/>
                      </a:solidFill>
                    </a:rPr>
                    <a:t>(Portugal GW)</a:t>
                  </a:r>
                  <a:endParaRPr lang="en-US" sz="1200" b="1" dirty="0"/>
                </a:p>
              </p:txBody>
            </p:sp>
            <p:sp>
              <p:nvSpPr>
                <p:cNvPr id="60552" name="Rectangle 230"/>
                <p:cNvSpPr>
                  <a:spLocks noChangeArrowheads="1"/>
                </p:cNvSpPr>
                <p:nvPr/>
              </p:nvSpPr>
              <p:spPr bwMode="auto">
                <a:xfrm>
                  <a:off x="5259386" y="5170488"/>
                  <a:ext cx="3046824" cy="184680"/>
                </a:xfrm>
                <a:prstGeom prst="rect">
                  <a:avLst/>
                </a:prstGeom>
                <a:noFill/>
                <a:ln w="9525">
                  <a:noFill/>
                  <a:miter lim="800000"/>
                  <a:headEnd/>
                  <a:tailEnd/>
                </a:ln>
              </p:spPr>
              <p:txBody>
                <a:bodyPr wrap="none" lIns="0" tIns="0" rIns="0" bIns="0">
                  <a:spAutoFit/>
                </a:bodyPr>
                <a:lstStyle/>
                <a:p>
                  <a:r>
                    <a:rPr lang="en-US" sz="1200" b="1" i="1" dirty="0">
                      <a:solidFill>
                        <a:srgbClr val="0000FF"/>
                      </a:solidFill>
                    </a:rPr>
                    <a:t> AY741695 </a:t>
                  </a:r>
                  <a:r>
                    <a:rPr lang="en-US" sz="1200" b="1" i="1" dirty="0" err="1">
                      <a:solidFill>
                        <a:srgbClr val="0000FF"/>
                      </a:solidFill>
                    </a:rPr>
                    <a:t>Unc</a:t>
                  </a:r>
                  <a:r>
                    <a:rPr lang="en-US" sz="1200" b="1" i="1" dirty="0">
                      <a:solidFill>
                        <a:srgbClr val="0000FF"/>
                      </a:solidFill>
                    </a:rPr>
                    <a:t>. clone TTMF21 (SA </a:t>
                  </a:r>
                  <a:r>
                    <a:rPr lang="en-US" sz="1200" b="1" i="1" dirty="0" smtClean="0">
                      <a:solidFill>
                        <a:srgbClr val="0000FF"/>
                      </a:solidFill>
                    </a:rPr>
                    <a:t>mine</a:t>
                  </a:r>
                  <a:r>
                    <a:rPr lang="en-US" sz="1200" b="1" i="1" dirty="0">
                      <a:solidFill>
                        <a:srgbClr val="0000FF"/>
                      </a:solidFill>
                    </a:rPr>
                    <a:t>)</a:t>
                  </a:r>
                  <a:endParaRPr lang="en-US" sz="1200" b="1" dirty="0">
                    <a:solidFill>
                      <a:srgbClr val="0000FF"/>
                    </a:solidFill>
                  </a:endParaRPr>
                </a:p>
              </p:txBody>
            </p:sp>
            <p:sp>
              <p:nvSpPr>
                <p:cNvPr id="60553" name="Rectangle 232"/>
                <p:cNvSpPr>
                  <a:spLocks noChangeArrowheads="1"/>
                </p:cNvSpPr>
                <p:nvPr/>
              </p:nvSpPr>
              <p:spPr bwMode="auto">
                <a:xfrm>
                  <a:off x="5224461" y="5338763"/>
                  <a:ext cx="4068994" cy="184680"/>
                </a:xfrm>
                <a:prstGeom prst="rect">
                  <a:avLst/>
                </a:prstGeom>
                <a:noFill/>
                <a:ln w="9525">
                  <a:noFill/>
                  <a:miter lim="800000"/>
                  <a:headEnd/>
                  <a:tailEnd/>
                </a:ln>
              </p:spPr>
              <p:txBody>
                <a:bodyPr wrap="none" lIns="0" tIns="0" rIns="0" bIns="0">
                  <a:spAutoFit/>
                </a:bodyPr>
                <a:lstStyle/>
                <a:p>
                  <a:r>
                    <a:rPr lang="en-US" sz="1200" b="1" i="1" dirty="0">
                      <a:solidFill>
                        <a:srgbClr val="0000FF"/>
                      </a:solidFill>
                    </a:rPr>
                    <a:t> DQ088771 </a:t>
                  </a:r>
                  <a:r>
                    <a:rPr lang="en-US" sz="1200" b="1" i="1" dirty="0" err="1">
                      <a:solidFill>
                        <a:srgbClr val="0000FF"/>
                      </a:solidFill>
                    </a:rPr>
                    <a:t>Unc</a:t>
                  </a:r>
                  <a:r>
                    <a:rPr lang="en-US" sz="1200" b="1" i="1" dirty="0" smtClean="0">
                      <a:solidFill>
                        <a:srgbClr val="0000FF"/>
                      </a:solidFill>
                    </a:rPr>
                    <a:t>. clone BE325FW032701CTS (SA </a:t>
                  </a:r>
                  <a:r>
                    <a:rPr lang="en-US" sz="1200" b="1" i="1" dirty="0">
                      <a:solidFill>
                        <a:srgbClr val="0000FF"/>
                      </a:solidFill>
                    </a:rPr>
                    <a:t>mine)</a:t>
                  </a:r>
                  <a:endParaRPr lang="en-US" sz="1200" b="1" dirty="0">
                    <a:solidFill>
                      <a:srgbClr val="0000FF"/>
                    </a:solidFill>
                  </a:endParaRPr>
                </a:p>
              </p:txBody>
            </p:sp>
            <p:sp>
              <p:nvSpPr>
                <p:cNvPr id="60554" name="Rectangle 235"/>
                <p:cNvSpPr>
                  <a:spLocks noChangeArrowheads="1"/>
                </p:cNvSpPr>
                <p:nvPr/>
              </p:nvSpPr>
              <p:spPr bwMode="auto">
                <a:xfrm>
                  <a:off x="5476851" y="5505451"/>
                  <a:ext cx="4270400"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0000FF"/>
                      </a:solidFill>
                    </a:rPr>
                    <a:t>NC_010424 Candidatus Desulforudis audaxviator MP104C</a:t>
                  </a:r>
                  <a:endParaRPr lang="en-US" sz="1200" b="1">
                    <a:solidFill>
                      <a:srgbClr val="0000FF"/>
                    </a:solidFill>
                  </a:endParaRPr>
                </a:p>
              </p:txBody>
            </p:sp>
            <p:sp>
              <p:nvSpPr>
                <p:cNvPr id="60555" name="Rectangle 237"/>
                <p:cNvSpPr>
                  <a:spLocks noChangeArrowheads="1"/>
                </p:cNvSpPr>
                <p:nvPr/>
              </p:nvSpPr>
              <p:spPr bwMode="auto">
                <a:xfrm>
                  <a:off x="5492267" y="5673726"/>
                  <a:ext cx="1054584" cy="184666"/>
                </a:xfrm>
                <a:prstGeom prst="rect">
                  <a:avLst/>
                </a:prstGeom>
                <a:noFill/>
                <a:ln w="9525">
                  <a:noFill/>
                  <a:miter lim="800000"/>
                  <a:headEnd/>
                  <a:tailEnd/>
                </a:ln>
              </p:spPr>
              <p:txBody>
                <a:bodyPr wrap="none" lIns="0" tIns="0" rIns="0" bIns="0">
                  <a:spAutoFit/>
                </a:bodyPr>
                <a:lstStyle/>
                <a:p>
                  <a:r>
                    <a:rPr lang="en-US" sz="1200" b="1" i="1">
                      <a:solidFill>
                        <a:srgbClr val="FF0000"/>
                      </a:solidFill>
                    </a:rPr>
                    <a:t> ER-EC-11 07D</a:t>
                  </a:r>
                  <a:endParaRPr lang="en-US" sz="1200" b="1">
                    <a:solidFill>
                      <a:srgbClr val="FF0000"/>
                    </a:solidFill>
                  </a:endParaRPr>
                </a:p>
              </p:txBody>
            </p:sp>
            <p:sp>
              <p:nvSpPr>
                <p:cNvPr id="60556" name="Rectangle 239"/>
                <p:cNvSpPr>
                  <a:spLocks noChangeArrowheads="1"/>
                </p:cNvSpPr>
                <p:nvPr/>
              </p:nvSpPr>
              <p:spPr bwMode="auto">
                <a:xfrm>
                  <a:off x="5199062" y="5842001"/>
                  <a:ext cx="5019516"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AY753389 Unc. clone SK21 (alkaline district heating system biofilm) </a:t>
                  </a:r>
                  <a:endParaRPr lang="en-US" sz="1200" b="1"/>
                </a:p>
              </p:txBody>
            </p:sp>
            <p:sp>
              <p:nvSpPr>
                <p:cNvPr id="60557" name="Rectangle 248"/>
                <p:cNvSpPr>
                  <a:spLocks noChangeArrowheads="1"/>
                </p:cNvSpPr>
                <p:nvPr/>
              </p:nvSpPr>
              <p:spPr bwMode="auto">
                <a:xfrm>
                  <a:off x="4984750" y="6008688"/>
                  <a:ext cx="3350084"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NC_011296 Thermodesulfovibrio yellowstonii</a:t>
                  </a:r>
                  <a:endParaRPr lang="en-US" sz="1200" b="1"/>
                </a:p>
              </p:txBody>
            </p:sp>
            <p:sp>
              <p:nvSpPr>
                <p:cNvPr id="60558" name="Rectangle 251"/>
                <p:cNvSpPr>
                  <a:spLocks noChangeArrowheads="1"/>
                </p:cNvSpPr>
                <p:nvPr/>
              </p:nvSpPr>
              <p:spPr bwMode="auto">
                <a:xfrm>
                  <a:off x="5681662" y="6176963"/>
                  <a:ext cx="200356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AJ309733 Aquifex aeolicus</a:t>
                  </a:r>
                  <a:endParaRPr lang="en-US" sz="1200" b="1"/>
                </a:p>
              </p:txBody>
            </p:sp>
          </p:grpSp>
          <p:sp>
            <p:nvSpPr>
              <p:cNvPr id="60427" name="Freeform 145"/>
              <p:cNvSpPr>
                <a:spLocks/>
              </p:cNvSpPr>
              <p:nvPr/>
            </p:nvSpPr>
            <p:spPr bwMode="auto">
              <a:xfrm>
                <a:off x="3954463" y="214313"/>
                <a:ext cx="163513" cy="71438"/>
              </a:xfrm>
              <a:custGeom>
                <a:avLst/>
                <a:gdLst>
                  <a:gd name="T0" fmla="*/ 0 w 103"/>
                  <a:gd name="T1" fmla="*/ 2147483647 h 45"/>
                  <a:gd name="T2" fmla="*/ 0 w 103"/>
                  <a:gd name="T3" fmla="*/ 0 h 45"/>
                  <a:gd name="T4" fmla="*/ 2147483647 w 103"/>
                  <a:gd name="T5" fmla="*/ 0 h 45"/>
                  <a:gd name="T6" fmla="*/ 0 60000 65536"/>
                  <a:gd name="T7" fmla="*/ 0 60000 65536"/>
                  <a:gd name="T8" fmla="*/ 0 60000 65536"/>
                  <a:gd name="T9" fmla="*/ 0 w 103"/>
                  <a:gd name="T10" fmla="*/ 0 h 45"/>
                  <a:gd name="T11" fmla="*/ 103 w 103"/>
                  <a:gd name="T12" fmla="*/ 45 h 45"/>
                </a:gdLst>
                <a:ahLst/>
                <a:cxnLst>
                  <a:cxn ang="T6">
                    <a:pos x="T0" y="T1"/>
                  </a:cxn>
                  <a:cxn ang="T7">
                    <a:pos x="T2" y="T3"/>
                  </a:cxn>
                  <a:cxn ang="T8">
                    <a:pos x="T4" y="T5"/>
                  </a:cxn>
                </a:cxnLst>
                <a:rect l="T9" t="T10" r="T11" b="T12"/>
                <a:pathLst>
                  <a:path w="103" h="45">
                    <a:moveTo>
                      <a:pt x="0" y="45"/>
                    </a:moveTo>
                    <a:lnTo>
                      <a:pt x="0" y="0"/>
                    </a:lnTo>
                    <a:lnTo>
                      <a:pt x="103" y="0"/>
                    </a:lnTo>
                  </a:path>
                </a:pathLst>
              </a:custGeom>
              <a:noFill/>
              <a:ln w="28575" cap="sq">
                <a:solidFill>
                  <a:srgbClr val="000000"/>
                </a:solidFill>
                <a:prstDash val="solid"/>
                <a:miter lim="800000"/>
                <a:headEnd/>
                <a:tailEnd/>
              </a:ln>
            </p:spPr>
            <p:txBody>
              <a:bodyPr/>
              <a:lstStyle/>
              <a:p>
                <a:endParaRPr lang="en-US"/>
              </a:p>
            </p:txBody>
          </p:sp>
          <p:sp>
            <p:nvSpPr>
              <p:cNvPr id="60428" name="Freeform 147"/>
              <p:cNvSpPr>
                <a:spLocks/>
              </p:cNvSpPr>
              <p:nvPr/>
            </p:nvSpPr>
            <p:spPr bwMode="auto">
              <a:xfrm>
                <a:off x="3954463" y="311151"/>
                <a:ext cx="49213" cy="71438"/>
              </a:xfrm>
              <a:custGeom>
                <a:avLst/>
                <a:gdLst>
                  <a:gd name="T0" fmla="*/ 0 w 31"/>
                  <a:gd name="T1" fmla="*/ 0 h 45"/>
                  <a:gd name="T2" fmla="*/ 0 w 31"/>
                  <a:gd name="T3" fmla="*/ 2147483647 h 45"/>
                  <a:gd name="T4" fmla="*/ 2147483647 w 31"/>
                  <a:gd name="T5" fmla="*/ 2147483647 h 45"/>
                  <a:gd name="T6" fmla="*/ 0 60000 65536"/>
                  <a:gd name="T7" fmla="*/ 0 60000 65536"/>
                  <a:gd name="T8" fmla="*/ 0 60000 65536"/>
                  <a:gd name="T9" fmla="*/ 0 w 31"/>
                  <a:gd name="T10" fmla="*/ 0 h 45"/>
                  <a:gd name="T11" fmla="*/ 31 w 31"/>
                  <a:gd name="T12" fmla="*/ 45 h 45"/>
                </a:gdLst>
                <a:ahLst/>
                <a:cxnLst>
                  <a:cxn ang="T6">
                    <a:pos x="T0" y="T1"/>
                  </a:cxn>
                  <a:cxn ang="T7">
                    <a:pos x="T2" y="T3"/>
                  </a:cxn>
                  <a:cxn ang="T8">
                    <a:pos x="T4" y="T5"/>
                  </a:cxn>
                </a:cxnLst>
                <a:rect l="T9" t="T10" r="T11" b="T12"/>
                <a:pathLst>
                  <a:path w="31" h="45">
                    <a:moveTo>
                      <a:pt x="0" y="0"/>
                    </a:moveTo>
                    <a:lnTo>
                      <a:pt x="0" y="45"/>
                    </a:lnTo>
                    <a:lnTo>
                      <a:pt x="31" y="45"/>
                    </a:lnTo>
                  </a:path>
                </a:pathLst>
              </a:custGeom>
              <a:noFill/>
              <a:ln w="28575" cap="sq">
                <a:solidFill>
                  <a:srgbClr val="000000"/>
                </a:solidFill>
                <a:prstDash val="solid"/>
                <a:miter lim="800000"/>
                <a:headEnd/>
                <a:tailEnd/>
              </a:ln>
            </p:spPr>
            <p:txBody>
              <a:bodyPr/>
              <a:lstStyle/>
              <a:p>
                <a:endParaRPr lang="en-US"/>
              </a:p>
            </p:txBody>
          </p:sp>
          <p:sp>
            <p:nvSpPr>
              <p:cNvPr id="60429" name="Freeform 148"/>
              <p:cNvSpPr>
                <a:spLocks/>
              </p:cNvSpPr>
              <p:nvPr/>
            </p:nvSpPr>
            <p:spPr bwMode="auto">
              <a:xfrm>
                <a:off x="3875088" y="298451"/>
                <a:ext cx="79375" cy="112713"/>
              </a:xfrm>
              <a:custGeom>
                <a:avLst/>
                <a:gdLst>
                  <a:gd name="T0" fmla="*/ 0 w 50"/>
                  <a:gd name="T1" fmla="*/ 2147483647 h 71"/>
                  <a:gd name="T2" fmla="*/ 0 w 50"/>
                  <a:gd name="T3" fmla="*/ 0 h 71"/>
                  <a:gd name="T4" fmla="*/ 2147483647 w 50"/>
                  <a:gd name="T5" fmla="*/ 0 h 71"/>
                  <a:gd name="T6" fmla="*/ 0 60000 65536"/>
                  <a:gd name="T7" fmla="*/ 0 60000 65536"/>
                  <a:gd name="T8" fmla="*/ 0 60000 65536"/>
                  <a:gd name="T9" fmla="*/ 0 w 50"/>
                  <a:gd name="T10" fmla="*/ 0 h 71"/>
                  <a:gd name="T11" fmla="*/ 50 w 50"/>
                  <a:gd name="T12" fmla="*/ 71 h 71"/>
                </a:gdLst>
                <a:ahLst/>
                <a:cxnLst>
                  <a:cxn ang="T6">
                    <a:pos x="T0" y="T1"/>
                  </a:cxn>
                  <a:cxn ang="T7">
                    <a:pos x="T2" y="T3"/>
                  </a:cxn>
                  <a:cxn ang="T8">
                    <a:pos x="T4" y="T5"/>
                  </a:cxn>
                </a:cxnLst>
                <a:rect l="T9" t="T10" r="T11" b="T12"/>
                <a:pathLst>
                  <a:path w="50" h="71">
                    <a:moveTo>
                      <a:pt x="0" y="71"/>
                    </a:moveTo>
                    <a:lnTo>
                      <a:pt x="0" y="0"/>
                    </a:lnTo>
                    <a:lnTo>
                      <a:pt x="50" y="0"/>
                    </a:lnTo>
                  </a:path>
                </a:pathLst>
              </a:custGeom>
              <a:noFill/>
              <a:ln w="28575" cap="sq">
                <a:solidFill>
                  <a:srgbClr val="000000"/>
                </a:solidFill>
                <a:prstDash val="solid"/>
                <a:miter lim="800000"/>
                <a:headEnd/>
                <a:tailEnd/>
              </a:ln>
            </p:spPr>
            <p:txBody>
              <a:bodyPr/>
              <a:lstStyle/>
              <a:p>
                <a:endParaRPr lang="en-US"/>
              </a:p>
            </p:txBody>
          </p:sp>
          <p:sp>
            <p:nvSpPr>
              <p:cNvPr id="60430" name="Freeform 150"/>
              <p:cNvSpPr>
                <a:spLocks/>
              </p:cNvSpPr>
              <p:nvPr/>
            </p:nvSpPr>
            <p:spPr bwMode="auto">
              <a:xfrm>
                <a:off x="3875088" y="436563"/>
                <a:ext cx="123825" cy="114300"/>
              </a:xfrm>
              <a:custGeom>
                <a:avLst/>
                <a:gdLst>
                  <a:gd name="T0" fmla="*/ 0 w 78"/>
                  <a:gd name="T1" fmla="*/ 0 h 72"/>
                  <a:gd name="T2" fmla="*/ 0 w 78"/>
                  <a:gd name="T3" fmla="*/ 2147483647 h 72"/>
                  <a:gd name="T4" fmla="*/ 2147483647 w 78"/>
                  <a:gd name="T5" fmla="*/ 2147483647 h 72"/>
                  <a:gd name="T6" fmla="*/ 0 60000 65536"/>
                  <a:gd name="T7" fmla="*/ 0 60000 65536"/>
                  <a:gd name="T8" fmla="*/ 0 60000 65536"/>
                  <a:gd name="T9" fmla="*/ 0 w 78"/>
                  <a:gd name="T10" fmla="*/ 0 h 72"/>
                  <a:gd name="T11" fmla="*/ 78 w 78"/>
                  <a:gd name="T12" fmla="*/ 72 h 72"/>
                </a:gdLst>
                <a:ahLst/>
                <a:cxnLst>
                  <a:cxn ang="T6">
                    <a:pos x="T0" y="T1"/>
                  </a:cxn>
                  <a:cxn ang="T7">
                    <a:pos x="T2" y="T3"/>
                  </a:cxn>
                  <a:cxn ang="T8">
                    <a:pos x="T4" y="T5"/>
                  </a:cxn>
                </a:cxnLst>
                <a:rect l="T9" t="T10" r="T11" b="T12"/>
                <a:pathLst>
                  <a:path w="78" h="72">
                    <a:moveTo>
                      <a:pt x="0" y="0"/>
                    </a:moveTo>
                    <a:lnTo>
                      <a:pt x="0" y="72"/>
                    </a:lnTo>
                    <a:lnTo>
                      <a:pt x="78" y="72"/>
                    </a:lnTo>
                  </a:path>
                </a:pathLst>
              </a:custGeom>
              <a:noFill/>
              <a:ln w="28575" cap="sq">
                <a:solidFill>
                  <a:srgbClr val="000000"/>
                </a:solidFill>
                <a:prstDash val="solid"/>
                <a:miter lim="800000"/>
                <a:headEnd/>
                <a:tailEnd/>
              </a:ln>
            </p:spPr>
            <p:txBody>
              <a:bodyPr/>
              <a:lstStyle/>
              <a:p>
                <a:endParaRPr lang="en-US"/>
              </a:p>
            </p:txBody>
          </p:sp>
          <p:sp>
            <p:nvSpPr>
              <p:cNvPr id="60431" name="Freeform 151"/>
              <p:cNvSpPr>
                <a:spLocks/>
              </p:cNvSpPr>
              <p:nvPr/>
            </p:nvSpPr>
            <p:spPr bwMode="auto">
              <a:xfrm>
                <a:off x="3790951" y="423863"/>
                <a:ext cx="84138" cy="176213"/>
              </a:xfrm>
              <a:custGeom>
                <a:avLst/>
                <a:gdLst>
                  <a:gd name="T0" fmla="*/ 0 w 53"/>
                  <a:gd name="T1" fmla="*/ 2147483647 h 111"/>
                  <a:gd name="T2" fmla="*/ 0 w 53"/>
                  <a:gd name="T3" fmla="*/ 0 h 111"/>
                  <a:gd name="T4" fmla="*/ 2147483647 w 53"/>
                  <a:gd name="T5" fmla="*/ 0 h 111"/>
                  <a:gd name="T6" fmla="*/ 0 60000 65536"/>
                  <a:gd name="T7" fmla="*/ 0 60000 65536"/>
                  <a:gd name="T8" fmla="*/ 0 60000 65536"/>
                  <a:gd name="T9" fmla="*/ 0 w 53"/>
                  <a:gd name="T10" fmla="*/ 0 h 111"/>
                  <a:gd name="T11" fmla="*/ 53 w 53"/>
                  <a:gd name="T12" fmla="*/ 111 h 111"/>
                </a:gdLst>
                <a:ahLst/>
                <a:cxnLst>
                  <a:cxn ang="T6">
                    <a:pos x="T0" y="T1"/>
                  </a:cxn>
                  <a:cxn ang="T7">
                    <a:pos x="T2" y="T3"/>
                  </a:cxn>
                  <a:cxn ang="T8">
                    <a:pos x="T4" y="T5"/>
                  </a:cxn>
                </a:cxnLst>
                <a:rect l="T9" t="T10" r="T11" b="T12"/>
                <a:pathLst>
                  <a:path w="53" h="111">
                    <a:moveTo>
                      <a:pt x="0" y="111"/>
                    </a:moveTo>
                    <a:lnTo>
                      <a:pt x="0" y="0"/>
                    </a:lnTo>
                    <a:lnTo>
                      <a:pt x="53" y="0"/>
                    </a:lnTo>
                  </a:path>
                </a:pathLst>
              </a:custGeom>
              <a:noFill/>
              <a:ln w="28575" cap="sq">
                <a:solidFill>
                  <a:srgbClr val="000000"/>
                </a:solidFill>
                <a:prstDash val="solid"/>
                <a:miter lim="800000"/>
                <a:headEnd/>
                <a:tailEnd/>
              </a:ln>
            </p:spPr>
            <p:txBody>
              <a:bodyPr/>
              <a:lstStyle/>
              <a:p>
                <a:endParaRPr lang="en-US"/>
              </a:p>
            </p:txBody>
          </p:sp>
          <p:sp>
            <p:nvSpPr>
              <p:cNvPr id="60432" name="Freeform 153"/>
              <p:cNvSpPr>
                <a:spLocks/>
              </p:cNvSpPr>
              <p:nvPr/>
            </p:nvSpPr>
            <p:spPr bwMode="auto">
              <a:xfrm>
                <a:off x="3844926" y="717551"/>
                <a:ext cx="141288" cy="71438"/>
              </a:xfrm>
              <a:custGeom>
                <a:avLst/>
                <a:gdLst>
                  <a:gd name="T0" fmla="*/ 0 w 89"/>
                  <a:gd name="T1" fmla="*/ 2147483647 h 45"/>
                  <a:gd name="T2" fmla="*/ 0 w 89"/>
                  <a:gd name="T3" fmla="*/ 0 h 45"/>
                  <a:gd name="T4" fmla="*/ 2147483647 w 89"/>
                  <a:gd name="T5" fmla="*/ 0 h 45"/>
                  <a:gd name="T6" fmla="*/ 0 60000 65536"/>
                  <a:gd name="T7" fmla="*/ 0 60000 65536"/>
                  <a:gd name="T8" fmla="*/ 0 60000 65536"/>
                  <a:gd name="T9" fmla="*/ 0 w 89"/>
                  <a:gd name="T10" fmla="*/ 0 h 45"/>
                  <a:gd name="T11" fmla="*/ 89 w 89"/>
                  <a:gd name="T12" fmla="*/ 45 h 45"/>
                </a:gdLst>
                <a:ahLst/>
                <a:cxnLst>
                  <a:cxn ang="T6">
                    <a:pos x="T0" y="T1"/>
                  </a:cxn>
                  <a:cxn ang="T7">
                    <a:pos x="T2" y="T3"/>
                  </a:cxn>
                  <a:cxn ang="T8">
                    <a:pos x="T4" y="T5"/>
                  </a:cxn>
                </a:cxnLst>
                <a:rect l="T9" t="T10" r="T11" b="T12"/>
                <a:pathLst>
                  <a:path w="89" h="45">
                    <a:moveTo>
                      <a:pt x="0" y="45"/>
                    </a:moveTo>
                    <a:lnTo>
                      <a:pt x="0" y="0"/>
                    </a:lnTo>
                    <a:lnTo>
                      <a:pt x="89" y="0"/>
                    </a:lnTo>
                  </a:path>
                </a:pathLst>
              </a:custGeom>
              <a:noFill/>
              <a:ln w="28575" cap="sq">
                <a:solidFill>
                  <a:srgbClr val="000000"/>
                </a:solidFill>
                <a:prstDash val="solid"/>
                <a:miter lim="800000"/>
                <a:headEnd/>
                <a:tailEnd/>
              </a:ln>
            </p:spPr>
            <p:txBody>
              <a:bodyPr/>
              <a:lstStyle/>
              <a:p>
                <a:endParaRPr lang="en-US"/>
              </a:p>
            </p:txBody>
          </p:sp>
          <p:sp>
            <p:nvSpPr>
              <p:cNvPr id="60433" name="Freeform 155"/>
              <p:cNvSpPr>
                <a:spLocks/>
              </p:cNvSpPr>
              <p:nvPr/>
            </p:nvSpPr>
            <p:spPr bwMode="auto">
              <a:xfrm>
                <a:off x="3844926" y="814388"/>
                <a:ext cx="147638" cy="71438"/>
              </a:xfrm>
              <a:custGeom>
                <a:avLst/>
                <a:gdLst>
                  <a:gd name="T0" fmla="*/ 0 w 93"/>
                  <a:gd name="T1" fmla="*/ 0 h 45"/>
                  <a:gd name="T2" fmla="*/ 0 w 93"/>
                  <a:gd name="T3" fmla="*/ 2147483647 h 45"/>
                  <a:gd name="T4" fmla="*/ 2147483647 w 93"/>
                  <a:gd name="T5" fmla="*/ 2147483647 h 45"/>
                  <a:gd name="T6" fmla="*/ 0 60000 65536"/>
                  <a:gd name="T7" fmla="*/ 0 60000 65536"/>
                  <a:gd name="T8" fmla="*/ 0 60000 65536"/>
                  <a:gd name="T9" fmla="*/ 0 w 93"/>
                  <a:gd name="T10" fmla="*/ 0 h 45"/>
                  <a:gd name="T11" fmla="*/ 93 w 93"/>
                  <a:gd name="T12" fmla="*/ 45 h 45"/>
                </a:gdLst>
                <a:ahLst/>
                <a:cxnLst>
                  <a:cxn ang="T6">
                    <a:pos x="T0" y="T1"/>
                  </a:cxn>
                  <a:cxn ang="T7">
                    <a:pos x="T2" y="T3"/>
                  </a:cxn>
                  <a:cxn ang="T8">
                    <a:pos x="T4" y="T5"/>
                  </a:cxn>
                </a:cxnLst>
                <a:rect l="T9" t="T10" r="T11" b="T12"/>
                <a:pathLst>
                  <a:path w="93" h="45">
                    <a:moveTo>
                      <a:pt x="0" y="0"/>
                    </a:moveTo>
                    <a:lnTo>
                      <a:pt x="0" y="45"/>
                    </a:lnTo>
                    <a:lnTo>
                      <a:pt x="93" y="45"/>
                    </a:lnTo>
                  </a:path>
                </a:pathLst>
              </a:custGeom>
              <a:noFill/>
              <a:ln w="28575" cap="sq">
                <a:solidFill>
                  <a:srgbClr val="000000"/>
                </a:solidFill>
                <a:prstDash val="solid"/>
                <a:miter lim="800000"/>
                <a:headEnd/>
                <a:tailEnd/>
              </a:ln>
            </p:spPr>
            <p:txBody>
              <a:bodyPr/>
              <a:lstStyle/>
              <a:p>
                <a:endParaRPr lang="en-US"/>
              </a:p>
            </p:txBody>
          </p:sp>
          <p:sp>
            <p:nvSpPr>
              <p:cNvPr id="60434" name="Freeform 156"/>
              <p:cNvSpPr>
                <a:spLocks/>
              </p:cNvSpPr>
              <p:nvPr/>
            </p:nvSpPr>
            <p:spPr bwMode="auto">
              <a:xfrm>
                <a:off x="3790951" y="625476"/>
                <a:ext cx="53975" cy="176213"/>
              </a:xfrm>
              <a:custGeom>
                <a:avLst/>
                <a:gdLst>
                  <a:gd name="T0" fmla="*/ 0 w 34"/>
                  <a:gd name="T1" fmla="*/ 0 h 111"/>
                  <a:gd name="T2" fmla="*/ 0 w 34"/>
                  <a:gd name="T3" fmla="*/ 2147483647 h 111"/>
                  <a:gd name="T4" fmla="*/ 2147483647 w 34"/>
                  <a:gd name="T5" fmla="*/ 2147483647 h 111"/>
                  <a:gd name="T6" fmla="*/ 0 60000 65536"/>
                  <a:gd name="T7" fmla="*/ 0 60000 65536"/>
                  <a:gd name="T8" fmla="*/ 0 60000 65536"/>
                  <a:gd name="T9" fmla="*/ 0 w 34"/>
                  <a:gd name="T10" fmla="*/ 0 h 111"/>
                  <a:gd name="T11" fmla="*/ 34 w 34"/>
                  <a:gd name="T12" fmla="*/ 111 h 111"/>
                </a:gdLst>
                <a:ahLst/>
                <a:cxnLst>
                  <a:cxn ang="T6">
                    <a:pos x="T0" y="T1"/>
                  </a:cxn>
                  <a:cxn ang="T7">
                    <a:pos x="T2" y="T3"/>
                  </a:cxn>
                  <a:cxn ang="T8">
                    <a:pos x="T4" y="T5"/>
                  </a:cxn>
                </a:cxnLst>
                <a:rect l="T9" t="T10" r="T11" b="T12"/>
                <a:pathLst>
                  <a:path w="34" h="111">
                    <a:moveTo>
                      <a:pt x="0" y="0"/>
                    </a:moveTo>
                    <a:lnTo>
                      <a:pt x="0" y="111"/>
                    </a:lnTo>
                    <a:lnTo>
                      <a:pt x="34" y="111"/>
                    </a:lnTo>
                  </a:path>
                </a:pathLst>
              </a:custGeom>
              <a:noFill/>
              <a:ln w="28575" cap="sq">
                <a:solidFill>
                  <a:srgbClr val="000000"/>
                </a:solidFill>
                <a:prstDash val="solid"/>
                <a:miter lim="800000"/>
                <a:headEnd/>
                <a:tailEnd/>
              </a:ln>
            </p:spPr>
            <p:txBody>
              <a:bodyPr/>
              <a:lstStyle/>
              <a:p>
                <a:endParaRPr lang="en-US"/>
              </a:p>
            </p:txBody>
          </p:sp>
          <p:sp>
            <p:nvSpPr>
              <p:cNvPr id="60435" name="Freeform 157"/>
              <p:cNvSpPr>
                <a:spLocks/>
              </p:cNvSpPr>
              <p:nvPr/>
            </p:nvSpPr>
            <p:spPr bwMode="auto">
              <a:xfrm>
                <a:off x="3717926" y="612776"/>
                <a:ext cx="73025" cy="271463"/>
              </a:xfrm>
              <a:custGeom>
                <a:avLst/>
                <a:gdLst>
                  <a:gd name="T0" fmla="*/ 0 w 46"/>
                  <a:gd name="T1" fmla="*/ 2147483647 h 171"/>
                  <a:gd name="T2" fmla="*/ 0 w 46"/>
                  <a:gd name="T3" fmla="*/ 0 h 171"/>
                  <a:gd name="T4" fmla="*/ 2147483647 w 46"/>
                  <a:gd name="T5" fmla="*/ 0 h 171"/>
                  <a:gd name="T6" fmla="*/ 0 60000 65536"/>
                  <a:gd name="T7" fmla="*/ 0 60000 65536"/>
                  <a:gd name="T8" fmla="*/ 0 60000 65536"/>
                  <a:gd name="T9" fmla="*/ 0 w 46"/>
                  <a:gd name="T10" fmla="*/ 0 h 171"/>
                  <a:gd name="T11" fmla="*/ 46 w 46"/>
                  <a:gd name="T12" fmla="*/ 171 h 171"/>
                </a:gdLst>
                <a:ahLst/>
                <a:cxnLst>
                  <a:cxn ang="T6">
                    <a:pos x="T0" y="T1"/>
                  </a:cxn>
                  <a:cxn ang="T7">
                    <a:pos x="T2" y="T3"/>
                  </a:cxn>
                  <a:cxn ang="T8">
                    <a:pos x="T4" y="T5"/>
                  </a:cxn>
                </a:cxnLst>
                <a:rect l="T9" t="T10" r="T11" b="T12"/>
                <a:pathLst>
                  <a:path w="46" h="171">
                    <a:moveTo>
                      <a:pt x="0" y="171"/>
                    </a:moveTo>
                    <a:lnTo>
                      <a:pt x="0" y="0"/>
                    </a:lnTo>
                    <a:lnTo>
                      <a:pt x="46" y="0"/>
                    </a:lnTo>
                  </a:path>
                </a:pathLst>
              </a:custGeom>
              <a:noFill/>
              <a:ln w="28575" cap="sq">
                <a:solidFill>
                  <a:srgbClr val="000000"/>
                </a:solidFill>
                <a:prstDash val="solid"/>
                <a:miter lim="800000"/>
                <a:headEnd/>
                <a:tailEnd/>
              </a:ln>
            </p:spPr>
            <p:txBody>
              <a:bodyPr/>
              <a:lstStyle/>
              <a:p>
                <a:endParaRPr lang="en-US"/>
              </a:p>
            </p:txBody>
          </p:sp>
          <p:sp>
            <p:nvSpPr>
              <p:cNvPr id="60436" name="Freeform 159"/>
              <p:cNvSpPr>
                <a:spLocks/>
              </p:cNvSpPr>
              <p:nvPr/>
            </p:nvSpPr>
            <p:spPr bwMode="auto">
              <a:xfrm>
                <a:off x="3768726" y="1054101"/>
                <a:ext cx="392113" cy="112713"/>
              </a:xfrm>
              <a:custGeom>
                <a:avLst/>
                <a:gdLst>
                  <a:gd name="T0" fmla="*/ 0 w 247"/>
                  <a:gd name="T1" fmla="*/ 2147483647 h 71"/>
                  <a:gd name="T2" fmla="*/ 0 w 247"/>
                  <a:gd name="T3" fmla="*/ 0 h 71"/>
                  <a:gd name="T4" fmla="*/ 2147483647 w 247"/>
                  <a:gd name="T5" fmla="*/ 0 h 71"/>
                  <a:gd name="T6" fmla="*/ 0 60000 65536"/>
                  <a:gd name="T7" fmla="*/ 0 60000 65536"/>
                  <a:gd name="T8" fmla="*/ 0 60000 65536"/>
                  <a:gd name="T9" fmla="*/ 0 w 247"/>
                  <a:gd name="T10" fmla="*/ 0 h 71"/>
                  <a:gd name="T11" fmla="*/ 247 w 247"/>
                  <a:gd name="T12" fmla="*/ 71 h 71"/>
                </a:gdLst>
                <a:ahLst/>
                <a:cxnLst>
                  <a:cxn ang="T6">
                    <a:pos x="T0" y="T1"/>
                  </a:cxn>
                  <a:cxn ang="T7">
                    <a:pos x="T2" y="T3"/>
                  </a:cxn>
                  <a:cxn ang="T8">
                    <a:pos x="T4" y="T5"/>
                  </a:cxn>
                </a:cxnLst>
                <a:rect l="T9" t="T10" r="T11" b="T12"/>
                <a:pathLst>
                  <a:path w="247" h="71">
                    <a:moveTo>
                      <a:pt x="0" y="71"/>
                    </a:moveTo>
                    <a:lnTo>
                      <a:pt x="0" y="0"/>
                    </a:lnTo>
                    <a:lnTo>
                      <a:pt x="247" y="0"/>
                    </a:lnTo>
                  </a:path>
                </a:pathLst>
              </a:custGeom>
              <a:noFill/>
              <a:ln w="28575" cap="sq">
                <a:solidFill>
                  <a:srgbClr val="000000"/>
                </a:solidFill>
                <a:prstDash val="solid"/>
                <a:miter lim="800000"/>
                <a:headEnd/>
                <a:tailEnd/>
              </a:ln>
            </p:spPr>
            <p:txBody>
              <a:bodyPr/>
              <a:lstStyle/>
              <a:p>
                <a:endParaRPr lang="en-US"/>
              </a:p>
            </p:txBody>
          </p:sp>
          <p:sp>
            <p:nvSpPr>
              <p:cNvPr id="60437" name="Freeform 161"/>
              <p:cNvSpPr>
                <a:spLocks/>
              </p:cNvSpPr>
              <p:nvPr/>
            </p:nvSpPr>
            <p:spPr bwMode="auto">
              <a:xfrm>
                <a:off x="3808413" y="1220788"/>
                <a:ext cx="173038" cy="71438"/>
              </a:xfrm>
              <a:custGeom>
                <a:avLst/>
                <a:gdLst>
                  <a:gd name="T0" fmla="*/ 0 w 109"/>
                  <a:gd name="T1" fmla="*/ 2147483647 h 45"/>
                  <a:gd name="T2" fmla="*/ 0 w 109"/>
                  <a:gd name="T3" fmla="*/ 0 h 45"/>
                  <a:gd name="T4" fmla="*/ 2147483647 w 109"/>
                  <a:gd name="T5" fmla="*/ 0 h 45"/>
                  <a:gd name="T6" fmla="*/ 0 60000 65536"/>
                  <a:gd name="T7" fmla="*/ 0 60000 65536"/>
                  <a:gd name="T8" fmla="*/ 0 60000 65536"/>
                  <a:gd name="T9" fmla="*/ 0 w 109"/>
                  <a:gd name="T10" fmla="*/ 0 h 45"/>
                  <a:gd name="T11" fmla="*/ 109 w 109"/>
                  <a:gd name="T12" fmla="*/ 45 h 45"/>
                </a:gdLst>
                <a:ahLst/>
                <a:cxnLst>
                  <a:cxn ang="T6">
                    <a:pos x="T0" y="T1"/>
                  </a:cxn>
                  <a:cxn ang="T7">
                    <a:pos x="T2" y="T3"/>
                  </a:cxn>
                  <a:cxn ang="T8">
                    <a:pos x="T4" y="T5"/>
                  </a:cxn>
                </a:cxnLst>
                <a:rect l="T9" t="T10" r="T11" b="T12"/>
                <a:pathLst>
                  <a:path w="109" h="45">
                    <a:moveTo>
                      <a:pt x="0" y="45"/>
                    </a:moveTo>
                    <a:lnTo>
                      <a:pt x="0" y="0"/>
                    </a:lnTo>
                    <a:lnTo>
                      <a:pt x="109" y="0"/>
                    </a:lnTo>
                  </a:path>
                </a:pathLst>
              </a:custGeom>
              <a:noFill/>
              <a:ln w="28575" cap="sq">
                <a:solidFill>
                  <a:srgbClr val="000000"/>
                </a:solidFill>
                <a:prstDash val="solid"/>
                <a:miter lim="800000"/>
                <a:headEnd/>
                <a:tailEnd/>
              </a:ln>
            </p:spPr>
            <p:txBody>
              <a:bodyPr/>
              <a:lstStyle/>
              <a:p>
                <a:endParaRPr lang="en-US"/>
              </a:p>
            </p:txBody>
          </p:sp>
          <p:sp>
            <p:nvSpPr>
              <p:cNvPr id="60438" name="Freeform 163"/>
              <p:cNvSpPr>
                <a:spLocks/>
              </p:cNvSpPr>
              <p:nvPr/>
            </p:nvSpPr>
            <p:spPr bwMode="auto">
              <a:xfrm>
                <a:off x="3808413" y="1317626"/>
                <a:ext cx="171450" cy="71438"/>
              </a:xfrm>
              <a:custGeom>
                <a:avLst/>
                <a:gdLst>
                  <a:gd name="T0" fmla="*/ 0 w 108"/>
                  <a:gd name="T1" fmla="*/ 0 h 45"/>
                  <a:gd name="T2" fmla="*/ 0 w 108"/>
                  <a:gd name="T3" fmla="*/ 2147483647 h 45"/>
                  <a:gd name="T4" fmla="*/ 2147483647 w 108"/>
                  <a:gd name="T5" fmla="*/ 2147483647 h 45"/>
                  <a:gd name="T6" fmla="*/ 0 60000 65536"/>
                  <a:gd name="T7" fmla="*/ 0 60000 65536"/>
                  <a:gd name="T8" fmla="*/ 0 60000 65536"/>
                  <a:gd name="T9" fmla="*/ 0 w 108"/>
                  <a:gd name="T10" fmla="*/ 0 h 45"/>
                  <a:gd name="T11" fmla="*/ 108 w 108"/>
                  <a:gd name="T12" fmla="*/ 45 h 45"/>
                </a:gdLst>
                <a:ahLst/>
                <a:cxnLst>
                  <a:cxn ang="T6">
                    <a:pos x="T0" y="T1"/>
                  </a:cxn>
                  <a:cxn ang="T7">
                    <a:pos x="T2" y="T3"/>
                  </a:cxn>
                  <a:cxn ang="T8">
                    <a:pos x="T4" y="T5"/>
                  </a:cxn>
                </a:cxnLst>
                <a:rect l="T9" t="T10" r="T11" b="T12"/>
                <a:pathLst>
                  <a:path w="108" h="45">
                    <a:moveTo>
                      <a:pt x="0" y="0"/>
                    </a:moveTo>
                    <a:lnTo>
                      <a:pt x="0" y="45"/>
                    </a:lnTo>
                    <a:lnTo>
                      <a:pt x="108" y="45"/>
                    </a:lnTo>
                  </a:path>
                </a:pathLst>
              </a:custGeom>
              <a:noFill/>
              <a:ln w="28575" cap="sq">
                <a:solidFill>
                  <a:srgbClr val="000000"/>
                </a:solidFill>
                <a:prstDash val="solid"/>
                <a:miter lim="800000"/>
                <a:headEnd/>
                <a:tailEnd/>
              </a:ln>
            </p:spPr>
            <p:txBody>
              <a:bodyPr/>
              <a:lstStyle/>
              <a:p>
                <a:endParaRPr lang="en-US"/>
              </a:p>
            </p:txBody>
          </p:sp>
          <p:sp>
            <p:nvSpPr>
              <p:cNvPr id="60439" name="Freeform 164"/>
              <p:cNvSpPr>
                <a:spLocks/>
              </p:cNvSpPr>
              <p:nvPr/>
            </p:nvSpPr>
            <p:spPr bwMode="auto">
              <a:xfrm>
                <a:off x="3768726" y="1192213"/>
                <a:ext cx="39688" cy="112713"/>
              </a:xfrm>
              <a:custGeom>
                <a:avLst/>
                <a:gdLst>
                  <a:gd name="T0" fmla="*/ 0 w 25"/>
                  <a:gd name="T1" fmla="*/ 0 h 71"/>
                  <a:gd name="T2" fmla="*/ 0 w 25"/>
                  <a:gd name="T3" fmla="*/ 2147483647 h 71"/>
                  <a:gd name="T4" fmla="*/ 2147483647 w 25"/>
                  <a:gd name="T5" fmla="*/ 2147483647 h 71"/>
                  <a:gd name="T6" fmla="*/ 0 60000 65536"/>
                  <a:gd name="T7" fmla="*/ 0 60000 65536"/>
                  <a:gd name="T8" fmla="*/ 0 60000 65536"/>
                  <a:gd name="T9" fmla="*/ 0 w 25"/>
                  <a:gd name="T10" fmla="*/ 0 h 71"/>
                  <a:gd name="T11" fmla="*/ 25 w 25"/>
                  <a:gd name="T12" fmla="*/ 71 h 71"/>
                </a:gdLst>
                <a:ahLst/>
                <a:cxnLst>
                  <a:cxn ang="T6">
                    <a:pos x="T0" y="T1"/>
                  </a:cxn>
                  <a:cxn ang="T7">
                    <a:pos x="T2" y="T3"/>
                  </a:cxn>
                  <a:cxn ang="T8">
                    <a:pos x="T4" y="T5"/>
                  </a:cxn>
                </a:cxnLst>
                <a:rect l="T9" t="T10" r="T11" b="T12"/>
                <a:pathLst>
                  <a:path w="25" h="71">
                    <a:moveTo>
                      <a:pt x="0" y="0"/>
                    </a:moveTo>
                    <a:lnTo>
                      <a:pt x="0" y="71"/>
                    </a:lnTo>
                    <a:lnTo>
                      <a:pt x="25" y="71"/>
                    </a:lnTo>
                  </a:path>
                </a:pathLst>
              </a:custGeom>
              <a:noFill/>
              <a:ln w="28575" cap="sq">
                <a:solidFill>
                  <a:srgbClr val="000000"/>
                </a:solidFill>
                <a:prstDash val="solid"/>
                <a:miter lim="800000"/>
                <a:headEnd/>
                <a:tailEnd/>
              </a:ln>
            </p:spPr>
            <p:txBody>
              <a:bodyPr/>
              <a:lstStyle/>
              <a:p>
                <a:endParaRPr lang="en-US"/>
              </a:p>
            </p:txBody>
          </p:sp>
          <p:sp>
            <p:nvSpPr>
              <p:cNvPr id="60440" name="Freeform 165"/>
              <p:cNvSpPr>
                <a:spLocks/>
              </p:cNvSpPr>
              <p:nvPr/>
            </p:nvSpPr>
            <p:spPr bwMode="auto">
              <a:xfrm>
                <a:off x="3717926" y="909638"/>
                <a:ext cx="50800" cy="269875"/>
              </a:xfrm>
              <a:custGeom>
                <a:avLst/>
                <a:gdLst>
                  <a:gd name="T0" fmla="*/ 0 w 32"/>
                  <a:gd name="T1" fmla="*/ 0 h 170"/>
                  <a:gd name="T2" fmla="*/ 0 w 32"/>
                  <a:gd name="T3" fmla="*/ 2147483647 h 170"/>
                  <a:gd name="T4" fmla="*/ 2147483647 w 32"/>
                  <a:gd name="T5" fmla="*/ 2147483647 h 170"/>
                  <a:gd name="T6" fmla="*/ 0 60000 65536"/>
                  <a:gd name="T7" fmla="*/ 0 60000 65536"/>
                  <a:gd name="T8" fmla="*/ 0 60000 65536"/>
                  <a:gd name="T9" fmla="*/ 0 w 32"/>
                  <a:gd name="T10" fmla="*/ 0 h 170"/>
                  <a:gd name="T11" fmla="*/ 32 w 32"/>
                  <a:gd name="T12" fmla="*/ 170 h 170"/>
                </a:gdLst>
                <a:ahLst/>
                <a:cxnLst>
                  <a:cxn ang="T6">
                    <a:pos x="T0" y="T1"/>
                  </a:cxn>
                  <a:cxn ang="T7">
                    <a:pos x="T2" y="T3"/>
                  </a:cxn>
                  <a:cxn ang="T8">
                    <a:pos x="T4" y="T5"/>
                  </a:cxn>
                </a:cxnLst>
                <a:rect l="T9" t="T10" r="T11" b="T12"/>
                <a:pathLst>
                  <a:path w="32" h="170">
                    <a:moveTo>
                      <a:pt x="0" y="0"/>
                    </a:moveTo>
                    <a:lnTo>
                      <a:pt x="0" y="170"/>
                    </a:lnTo>
                    <a:lnTo>
                      <a:pt x="32" y="170"/>
                    </a:lnTo>
                  </a:path>
                </a:pathLst>
              </a:custGeom>
              <a:noFill/>
              <a:ln w="28575" cap="sq">
                <a:solidFill>
                  <a:srgbClr val="000000"/>
                </a:solidFill>
                <a:prstDash val="solid"/>
                <a:miter lim="800000"/>
                <a:headEnd/>
                <a:tailEnd/>
              </a:ln>
            </p:spPr>
            <p:txBody>
              <a:bodyPr/>
              <a:lstStyle/>
              <a:p>
                <a:endParaRPr lang="en-US"/>
              </a:p>
            </p:txBody>
          </p:sp>
          <p:sp>
            <p:nvSpPr>
              <p:cNvPr id="60441" name="Freeform 166"/>
              <p:cNvSpPr>
                <a:spLocks/>
              </p:cNvSpPr>
              <p:nvPr/>
            </p:nvSpPr>
            <p:spPr bwMode="auto">
              <a:xfrm>
                <a:off x="3517901" y="896938"/>
                <a:ext cx="200025" cy="315913"/>
              </a:xfrm>
              <a:custGeom>
                <a:avLst/>
                <a:gdLst>
                  <a:gd name="T0" fmla="*/ 0 w 126"/>
                  <a:gd name="T1" fmla="*/ 2147483647 h 199"/>
                  <a:gd name="T2" fmla="*/ 0 w 126"/>
                  <a:gd name="T3" fmla="*/ 0 h 199"/>
                  <a:gd name="T4" fmla="*/ 2147483647 w 126"/>
                  <a:gd name="T5" fmla="*/ 0 h 199"/>
                  <a:gd name="T6" fmla="*/ 0 60000 65536"/>
                  <a:gd name="T7" fmla="*/ 0 60000 65536"/>
                  <a:gd name="T8" fmla="*/ 0 60000 65536"/>
                  <a:gd name="T9" fmla="*/ 0 w 126"/>
                  <a:gd name="T10" fmla="*/ 0 h 199"/>
                  <a:gd name="T11" fmla="*/ 126 w 126"/>
                  <a:gd name="T12" fmla="*/ 199 h 199"/>
                </a:gdLst>
                <a:ahLst/>
                <a:cxnLst>
                  <a:cxn ang="T6">
                    <a:pos x="T0" y="T1"/>
                  </a:cxn>
                  <a:cxn ang="T7">
                    <a:pos x="T2" y="T3"/>
                  </a:cxn>
                  <a:cxn ang="T8">
                    <a:pos x="T4" y="T5"/>
                  </a:cxn>
                </a:cxnLst>
                <a:rect l="T9" t="T10" r="T11" b="T12"/>
                <a:pathLst>
                  <a:path w="126" h="199">
                    <a:moveTo>
                      <a:pt x="0" y="199"/>
                    </a:moveTo>
                    <a:lnTo>
                      <a:pt x="0" y="0"/>
                    </a:lnTo>
                    <a:lnTo>
                      <a:pt x="126" y="0"/>
                    </a:lnTo>
                  </a:path>
                </a:pathLst>
              </a:custGeom>
              <a:noFill/>
              <a:ln w="28575" cap="sq">
                <a:solidFill>
                  <a:srgbClr val="000000"/>
                </a:solidFill>
                <a:prstDash val="solid"/>
                <a:miter lim="800000"/>
                <a:headEnd/>
                <a:tailEnd/>
              </a:ln>
            </p:spPr>
            <p:txBody>
              <a:bodyPr/>
              <a:lstStyle/>
              <a:p>
                <a:endParaRPr lang="en-US"/>
              </a:p>
            </p:txBody>
          </p:sp>
          <p:sp>
            <p:nvSpPr>
              <p:cNvPr id="60442" name="Freeform 168"/>
              <p:cNvSpPr>
                <a:spLocks/>
              </p:cNvSpPr>
              <p:nvPr/>
            </p:nvSpPr>
            <p:spPr bwMode="auto">
              <a:xfrm>
                <a:off x="3517901" y="1238251"/>
                <a:ext cx="573088" cy="319088"/>
              </a:xfrm>
              <a:custGeom>
                <a:avLst/>
                <a:gdLst>
                  <a:gd name="T0" fmla="*/ 0 w 361"/>
                  <a:gd name="T1" fmla="*/ 0 h 201"/>
                  <a:gd name="T2" fmla="*/ 0 w 361"/>
                  <a:gd name="T3" fmla="*/ 2147483647 h 201"/>
                  <a:gd name="T4" fmla="*/ 2147483647 w 361"/>
                  <a:gd name="T5" fmla="*/ 2147483647 h 201"/>
                  <a:gd name="T6" fmla="*/ 0 60000 65536"/>
                  <a:gd name="T7" fmla="*/ 0 60000 65536"/>
                  <a:gd name="T8" fmla="*/ 0 60000 65536"/>
                  <a:gd name="T9" fmla="*/ 0 w 361"/>
                  <a:gd name="T10" fmla="*/ 0 h 201"/>
                  <a:gd name="T11" fmla="*/ 361 w 361"/>
                  <a:gd name="T12" fmla="*/ 201 h 201"/>
                </a:gdLst>
                <a:ahLst/>
                <a:cxnLst>
                  <a:cxn ang="T6">
                    <a:pos x="T0" y="T1"/>
                  </a:cxn>
                  <a:cxn ang="T7">
                    <a:pos x="T2" y="T3"/>
                  </a:cxn>
                  <a:cxn ang="T8">
                    <a:pos x="T4" y="T5"/>
                  </a:cxn>
                </a:cxnLst>
                <a:rect l="T9" t="T10" r="T11" b="T12"/>
                <a:pathLst>
                  <a:path w="361" h="201">
                    <a:moveTo>
                      <a:pt x="0" y="0"/>
                    </a:moveTo>
                    <a:lnTo>
                      <a:pt x="0" y="201"/>
                    </a:lnTo>
                    <a:lnTo>
                      <a:pt x="361" y="201"/>
                    </a:lnTo>
                  </a:path>
                </a:pathLst>
              </a:custGeom>
              <a:noFill/>
              <a:ln w="28575" cap="sq">
                <a:solidFill>
                  <a:srgbClr val="000000"/>
                </a:solidFill>
                <a:prstDash val="solid"/>
                <a:miter lim="800000"/>
                <a:headEnd/>
                <a:tailEnd/>
              </a:ln>
            </p:spPr>
            <p:txBody>
              <a:bodyPr/>
              <a:lstStyle/>
              <a:p>
                <a:endParaRPr lang="en-US"/>
              </a:p>
            </p:txBody>
          </p:sp>
          <p:sp>
            <p:nvSpPr>
              <p:cNvPr id="60443" name="Freeform 169"/>
              <p:cNvSpPr>
                <a:spLocks/>
              </p:cNvSpPr>
              <p:nvPr/>
            </p:nvSpPr>
            <p:spPr bwMode="auto">
              <a:xfrm>
                <a:off x="3189288" y="1225551"/>
                <a:ext cx="328613" cy="279400"/>
              </a:xfrm>
              <a:custGeom>
                <a:avLst/>
                <a:gdLst>
                  <a:gd name="T0" fmla="*/ 0 w 207"/>
                  <a:gd name="T1" fmla="*/ 2147483647 h 176"/>
                  <a:gd name="T2" fmla="*/ 0 w 207"/>
                  <a:gd name="T3" fmla="*/ 0 h 176"/>
                  <a:gd name="T4" fmla="*/ 2147483647 w 207"/>
                  <a:gd name="T5" fmla="*/ 0 h 176"/>
                  <a:gd name="T6" fmla="*/ 0 60000 65536"/>
                  <a:gd name="T7" fmla="*/ 0 60000 65536"/>
                  <a:gd name="T8" fmla="*/ 0 60000 65536"/>
                  <a:gd name="T9" fmla="*/ 0 w 207"/>
                  <a:gd name="T10" fmla="*/ 0 h 176"/>
                  <a:gd name="T11" fmla="*/ 207 w 207"/>
                  <a:gd name="T12" fmla="*/ 176 h 176"/>
                </a:gdLst>
                <a:ahLst/>
                <a:cxnLst>
                  <a:cxn ang="T6">
                    <a:pos x="T0" y="T1"/>
                  </a:cxn>
                  <a:cxn ang="T7">
                    <a:pos x="T2" y="T3"/>
                  </a:cxn>
                  <a:cxn ang="T8">
                    <a:pos x="T4" y="T5"/>
                  </a:cxn>
                </a:cxnLst>
                <a:rect l="T9" t="T10" r="T11" b="T12"/>
                <a:pathLst>
                  <a:path w="207" h="176">
                    <a:moveTo>
                      <a:pt x="0" y="176"/>
                    </a:moveTo>
                    <a:lnTo>
                      <a:pt x="0" y="0"/>
                    </a:lnTo>
                    <a:lnTo>
                      <a:pt x="207" y="0"/>
                    </a:lnTo>
                  </a:path>
                </a:pathLst>
              </a:custGeom>
              <a:noFill/>
              <a:ln w="28575" cap="sq">
                <a:solidFill>
                  <a:srgbClr val="000000"/>
                </a:solidFill>
                <a:prstDash val="solid"/>
                <a:miter lim="800000"/>
                <a:headEnd/>
                <a:tailEnd/>
              </a:ln>
            </p:spPr>
            <p:txBody>
              <a:bodyPr/>
              <a:lstStyle/>
              <a:p>
                <a:endParaRPr lang="en-US"/>
              </a:p>
            </p:txBody>
          </p:sp>
          <p:sp>
            <p:nvSpPr>
              <p:cNvPr id="60444" name="Freeform 171"/>
              <p:cNvSpPr>
                <a:spLocks/>
              </p:cNvSpPr>
              <p:nvPr/>
            </p:nvSpPr>
            <p:spPr bwMode="auto">
              <a:xfrm>
                <a:off x="3217863" y="1725613"/>
                <a:ext cx="962025" cy="71438"/>
              </a:xfrm>
              <a:custGeom>
                <a:avLst/>
                <a:gdLst>
                  <a:gd name="T0" fmla="*/ 0 w 606"/>
                  <a:gd name="T1" fmla="*/ 2147483647 h 45"/>
                  <a:gd name="T2" fmla="*/ 0 w 606"/>
                  <a:gd name="T3" fmla="*/ 0 h 45"/>
                  <a:gd name="T4" fmla="*/ 2147483647 w 606"/>
                  <a:gd name="T5" fmla="*/ 0 h 45"/>
                  <a:gd name="T6" fmla="*/ 0 60000 65536"/>
                  <a:gd name="T7" fmla="*/ 0 60000 65536"/>
                  <a:gd name="T8" fmla="*/ 0 60000 65536"/>
                  <a:gd name="T9" fmla="*/ 0 w 606"/>
                  <a:gd name="T10" fmla="*/ 0 h 45"/>
                  <a:gd name="T11" fmla="*/ 606 w 606"/>
                  <a:gd name="T12" fmla="*/ 45 h 45"/>
                </a:gdLst>
                <a:ahLst/>
                <a:cxnLst>
                  <a:cxn ang="T6">
                    <a:pos x="T0" y="T1"/>
                  </a:cxn>
                  <a:cxn ang="T7">
                    <a:pos x="T2" y="T3"/>
                  </a:cxn>
                  <a:cxn ang="T8">
                    <a:pos x="T4" y="T5"/>
                  </a:cxn>
                </a:cxnLst>
                <a:rect l="T9" t="T10" r="T11" b="T12"/>
                <a:pathLst>
                  <a:path w="606" h="45">
                    <a:moveTo>
                      <a:pt x="0" y="45"/>
                    </a:moveTo>
                    <a:lnTo>
                      <a:pt x="0" y="0"/>
                    </a:lnTo>
                    <a:lnTo>
                      <a:pt x="606" y="0"/>
                    </a:lnTo>
                  </a:path>
                </a:pathLst>
              </a:custGeom>
              <a:noFill/>
              <a:ln w="28575" cap="sq">
                <a:solidFill>
                  <a:srgbClr val="000000"/>
                </a:solidFill>
                <a:prstDash val="solid"/>
                <a:miter lim="800000"/>
                <a:headEnd/>
                <a:tailEnd/>
              </a:ln>
            </p:spPr>
            <p:txBody>
              <a:bodyPr/>
              <a:lstStyle/>
              <a:p>
                <a:endParaRPr lang="en-US"/>
              </a:p>
            </p:txBody>
          </p:sp>
          <p:sp>
            <p:nvSpPr>
              <p:cNvPr id="60445" name="Freeform 173"/>
              <p:cNvSpPr>
                <a:spLocks/>
              </p:cNvSpPr>
              <p:nvPr/>
            </p:nvSpPr>
            <p:spPr bwMode="auto">
              <a:xfrm>
                <a:off x="3217863" y="1820863"/>
                <a:ext cx="639763" cy="71438"/>
              </a:xfrm>
              <a:custGeom>
                <a:avLst/>
                <a:gdLst>
                  <a:gd name="T0" fmla="*/ 0 w 403"/>
                  <a:gd name="T1" fmla="*/ 0 h 45"/>
                  <a:gd name="T2" fmla="*/ 0 w 403"/>
                  <a:gd name="T3" fmla="*/ 2147483647 h 45"/>
                  <a:gd name="T4" fmla="*/ 2147483647 w 403"/>
                  <a:gd name="T5" fmla="*/ 2147483647 h 45"/>
                  <a:gd name="T6" fmla="*/ 0 60000 65536"/>
                  <a:gd name="T7" fmla="*/ 0 60000 65536"/>
                  <a:gd name="T8" fmla="*/ 0 60000 65536"/>
                  <a:gd name="T9" fmla="*/ 0 w 403"/>
                  <a:gd name="T10" fmla="*/ 0 h 45"/>
                  <a:gd name="T11" fmla="*/ 403 w 403"/>
                  <a:gd name="T12" fmla="*/ 45 h 45"/>
                </a:gdLst>
                <a:ahLst/>
                <a:cxnLst>
                  <a:cxn ang="T6">
                    <a:pos x="T0" y="T1"/>
                  </a:cxn>
                  <a:cxn ang="T7">
                    <a:pos x="T2" y="T3"/>
                  </a:cxn>
                  <a:cxn ang="T8">
                    <a:pos x="T4" y="T5"/>
                  </a:cxn>
                </a:cxnLst>
                <a:rect l="T9" t="T10" r="T11" b="T12"/>
                <a:pathLst>
                  <a:path w="403" h="45">
                    <a:moveTo>
                      <a:pt x="0" y="0"/>
                    </a:moveTo>
                    <a:lnTo>
                      <a:pt x="0" y="45"/>
                    </a:lnTo>
                    <a:lnTo>
                      <a:pt x="403" y="45"/>
                    </a:lnTo>
                  </a:path>
                </a:pathLst>
              </a:custGeom>
              <a:noFill/>
              <a:ln w="28575" cap="sq">
                <a:solidFill>
                  <a:srgbClr val="000000"/>
                </a:solidFill>
                <a:prstDash val="solid"/>
                <a:miter lim="800000"/>
                <a:headEnd/>
                <a:tailEnd/>
              </a:ln>
            </p:spPr>
            <p:txBody>
              <a:bodyPr/>
              <a:lstStyle/>
              <a:p>
                <a:endParaRPr lang="en-US"/>
              </a:p>
            </p:txBody>
          </p:sp>
          <p:sp>
            <p:nvSpPr>
              <p:cNvPr id="60446" name="Freeform 174"/>
              <p:cNvSpPr>
                <a:spLocks/>
              </p:cNvSpPr>
              <p:nvPr/>
            </p:nvSpPr>
            <p:spPr bwMode="auto">
              <a:xfrm>
                <a:off x="3189288" y="1530351"/>
                <a:ext cx="28575" cy="277813"/>
              </a:xfrm>
              <a:custGeom>
                <a:avLst/>
                <a:gdLst>
                  <a:gd name="T0" fmla="*/ 0 w 18"/>
                  <a:gd name="T1" fmla="*/ 0 h 175"/>
                  <a:gd name="T2" fmla="*/ 0 w 18"/>
                  <a:gd name="T3" fmla="*/ 2147483647 h 175"/>
                  <a:gd name="T4" fmla="*/ 2147483647 w 18"/>
                  <a:gd name="T5" fmla="*/ 2147483647 h 175"/>
                  <a:gd name="T6" fmla="*/ 0 60000 65536"/>
                  <a:gd name="T7" fmla="*/ 0 60000 65536"/>
                  <a:gd name="T8" fmla="*/ 0 60000 65536"/>
                  <a:gd name="T9" fmla="*/ 0 w 18"/>
                  <a:gd name="T10" fmla="*/ 0 h 175"/>
                  <a:gd name="T11" fmla="*/ 18 w 18"/>
                  <a:gd name="T12" fmla="*/ 175 h 175"/>
                </a:gdLst>
                <a:ahLst/>
                <a:cxnLst>
                  <a:cxn ang="T6">
                    <a:pos x="T0" y="T1"/>
                  </a:cxn>
                  <a:cxn ang="T7">
                    <a:pos x="T2" y="T3"/>
                  </a:cxn>
                  <a:cxn ang="T8">
                    <a:pos x="T4" y="T5"/>
                  </a:cxn>
                </a:cxnLst>
                <a:rect l="T9" t="T10" r="T11" b="T12"/>
                <a:pathLst>
                  <a:path w="18" h="175">
                    <a:moveTo>
                      <a:pt x="0" y="0"/>
                    </a:moveTo>
                    <a:lnTo>
                      <a:pt x="0" y="175"/>
                    </a:lnTo>
                    <a:lnTo>
                      <a:pt x="18" y="175"/>
                    </a:lnTo>
                  </a:path>
                </a:pathLst>
              </a:custGeom>
              <a:noFill/>
              <a:ln w="28575" cap="sq">
                <a:solidFill>
                  <a:srgbClr val="000000"/>
                </a:solidFill>
                <a:prstDash val="solid"/>
                <a:miter lim="800000"/>
                <a:headEnd/>
                <a:tailEnd/>
              </a:ln>
            </p:spPr>
            <p:txBody>
              <a:bodyPr/>
              <a:lstStyle/>
              <a:p>
                <a:endParaRPr lang="en-US"/>
              </a:p>
            </p:txBody>
          </p:sp>
          <p:sp>
            <p:nvSpPr>
              <p:cNvPr id="60447" name="Freeform 175"/>
              <p:cNvSpPr>
                <a:spLocks/>
              </p:cNvSpPr>
              <p:nvPr/>
            </p:nvSpPr>
            <p:spPr bwMode="auto">
              <a:xfrm>
                <a:off x="3073401" y="1517651"/>
                <a:ext cx="115888" cy="519113"/>
              </a:xfrm>
              <a:custGeom>
                <a:avLst/>
                <a:gdLst>
                  <a:gd name="T0" fmla="*/ 0 w 73"/>
                  <a:gd name="T1" fmla="*/ 2147483647 h 327"/>
                  <a:gd name="T2" fmla="*/ 0 w 73"/>
                  <a:gd name="T3" fmla="*/ 0 h 327"/>
                  <a:gd name="T4" fmla="*/ 2147483647 w 73"/>
                  <a:gd name="T5" fmla="*/ 0 h 327"/>
                  <a:gd name="T6" fmla="*/ 0 60000 65536"/>
                  <a:gd name="T7" fmla="*/ 0 60000 65536"/>
                  <a:gd name="T8" fmla="*/ 0 60000 65536"/>
                  <a:gd name="T9" fmla="*/ 0 w 73"/>
                  <a:gd name="T10" fmla="*/ 0 h 327"/>
                  <a:gd name="T11" fmla="*/ 73 w 73"/>
                  <a:gd name="T12" fmla="*/ 327 h 327"/>
                </a:gdLst>
                <a:ahLst/>
                <a:cxnLst>
                  <a:cxn ang="T6">
                    <a:pos x="T0" y="T1"/>
                  </a:cxn>
                  <a:cxn ang="T7">
                    <a:pos x="T2" y="T3"/>
                  </a:cxn>
                  <a:cxn ang="T8">
                    <a:pos x="T4" y="T5"/>
                  </a:cxn>
                </a:cxnLst>
                <a:rect l="T9" t="T10" r="T11" b="T12"/>
                <a:pathLst>
                  <a:path w="73" h="327">
                    <a:moveTo>
                      <a:pt x="0" y="327"/>
                    </a:moveTo>
                    <a:lnTo>
                      <a:pt x="0" y="0"/>
                    </a:lnTo>
                    <a:lnTo>
                      <a:pt x="73" y="0"/>
                    </a:lnTo>
                  </a:path>
                </a:pathLst>
              </a:custGeom>
              <a:noFill/>
              <a:ln w="28575" cap="sq">
                <a:solidFill>
                  <a:srgbClr val="000000"/>
                </a:solidFill>
                <a:prstDash val="solid"/>
                <a:miter lim="800000"/>
                <a:headEnd/>
                <a:tailEnd/>
              </a:ln>
            </p:spPr>
            <p:txBody>
              <a:bodyPr/>
              <a:lstStyle/>
              <a:p>
                <a:endParaRPr lang="en-US"/>
              </a:p>
            </p:txBody>
          </p:sp>
          <p:sp>
            <p:nvSpPr>
              <p:cNvPr id="60448" name="Freeform 177"/>
              <p:cNvSpPr>
                <a:spLocks/>
              </p:cNvSpPr>
              <p:nvPr/>
            </p:nvSpPr>
            <p:spPr bwMode="auto">
              <a:xfrm>
                <a:off x="3236913" y="2060576"/>
                <a:ext cx="704850" cy="71438"/>
              </a:xfrm>
              <a:custGeom>
                <a:avLst/>
                <a:gdLst>
                  <a:gd name="T0" fmla="*/ 0 w 444"/>
                  <a:gd name="T1" fmla="*/ 2147483647 h 45"/>
                  <a:gd name="T2" fmla="*/ 0 w 444"/>
                  <a:gd name="T3" fmla="*/ 0 h 45"/>
                  <a:gd name="T4" fmla="*/ 2147483647 w 444"/>
                  <a:gd name="T5" fmla="*/ 0 h 45"/>
                  <a:gd name="T6" fmla="*/ 0 60000 65536"/>
                  <a:gd name="T7" fmla="*/ 0 60000 65536"/>
                  <a:gd name="T8" fmla="*/ 0 60000 65536"/>
                  <a:gd name="T9" fmla="*/ 0 w 444"/>
                  <a:gd name="T10" fmla="*/ 0 h 45"/>
                  <a:gd name="T11" fmla="*/ 444 w 444"/>
                  <a:gd name="T12" fmla="*/ 45 h 45"/>
                </a:gdLst>
                <a:ahLst/>
                <a:cxnLst>
                  <a:cxn ang="T6">
                    <a:pos x="T0" y="T1"/>
                  </a:cxn>
                  <a:cxn ang="T7">
                    <a:pos x="T2" y="T3"/>
                  </a:cxn>
                  <a:cxn ang="T8">
                    <a:pos x="T4" y="T5"/>
                  </a:cxn>
                </a:cxnLst>
                <a:rect l="T9" t="T10" r="T11" b="T12"/>
                <a:pathLst>
                  <a:path w="444" h="45">
                    <a:moveTo>
                      <a:pt x="0" y="45"/>
                    </a:moveTo>
                    <a:lnTo>
                      <a:pt x="0" y="0"/>
                    </a:lnTo>
                    <a:lnTo>
                      <a:pt x="444" y="0"/>
                    </a:lnTo>
                  </a:path>
                </a:pathLst>
              </a:custGeom>
              <a:noFill/>
              <a:ln w="28575" cap="sq">
                <a:solidFill>
                  <a:srgbClr val="000000"/>
                </a:solidFill>
                <a:prstDash val="solid"/>
                <a:miter lim="800000"/>
                <a:headEnd/>
                <a:tailEnd/>
              </a:ln>
            </p:spPr>
            <p:txBody>
              <a:bodyPr/>
              <a:lstStyle/>
              <a:p>
                <a:endParaRPr lang="en-US"/>
              </a:p>
            </p:txBody>
          </p:sp>
          <p:sp>
            <p:nvSpPr>
              <p:cNvPr id="60449" name="Freeform 179"/>
              <p:cNvSpPr>
                <a:spLocks/>
              </p:cNvSpPr>
              <p:nvPr/>
            </p:nvSpPr>
            <p:spPr bwMode="auto">
              <a:xfrm>
                <a:off x="3236913" y="2157413"/>
                <a:ext cx="787400" cy="71438"/>
              </a:xfrm>
              <a:custGeom>
                <a:avLst/>
                <a:gdLst>
                  <a:gd name="T0" fmla="*/ 0 w 496"/>
                  <a:gd name="T1" fmla="*/ 0 h 45"/>
                  <a:gd name="T2" fmla="*/ 0 w 496"/>
                  <a:gd name="T3" fmla="*/ 2147483647 h 45"/>
                  <a:gd name="T4" fmla="*/ 2147483647 w 496"/>
                  <a:gd name="T5" fmla="*/ 2147483647 h 45"/>
                  <a:gd name="T6" fmla="*/ 0 60000 65536"/>
                  <a:gd name="T7" fmla="*/ 0 60000 65536"/>
                  <a:gd name="T8" fmla="*/ 0 60000 65536"/>
                  <a:gd name="T9" fmla="*/ 0 w 496"/>
                  <a:gd name="T10" fmla="*/ 0 h 45"/>
                  <a:gd name="T11" fmla="*/ 496 w 496"/>
                  <a:gd name="T12" fmla="*/ 45 h 45"/>
                </a:gdLst>
                <a:ahLst/>
                <a:cxnLst>
                  <a:cxn ang="T6">
                    <a:pos x="T0" y="T1"/>
                  </a:cxn>
                  <a:cxn ang="T7">
                    <a:pos x="T2" y="T3"/>
                  </a:cxn>
                  <a:cxn ang="T8">
                    <a:pos x="T4" y="T5"/>
                  </a:cxn>
                </a:cxnLst>
                <a:rect l="T9" t="T10" r="T11" b="T12"/>
                <a:pathLst>
                  <a:path w="496" h="45">
                    <a:moveTo>
                      <a:pt x="0" y="0"/>
                    </a:moveTo>
                    <a:lnTo>
                      <a:pt x="0" y="45"/>
                    </a:lnTo>
                    <a:lnTo>
                      <a:pt x="496" y="45"/>
                    </a:lnTo>
                  </a:path>
                </a:pathLst>
              </a:custGeom>
              <a:noFill/>
              <a:ln w="28575" cap="sq">
                <a:solidFill>
                  <a:srgbClr val="000000"/>
                </a:solidFill>
                <a:prstDash val="solid"/>
                <a:miter lim="800000"/>
                <a:headEnd/>
                <a:tailEnd/>
              </a:ln>
            </p:spPr>
            <p:txBody>
              <a:bodyPr/>
              <a:lstStyle/>
              <a:p>
                <a:endParaRPr lang="en-US"/>
              </a:p>
            </p:txBody>
          </p:sp>
          <p:sp>
            <p:nvSpPr>
              <p:cNvPr id="60450" name="Freeform 180"/>
              <p:cNvSpPr>
                <a:spLocks/>
              </p:cNvSpPr>
              <p:nvPr/>
            </p:nvSpPr>
            <p:spPr bwMode="auto">
              <a:xfrm>
                <a:off x="3189288" y="2144713"/>
                <a:ext cx="47625" cy="112713"/>
              </a:xfrm>
              <a:custGeom>
                <a:avLst/>
                <a:gdLst>
                  <a:gd name="T0" fmla="*/ 0 w 30"/>
                  <a:gd name="T1" fmla="*/ 2147483647 h 71"/>
                  <a:gd name="T2" fmla="*/ 0 w 30"/>
                  <a:gd name="T3" fmla="*/ 0 h 71"/>
                  <a:gd name="T4" fmla="*/ 2147483647 w 30"/>
                  <a:gd name="T5" fmla="*/ 0 h 71"/>
                  <a:gd name="T6" fmla="*/ 0 60000 65536"/>
                  <a:gd name="T7" fmla="*/ 0 60000 65536"/>
                  <a:gd name="T8" fmla="*/ 0 60000 65536"/>
                  <a:gd name="T9" fmla="*/ 0 w 30"/>
                  <a:gd name="T10" fmla="*/ 0 h 71"/>
                  <a:gd name="T11" fmla="*/ 30 w 30"/>
                  <a:gd name="T12" fmla="*/ 71 h 71"/>
                </a:gdLst>
                <a:ahLst/>
                <a:cxnLst>
                  <a:cxn ang="T6">
                    <a:pos x="T0" y="T1"/>
                  </a:cxn>
                  <a:cxn ang="T7">
                    <a:pos x="T2" y="T3"/>
                  </a:cxn>
                  <a:cxn ang="T8">
                    <a:pos x="T4" y="T5"/>
                  </a:cxn>
                </a:cxnLst>
                <a:rect l="T9" t="T10" r="T11" b="T12"/>
                <a:pathLst>
                  <a:path w="30" h="71">
                    <a:moveTo>
                      <a:pt x="0" y="71"/>
                    </a:moveTo>
                    <a:lnTo>
                      <a:pt x="0" y="0"/>
                    </a:lnTo>
                    <a:lnTo>
                      <a:pt x="30" y="0"/>
                    </a:lnTo>
                  </a:path>
                </a:pathLst>
              </a:custGeom>
              <a:noFill/>
              <a:ln w="28575" cap="sq">
                <a:solidFill>
                  <a:srgbClr val="000000"/>
                </a:solidFill>
                <a:prstDash val="solid"/>
                <a:miter lim="800000"/>
                <a:headEnd/>
                <a:tailEnd/>
              </a:ln>
            </p:spPr>
            <p:txBody>
              <a:bodyPr/>
              <a:lstStyle/>
              <a:p>
                <a:endParaRPr lang="en-US"/>
              </a:p>
            </p:txBody>
          </p:sp>
          <p:sp>
            <p:nvSpPr>
              <p:cNvPr id="60451" name="Freeform 182"/>
              <p:cNvSpPr>
                <a:spLocks/>
              </p:cNvSpPr>
              <p:nvPr/>
            </p:nvSpPr>
            <p:spPr bwMode="auto">
              <a:xfrm>
                <a:off x="3189288" y="2282826"/>
                <a:ext cx="1082675" cy="112713"/>
              </a:xfrm>
              <a:custGeom>
                <a:avLst/>
                <a:gdLst>
                  <a:gd name="T0" fmla="*/ 0 w 682"/>
                  <a:gd name="T1" fmla="*/ 0 h 71"/>
                  <a:gd name="T2" fmla="*/ 0 w 682"/>
                  <a:gd name="T3" fmla="*/ 2147483647 h 71"/>
                  <a:gd name="T4" fmla="*/ 2147483647 w 682"/>
                  <a:gd name="T5" fmla="*/ 2147483647 h 71"/>
                  <a:gd name="T6" fmla="*/ 0 60000 65536"/>
                  <a:gd name="T7" fmla="*/ 0 60000 65536"/>
                  <a:gd name="T8" fmla="*/ 0 60000 65536"/>
                  <a:gd name="T9" fmla="*/ 0 w 682"/>
                  <a:gd name="T10" fmla="*/ 0 h 71"/>
                  <a:gd name="T11" fmla="*/ 682 w 682"/>
                  <a:gd name="T12" fmla="*/ 71 h 71"/>
                </a:gdLst>
                <a:ahLst/>
                <a:cxnLst>
                  <a:cxn ang="T6">
                    <a:pos x="T0" y="T1"/>
                  </a:cxn>
                  <a:cxn ang="T7">
                    <a:pos x="T2" y="T3"/>
                  </a:cxn>
                  <a:cxn ang="T8">
                    <a:pos x="T4" y="T5"/>
                  </a:cxn>
                </a:cxnLst>
                <a:rect l="T9" t="T10" r="T11" b="T12"/>
                <a:pathLst>
                  <a:path w="682" h="71">
                    <a:moveTo>
                      <a:pt x="0" y="0"/>
                    </a:moveTo>
                    <a:lnTo>
                      <a:pt x="0" y="71"/>
                    </a:lnTo>
                    <a:lnTo>
                      <a:pt x="682" y="71"/>
                    </a:lnTo>
                  </a:path>
                </a:pathLst>
              </a:custGeom>
              <a:noFill/>
              <a:ln w="28575" cap="sq">
                <a:solidFill>
                  <a:srgbClr val="000000"/>
                </a:solidFill>
                <a:prstDash val="solid"/>
                <a:miter lim="800000"/>
                <a:headEnd/>
                <a:tailEnd/>
              </a:ln>
            </p:spPr>
            <p:txBody>
              <a:bodyPr/>
              <a:lstStyle/>
              <a:p>
                <a:endParaRPr lang="en-US"/>
              </a:p>
            </p:txBody>
          </p:sp>
          <p:sp>
            <p:nvSpPr>
              <p:cNvPr id="60452" name="Freeform 183"/>
              <p:cNvSpPr>
                <a:spLocks/>
              </p:cNvSpPr>
              <p:nvPr/>
            </p:nvSpPr>
            <p:spPr bwMode="auto">
              <a:xfrm>
                <a:off x="3162301" y="2270126"/>
                <a:ext cx="26988" cy="301625"/>
              </a:xfrm>
              <a:custGeom>
                <a:avLst/>
                <a:gdLst>
                  <a:gd name="T0" fmla="*/ 0 w 17"/>
                  <a:gd name="T1" fmla="*/ 2147483647 h 190"/>
                  <a:gd name="T2" fmla="*/ 0 w 17"/>
                  <a:gd name="T3" fmla="*/ 0 h 190"/>
                  <a:gd name="T4" fmla="*/ 2147483647 w 17"/>
                  <a:gd name="T5" fmla="*/ 0 h 190"/>
                  <a:gd name="T6" fmla="*/ 0 60000 65536"/>
                  <a:gd name="T7" fmla="*/ 0 60000 65536"/>
                  <a:gd name="T8" fmla="*/ 0 60000 65536"/>
                  <a:gd name="T9" fmla="*/ 0 w 17"/>
                  <a:gd name="T10" fmla="*/ 0 h 190"/>
                  <a:gd name="T11" fmla="*/ 17 w 17"/>
                  <a:gd name="T12" fmla="*/ 190 h 190"/>
                </a:gdLst>
                <a:ahLst/>
                <a:cxnLst>
                  <a:cxn ang="T6">
                    <a:pos x="T0" y="T1"/>
                  </a:cxn>
                  <a:cxn ang="T7">
                    <a:pos x="T2" y="T3"/>
                  </a:cxn>
                  <a:cxn ang="T8">
                    <a:pos x="T4" y="T5"/>
                  </a:cxn>
                </a:cxnLst>
                <a:rect l="T9" t="T10" r="T11" b="T12"/>
                <a:pathLst>
                  <a:path w="17" h="190">
                    <a:moveTo>
                      <a:pt x="0" y="190"/>
                    </a:moveTo>
                    <a:lnTo>
                      <a:pt x="0" y="0"/>
                    </a:lnTo>
                    <a:lnTo>
                      <a:pt x="17" y="0"/>
                    </a:lnTo>
                  </a:path>
                </a:pathLst>
              </a:custGeom>
              <a:noFill/>
              <a:ln w="28575" cap="sq">
                <a:solidFill>
                  <a:srgbClr val="000000"/>
                </a:solidFill>
                <a:prstDash val="solid"/>
                <a:miter lim="800000"/>
                <a:headEnd/>
                <a:tailEnd/>
              </a:ln>
            </p:spPr>
            <p:txBody>
              <a:bodyPr/>
              <a:lstStyle/>
              <a:p>
                <a:endParaRPr lang="en-US"/>
              </a:p>
            </p:txBody>
          </p:sp>
          <p:sp>
            <p:nvSpPr>
              <p:cNvPr id="60453" name="Freeform 188"/>
              <p:cNvSpPr>
                <a:spLocks/>
              </p:cNvSpPr>
              <p:nvPr/>
            </p:nvSpPr>
            <p:spPr bwMode="auto">
              <a:xfrm>
                <a:off x="3352801" y="2647951"/>
                <a:ext cx="847725" cy="239713"/>
              </a:xfrm>
              <a:custGeom>
                <a:avLst/>
                <a:gdLst>
                  <a:gd name="T0" fmla="*/ 0 w 534"/>
                  <a:gd name="T1" fmla="*/ 2147483647 h 151"/>
                  <a:gd name="T2" fmla="*/ 0 w 534"/>
                  <a:gd name="T3" fmla="*/ 0 h 151"/>
                  <a:gd name="T4" fmla="*/ 2147483647 w 534"/>
                  <a:gd name="T5" fmla="*/ 0 h 151"/>
                  <a:gd name="T6" fmla="*/ 0 60000 65536"/>
                  <a:gd name="T7" fmla="*/ 0 60000 65536"/>
                  <a:gd name="T8" fmla="*/ 0 60000 65536"/>
                  <a:gd name="T9" fmla="*/ 0 w 534"/>
                  <a:gd name="T10" fmla="*/ 0 h 151"/>
                  <a:gd name="T11" fmla="*/ 534 w 534"/>
                  <a:gd name="T12" fmla="*/ 151 h 151"/>
                </a:gdLst>
                <a:ahLst/>
                <a:cxnLst>
                  <a:cxn ang="T6">
                    <a:pos x="T0" y="T1"/>
                  </a:cxn>
                  <a:cxn ang="T7">
                    <a:pos x="T2" y="T3"/>
                  </a:cxn>
                  <a:cxn ang="T8">
                    <a:pos x="T4" y="T5"/>
                  </a:cxn>
                </a:cxnLst>
                <a:rect l="T9" t="T10" r="T11" b="T12"/>
                <a:pathLst>
                  <a:path w="534" h="151">
                    <a:moveTo>
                      <a:pt x="0" y="151"/>
                    </a:moveTo>
                    <a:lnTo>
                      <a:pt x="0" y="0"/>
                    </a:lnTo>
                    <a:lnTo>
                      <a:pt x="534" y="0"/>
                    </a:lnTo>
                  </a:path>
                </a:pathLst>
              </a:custGeom>
              <a:noFill/>
              <a:ln w="28575" cap="sq">
                <a:solidFill>
                  <a:srgbClr val="000000"/>
                </a:solidFill>
                <a:prstDash val="solid"/>
                <a:miter lim="800000"/>
                <a:headEnd/>
                <a:tailEnd/>
              </a:ln>
            </p:spPr>
            <p:txBody>
              <a:bodyPr/>
              <a:lstStyle/>
              <a:p>
                <a:endParaRPr lang="en-US"/>
              </a:p>
            </p:txBody>
          </p:sp>
          <p:sp>
            <p:nvSpPr>
              <p:cNvPr id="60454" name="Freeform 190"/>
              <p:cNvSpPr>
                <a:spLocks/>
              </p:cNvSpPr>
              <p:nvPr/>
            </p:nvSpPr>
            <p:spPr bwMode="auto">
              <a:xfrm>
                <a:off x="3465513" y="2898776"/>
                <a:ext cx="803275" cy="71438"/>
              </a:xfrm>
              <a:custGeom>
                <a:avLst/>
                <a:gdLst>
                  <a:gd name="T0" fmla="*/ 0 w 506"/>
                  <a:gd name="T1" fmla="*/ 2147483647 h 45"/>
                  <a:gd name="T2" fmla="*/ 0 w 506"/>
                  <a:gd name="T3" fmla="*/ 0 h 45"/>
                  <a:gd name="T4" fmla="*/ 2147483647 w 506"/>
                  <a:gd name="T5" fmla="*/ 0 h 45"/>
                  <a:gd name="T6" fmla="*/ 0 60000 65536"/>
                  <a:gd name="T7" fmla="*/ 0 60000 65536"/>
                  <a:gd name="T8" fmla="*/ 0 60000 65536"/>
                  <a:gd name="T9" fmla="*/ 0 w 506"/>
                  <a:gd name="T10" fmla="*/ 0 h 45"/>
                  <a:gd name="T11" fmla="*/ 506 w 506"/>
                  <a:gd name="T12" fmla="*/ 45 h 45"/>
                </a:gdLst>
                <a:ahLst/>
                <a:cxnLst>
                  <a:cxn ang="T6">
                    <a:pos x="T0" y="T1"/>
                  </a:cxn>
                  <a:cxn ang="T7">
                    <a:pos x="T2" y="T3"/>
                  </a:cxn>
                  <a:cxn ang="T8">
                    <a:pos x="T4" y="T5"/>
                  </a:cxn>
                </a:cxnLst>
                <a:rect l="T9" t="T10" r="T11" b="T12"/>
                <a:pathLst>
                  <a:path w="506" h="45">
                    <a:moveTo>
                      <a:pt x="0" y="45"/>
                    </a:moveTo>
                    <a:lnTo>
                      <a:pt x="0" y="0"/>
                    </a:lnTo>
                    <a:lnTo>
                      <a:pt x="506" y="0"/>
                    </a:lnTo>
                  </a:path>
                </a:pathLst>
              </a:custGeom>
              <a:noFill/>
              <a:ln w="28575" cap="sq">
                <a:solidFill>
                  <a:srgbClr val="000000"/>
                </a:solidFill>
                <a:prstDash val="solid"/>
                <a:miter lim="800000"/>
                <a:headEnd/>
                <a:tailEnd/>
              </a:ln>
            </p:spPr>
            <p:txBody>
              <a:bodyPr/>
              <a:lstStyle/>
              <a:p>
                <a:endParaRPr lang="en-US"/>
              </a:p>
            </p:txBody>
          </p:sp>
          <p:sp>
            <p:nvSpPr>
              <p:cNvPr id="60455" name="Freeform 192"/>
              <p:cNvSpPr>
                <a:spLocks/>
              </p:cNvSpPr>
              <p:nvPr/>
            </p:nvSpPr>
            <p:spPr bwMode="auto">
              <a:xfrm>
                <a:off x="3465513" y="2995613"/>
                <a:ext cx="703263" cy="71438"/>
              </a:xfrm>
              <a:custGeom>
                <a:avLst/>
                <a:gdLst>
                  <a:gd name="T0" fmla="*/ 0 w 443"/>
                  <a:gd name="T1" fmla="*/ 0 h 45"/>
                  <a:gd name="T2" fmla="*/ 0 w 443"/>
                  <a:gd name="T3" fmla="*/ 2147483647 h 45"/>
                  <a:gd name="T4" fmla="*/ 2147483647 w 443"/>
                  <a:gd name="T5" fmla="*/ 2147483647 h 45"/>
                  <a:gd name="T6" fmla="*/ 0 60000 65536"/>
                  <a:gd name="T7" fmla="*/ 0 60000 65536"/>
                  <a:gd name="T8" fmla="*/ 0 60000 65536"/>
                  <a:gd name="T9" fmla="*/ 0 w 443"/>
                  <a:gd name="T10" fmla="*/ 0 h 45"/>
                  <a:gd name="T11" fmla="*/ 443 w 443"/>
                  <a:gd name="T12" fmla="*/ 45 h 45"/>
                </a:gdLst>
                <a:ahLst/>
                <a:cxnLst>
                  <a:cxn ang="T6">
                    <a:pos x="T0" y="T1"/>
                  </a:cxn>
                  <a:cxn ang="T7">
                    <a:pos x="T2" y="T3"/>
                  </a:cxn>
                  <a:cxn ang="T8">
                    <a:pos x="T4" y="T5"/>
                  </a:cxn>
                </a:cxnLst>
                <a:rect l="T9" t="T10" r="T11" b="T12"/>
                <a:pathLst>
                  <a:path w="443" h="45">
                    <a:moveTo>
                      <a:pt x="0" y="0"/>
                    </a:moveTo>
                    <a:lnTo>
                      <a:pt x="0" y="45"/>
                    </a:lnTo>
                    <a:lnTo>
                      <a:pt x="443" y="45"/>
                    </a:lnTo>
                  </a:path>
                </a:pathLst>
              </a:custGeom>
              <a:noFill/>
              <a:ln w="28575" cap="sq">
                <a:solidFill>
                  <a:srgbClr val="000000"/>
                </a:solidFill>
                <a:prstDash val="solid"/>
                <a:miter lim="800000"/>
                <a:headEnd/>
                <a:tailEnd/>
              </a:ln>
            </p:spPr>
            <p:txBody>
              <a:bodyPr/>
              <a:lstStyle/>
              <a:p>
                <a:endParaRPr lang="en-US"/>
              </a:p>
            </p:txBody>
          </p:sp>
          <p:sp>
            <p:nvSpPr>
              <p:cNvPr id="60456" name="Freeform 193"/>
              <p:cNvSpPr>
                <a:spLocks/>
              </p:cNvSpPr>
              <p:nvPr/>
            </p:nvSpPr>
            <p:spPr bwMode="auto">
              <a:xfrm>
                <a:off x="3373438" y="2982913"/>
                <a:ext cx="92075" cy="155575"/>
              </a:xfrm>
              <a:custGeom>
                <a:avLst/>
                <a:gdLst>
                  <a:gd name="T0" fmla="*/ 0 w 58"/>
                  <a:gd name="T1" fmla="*/ 2147483647 h 98"/>
                  <a:gd name="T2" fmla="*/ 0 w 58"/>
                  <a:gd name="T3" fmla="*/ 0 h 98"/>
                  <a:gd name="T4" fmla="*/ 2147483647 w 58"/>
                  <a:gd name="T5" fmla="*/ 0 h 98"/>
                  <a:gd name="T6" fmla="*/ 0 60000 65536"/>
                  <a:gd name="T7" fmla="*/ 0 60000 65536"/>
                  <a:gd name="T8" fmla="*/ 0 60000 65536"/>
                  <a:gd name="T9" fmla="*/ 0 w 58"/>
                  <a:gd name="T10" fmla="*/ 0 h 98"/>
                  <a:gd name="T11" fmla="*/ 58 w 58"/>
                  <a:gd name="T12" fmla="*/ 98 h 98"/>
                </a:gdLst>
                <a:ahLst/>
                <a:cxnLst>
                  <a:cxn ang="T6">
                    <a:pos x="T0" y="T1"/>
                  </a:cxn>
                  <a:cxn ang="T7">
                    <a:pos x="T2" y="T3"/>
                  </a:cxn>
                  <a:cxn ang="T8">
                    <a:pos x="T4" y="T5"/>
                  </a:cxn>
                </a:cxnLst>
                <a:rect l="T9" t="T10" r="T11" b="T12"/>
                <a:pathLst>
                  <a:path w="58" h="98">
                    <a:moveTo>
                      <a:pt x="0" y="98"/>
                    </a:moveTo>
                    <a:lnTo>
                      <a:pt x="0" y="0"/>
                    </a:lnTo>
                    <a:lnTo>
                      <a:pt x="58" y="0"/>
                    </a:lnTo>
                  </a:path>
                </a:pathLst>
              </a:custGeom>
              <a:noFill/>
              <a:ln w="28575" cap="sq">
                <a:solidFill>
                  <a:srgbClr val="000000"/>
                </a:solidFill>
                <a:prstDash val="solid"/>
                <a:miter lim="800000"/>
                <a:headEnd/>
                <a:tailEnd/>
              </a:ln>
            </p:spPr>
            <p:txBody>
              <a:bodyPr/>
              <a:lstStyle/>
              <a:p>
                <a:endParaRPr lang="en-US"/>
              </a:p>
            </p:txBody>
          </p:sp>
          <p:sp>
            <p:nvSpPr>
              <p:cNvPr id="60457" name="Freeform 195"/>
              <p:cNvSpPr>
                <a:spLocks/>
              </p:cNvSpPr>
              <p:nvPr/>
            </p:nvSpPr>
            <p:spPr bwMode="auto">
              <a:xfrm>
                <a:off x="3484563" y="3235326"/>
                <a:ext cx="1023938" cy="71438"/>
              </a:xfrm>
              <a:custGeom>
                <a:avLst/>
                <a:gdLst>
                  <a:gd name="T0" fmla="*/ 0 w 645"/>
                  <a:gd name="T1" fmla="*/ 2147483647 h 45"/>
                  <a:gd name="T2" fmla="*/ 0 w 645"/>
                  <a:gd name="T3" fmla="*/ 0 h 45"/>
                  <a:gd name="T4" fmla="*/ 2147483647 w 645"/>
                  <a:gd name="T5" fmla="*/ 0 h 45"/>
                  <a:gd name="T6" fmla="*/ 0 60000 65536"/>
                  <a:gd name="T7" fmla="*/ 0 60000 65536"/>
                  <a:gd name="T8" fmla="*/ 0 60000 65536"/>
                  <a:gd name="T9" fmla="*/ 0 w 645"/>
                  <a:gd name="T10" fmla="*/ 0 h 45"/>
                  <a:gd name="T11" fmla="*/ 645 w 645"/>
                  <a:gd name="T12" fmla="*/ 45 h 45"/>
                </a:gdLst>
                <a:ahLst/>
                <a:cxnLst>
                  <a:cxn ang="T6">
                    <a:pos x="T0" y="T1"/>
                  </a:cxn>
                  <a:cxn ang="T7">
                    <a:pos x="T2" y="T3"/>
                  </a:cxn>
                  <a:cxn ang="T8">
                    <a:pos x="T4" y="T5"/>
                  </a:cxn>
                </a:cxnLst>
                <a:rect l="T9" t="T10" r="T11" b="T12"/>
                <a:pathLst>
                  <a:path w="645" h="45">
                    <a:moveTo>
                      <a:pt x="0" y="45"/>
                    </a:moveTo>
                    <a:lnTo>
                      <a:pt x="0" y="0"/>
                    </a:lnTo>
                    <a:lnTo>
                      <a:pt x="645" y="0"/>
                    </a:lnTo>
                  </a:path>
                </a:pathLst>
              </a:custGeom>
              <a:noFill/>
              <a:ln w="28575" cap="sq">
                <a:solidFill>
                  <a:srgbClr val="000000"/>
                </a:solidFill>
                <a:prstDash val="solid"/>
                <a:miter lim="800000"/>
                <a:headEnd/>
                <a:tailEnd/>
              </a:ln>
            </p:spPr>
            <p:txBody>
              <a:bodyPr/>
              <a:lstStyle/>
              <a:p>
                <a:endParaRPr lang="en-US"/>
              </a:p>
            </p:txBody>
          </p:sp>
          <p:sp>
            <p:nvSpPr>
              <p:cNvPr id="60458" name="Freeform 197"/>
              <p:cNvSpPr>
                <a:spLocks/>
              </p:cNvSpPr>
              <p:nvPr/>
            </p:nvSpPr>
            <p:spPr bwMode="auto">
              <a:xfrm>
                <a:off x="3484563" y="3332163"/>
                <a:ext cx="823913" cy="71438"/>
              </a:xfrm>
              <a:custGeom>
                <a:avLst/>
                <a:gdLst>
                  <a:gd name="T0" fmla="*/ 0 w 519"/>
                  <a:gd name="T1" fmla="*/ 0 h 45"/>
                  <a:gd name="T2" fmla="*/ 0 w 519"/>
                  <a:gd name="T3" fmla="*/ 2147483647 h 45"/>
                  <a:gd name="T4" fmla="*/ 2147483647 w 519"/>
                  <a:gd name="T5" fmla="*/ 2147483647 h 45"/>
                  <a:gd name="T6" fmla="*/ 0 60000 65536"/>
                  <a:gd name="T7" fmla="*/ 0 60000 65536"/>
                  <a:gd name="T8" fmla="*/ 0 60000 65536"/>
                  <a:gd name="T9" fmla="*/ 0 w 519"/>
                  <a:gd name="T10" fmla="*/ 0 h 45"/>
                  <a:gd name="T11" fmla="*/ 519 w 519"/>
                  <a:gd name="T12" fmla="*/ 45 h 45"/>
                </a:gdLst>
                <a:ahLst/>
                <a:cxnLst>
                  <a:cxn ang="T6">
                    <a:pos x="T0" y="T1"/>
                  </a:cxn>
                  <a:cxn ang="T7">
                    <a:pos x="T2" y="T3"/>
                  </a:cxn>
                  <a:cxn ang="T8">
                    <a:pos x="T4" y="T5"/>
                  </a:cxn>
                </a:cxnLst>
                <a:rect l="T9" t="T10" r="T11" b="T12"/>
                <a:pathLst>
                  <a:path w="519" h="45">
                    <a:moveTo>
                      <a:pt x="0" y="0"/>
                    </a:moveTo>
                    <a:lnTo>
                      <a:pt x="0" y="45"/>
                    </a:lnTo>
                    <a:lnTo>
                      <a:pt x="519" y="45"/>
                    </a:lnTo>
                  </a:path>
                </a:pathLst>
              </a:custGeom>
              <a:noFill/>
              <a:ln w="28575" cap="sq">
                <a:solidFill>
                  <a:srgbClr val="000000"/>
                </a:solidFill>
                <a:prstDash val="solid"/>
                <a:miter lim="800000"/>
                <a:headEnd/>
                <a:tailEnd/>
              </a:ln>
            </p:spPr>
            <p:txBody>
              <a:bodyPr/>
              <a:lstStyle/>
              <a:p>
                <a:endParaRPr lang="en-US"/>
              </a:p>
            </p:txBody>
          </p:sp>
          <p:sp>
            <p:nvSpPr>
              <p:cNvPr id="60459" name="Freeform 198"/>
              <p:cNvSpPr>
                <a:spLocks/>
              </p:cNvSpPr>
              <p:nvPr/>
            </p:nvSpPr>
            <p:spPr bwMode="auto">
              <a:xfrm>
                <a:off x="3373438" y="3163888"/>
                <a:ext cx="111125" cy="155575"/>
              </a:xfrm>
              <a:custGeom>
                <a:avLst/>
                <a:gdLst>
                  <a:gd name="T0" fmla="*/ 0 w 70"/>
                  <a:gd name="T1" fmla="*/ 0 h 98"/>
                  <a:gd name="T2" fmla="*/ 0 w 70"/>
                  <a:gd name="T3" fmla="*/ 2147483647 h 98"/>
                  <a:gd name="T4" fmla="*/ 2147483647 w 70"/>
                  <a:gd name="T5" fmla="*/ 2147483647 h 98"/>
                  <a:gd name="T6" fmla="*/ 0 60000 65536"/>
                  <a:gd name="T7" fmla="*/ 0 60000 65536"/>
                  <a:gd name="T8" fmla="*/ 0 60000 65536"/>
                  <a:gd name="T9" fmla="*/ 0 w 70"/>
                  <a:gd name="T10" fmla="*/ 0 h 98"/>
                  <a:gd name="T11" fmla="*/ 70 w 70"/>
                  <a:gd name="T12" fmla="*/ 98 h 98"/>
                </a:gdLst>
                <a:ahLst/>
                <a:cxnLst>
                  <a:cxn ang="T6">
                    <a:pos x="T0" y="T1"/>
                  </a:cxn>
                  <a:cxn ang="T7">
                    <a:pos x="T2" y="T3"/>
                  </a:cxn>
                  <a:cxn ang="T8">
                    <a:pos x="T4" y="T5"/>
                  </a:cxn>
                </a:cxnLst>
                <a:rect l="T9" t="T10" r="T11" b="T12"/>
                <a:pathLst>
                  <a:path w="70" h="98">
                    <a:moveTo>
                      <a:pt x="0" y="0"/>
                    </a:moveTo>
                    <a:lnTo>
                      <a:pt x="0" y="98"/>
                    </a:lnTo>
                    <a:lnTo>
                      <a:pt x="70" y="98"/>
                    </a:lnTo>
                  </a:path>
                </a:pathLst>
              </a:custGeom>
              <a:noFill/>
              <a:ln w="28575" cap="sq">
                <a:solidFill>
                  <a:srgbClr val="000000"/>
                </a:solidFill>
                <a:prstDash val="solid"/>
                <a:miter lim="800000"/>
                <a:headEnd/>
                <a:tailEnd/>
              </a:ln>
            </p:spPr>
            <p:txBody>
              <a:bodyPr/>
              <a:lstStyle/>
              <a:p>
                <a:endParaRPr lang="en-US"/>
              </a:p>
            </p:txBody>
          </p:sp>
          <p:sp>
            <p:nvSpPr>
              <p:cNvPr id="60460" name="Freeform 199"/>
              <p:cNvSpPr>
                <a:spLocks/>
              </p:cNvSpPr>
              <p:nvPr/>
            </p:nvSpPr>
            <p:spPr bwMode="auto">
              <a:xfrm>
                <a:off x="3352801" y="2911476"/>
                <a:ext cx="20638" cy="239713"/>
              </a:xfrm>
              <a:custGeom>
                <a:avLst/>
                <a:gdLst>
                  <a:gd name="T0" fmla="*/ 0 w 13"/>
                  <a:gd name="T1" fmla="*/ 0 h 151"/>
                  <a:gd name="T2" fmla="*/ 0 w 13"/>
                  <a:gd name="T3" fmla="*/ 2147483647 h 151"/>
                  <a:gd name="T4" fmla="*/ 2147483647 w 13"/>
                  <a:gd name="T5" fmla="*/ 2147483647 h 151"/>
                  <a:gd name="T6" fmla="*/ 0 60000 65536"/>
                  <a:gd name="T7" fmla="*/ 0 60000 65536"/>
                  <a:gd name="T8" fmla="*/ 0 60000 65536"/>
                  <a:gd name="T9" fmla="*/ 0 w 13"/>
                  <a:gd name="T10" fmla="*/ 0 h 151"/>
                  <a:gd name="T11" fmla="*/ 13 w 13"/>
                  <a:gd name="T12" fmla="*/ 151 h 151"/>
                </a:gdLst>
                <a:ahLst/>
                <a:cxnLst>
                  <a:cxn ang="T6">
                    <a:pos x="T0" y="T1"/>
                  </a:cxn>
                  <a:cxn ang="T7">
                    <a:pos x="T2" y="T3"/>
                  </a:cxn>
                  <a:cxn ang="T8">
                    <a:pos x="T4" y="T5"/>
                  </a:cxn>
                </a:cxnLst>
                <a:rect l="T9" t="T10" r="T11" b="T12"/>
                <a:pathLst>
                  <a:path w="13" h="151">
                    <a:moveTo>
                      <a:pt x="0" y="0"/>
                    </a:moveTo>
                    <a:lnTo>
                      <a:pt x="0" y="151"/>
                    </a:lnTo>
                    <a:lnTo>
                      <a:pt x="13" y="151"/>
                    </a:lnTo>
                  </a:path>
                </a:pathLst>
              </a:custGeom>
              <a:noFill/>
              <a:ln w="28575" cap="sq">
                <a:solidFill>
                  <a:srgbClr val="000000"/>
                </a:solidFill>
                <a:prstDash val="solid"/>
                <a:miter lim="800000"/>
                <a:headEnd/>
                <a:tailEnd/>
              </a:ln>
            </p:spPr>
            <p:txBody>
              <a:bodyPr/>
              <a:lstStyle/>
              <a:p>
                <a:endParaRPr lang="en-US"/>
              </a:p>
            </p:txBody>
          </p:sp>
          <p:sp>
            <p:nvSpPr>
              <p:cNvPr id="60461" name="Freeform 200"/>
              <p:cNvSpPr>
                <a:spLocks/>
              </p:cNvSpPr>
              <p:nvPr/>
            </p:nvSpPr>
            <p:spPr bwMode="auto">
              <a:xfrm>
                <a:off x="3162301" y="2597151"/>
                <a:ext cx="190500" cy="301625"/>
              </a:xfrm>
              <a:custGeom>
                <a:avLst/>
                <a:gdLst>
                  <a:gd name="T0" fmla="*/ 0 w 120"/>
                  <a:gd name="T1" fmla="*/ 0 h 190"/>
                  <a:gd name="T2" fmla="*/ 0 w 120"/>
                  <a:gd name="T3" fmla="*/ 2147483647 h 190"/>
                  <a:gd name="T4" fmla="*/ 2147483647 w 120"/>
                  <a:gd name="T5" fmla="*/ 2147483647 h 190"/>
                  <a:gd name="T6" fmla="*/ 0 60000 65536"/>
                  <a:gd name="T7" fmla="*/ 0 60000 65536"/>
                  <a:gd name="T8" fmla="*/ 0 60000 65536"/>
                  <a:gd name="T9" fmla="*/ 0 w 120"/>
                  <a:gd name="T10" fmla="*/ 0 h 190"/>
                  <a:gd name="T11" fmla="*/ 120 w 120"/>
                  <a:gd name="T12" fmla="*/ 190 h 190"/>
                </a:gdLst>
                <a:ahLst/>
                <a:cxnLst>
                  <a:cxn ang="T6">
                    <a:pos x="T0" y="T1"/>
                  </a:cxn>
                  <a:cxn ang="T7">
                    <a:pos x="T2" y="T3"/>
                  </a:cxn>
                  <a:cxn ang="T8">
                    <a:pos x="T4" y="T5"/>
                  </a:cxn>
                </a:cxnLst>
                <a:rect l="T9" t="T10" r="T11" b="T12"/>
                <a:pathLst>
                  <a:path w="120" h="190">
                    <a:moveTo>
                      <a:pt x="0" y="0"/>
                    </a:moveTo>
                    <a:lnTo>
                      <a:pt x="0" y="190"/>
                    </a:lnTo>
                    <a:lnTo>
                      <a:pt x="120" y="190"/>
                    </a:lnTo>
                  </a:path>
                </a:pathLst>
              </a:custGeom>
              <a:noFill/>
              <a:ln w="28575" cap="sq">
                <a:solidFill>
                  <a:srgbClr val="000000"/>
                </a:solidFill>
                <a:prstDash val="solid"/>
                <a:miter lim="800000"/>
                <a:headEnd/>
                <a:tailEnd/>
              </a:ln>
            </p:spPr>
            <p:txBody>
              <a:bodyPr/>
              <a:lstStyle/>
              <a:p>
                <a:endParaRPr lang="en-US"/>
              </a:p>
            </p:txBody>
          </p:sp>
          <p:sp>
            <p:nvSpPr>
              <p:cNvPr id="60462" name="Freeform 201"/>
              <p:cNvSpPr>
                <a:spLocks/>
              </p:cNvSpPr>
              <p:nvPr/>
            </p:nvSpPr>
            <p:spPr bwMode="auto">
              <a:xfrm>
                <a:off x="3073401" y="2062163"/>
                <a:ext cx="88900" cy="522288"/>
              </a:xfrm>
              <a:custGeom>
                <a:avLst/>
                <a:gdLst>
                  <a:gd name="T0" fmla="*/ 0 w 56"/>
                  <a:gd name="T1" fmla="*/ 0 h 329"/>
                  <a:gd name="T2" fmla="*/ 0 w 56"/>
                  <a:gd name="T3" fmla="*/ 2147483647 h 329"/>
                  <a:gd name="T4" fmla="*/ 2147483647 w 56"/>
                  <a:gd name="T5" fmla="*/ 2147483647 h 329"/>
                  <a:gd name="T6" fmla="*/ 0 60000 65536"/>
                  <a:gd name="T7" fmla="*/ 0 60000 65536"/>
                  <a:gd name="T8" fmla="*/ 0 60000 65536"/>
                  <a:gd name="T9" fmla="*/ 0 w 56"/>
                  <a:gd name="T10" fmla="*/ 0 h 329"/>
                  <a:gd name="T11" fmla="*/ 56 w 56"/>
                  <a:gd name="T12" fmla="*/ 329 h 329"/>
                </a:gdLst>
                <a:ahLst/>
                <a:cxnLst>
                  <a:cxn ang="T6">
                    <a:pos x="T0" y="T1"/>
                  </a:cxn>
                  <a:cxn ang="T7">
                    <a:pos x="T2" y="T3"/>
                  </a:cxn>
                  <a:cxn ang="T8">
                    <a:pos x="T4" y="T5"/>
                  </a:cxn>
                </a:cxnLst>
                <a:rect l="T9" t="T10" r="T11" b="T12"/>
                <a:pathLst>
                  <a:path w="56" h="329">
                    <a:moveTo>
                      <a:pt x="0" y="0"/>
                    </a:moveTo>
                    <a:lnTo>
                      <a:pt x="0" y="329"/>
                    </a:lnTo>
                    <a:lnTo>
                      <a:pt x="56" y="329"/>
                    </a:lnTo>
                  </a:path>
                </a:pathLst>
              </a:custGeom>
              <a:noFill/>
              <a:ln w="28575" cap="sq">
                <a:solidFill>
                  <a:srgbClr val="000000"/>
                </a:solidFill>
                <a:prstDash val="solid"/>
                <a:miter lim="800000"/>
                <a:headEnd/>
                <a:tailEnd/>
              </a:ln>
            </p:spPr>
            <p:txBody>
              <a:bodyPr/>
              <a:lstStyle/>
              <a:p>
                <a:endParaRPr lang="en-US"/>
              </a:p>
            </p:txBody>
          </p:sp>
          <p:sp>
            <p:nvSpPr>
              <p:cNvPr id="60463" name="Freeform 202"/>
              <p:cNvSpPr>
                <a:spLocks/>
              </p:cNvSpPr>
              <p:nvPr/>
            </p:nvSpPr>
            <p:spPr bwMode="auto">
              <a:xfrm>
                <a:off x="2974976" y="2049463"/>
                <a:ext cx="98425" cy="809625"/>
              </a:xfrm>
              <a:custGeom>
                <a:avLst/>
                <a:gdLst>
                  <a:gd name="T0" fmla="*/ 0 w 62"/>
                  <a:gd name="T1" fmla="*/ 2147483647 h 510"/>
                  <a:gd name="T2" fmla="*/ 0 w 62"/>
                  <a:gd name="T3" fmla="*/ 0 h 510"/>
                  <a:gd name="T4" fmla="*/ 2147483647 w 62"/>
                  <a:gd name="T5" fmla="*/ 0 h 510"/>
                  <a:gd name="T6" fmla="*/ 0 60000 65536"/>
                  <a:gd name="T7" fmla="*/ 0 60000 65536"/>
                  <a:gd name="T8" fmla="*/ 0 60000 65536"/>
                  <a:gd name="T9" fmla="*/ 0 w 62"/>
                  <a:gd name="T10" fmla="*/ 0 h 510"/>
                  <a:gd name="T11" fmla="*/ 62 w 62"/>
                  <a:gd name="T12" fmla="*/ 510 h 510"/>
                </a:gdLst>
                <a:ahLst/>
                <a:cxnLst>
                  <a:cxn ang="T6">
                    <a:pos x="T0" y="T1"/>
                  </a:cxn>
                  <a:cxn ang="T7">
                    <a:pos x="T2" y="T3"/>
                  </a:cxn>
                  <a:cxn ang="T8">
                    <a:pos x="T4" y="T5"/>
                  </a:cxn>
                </a:cxnLst>
                <a:rect l="T9" t="T10" r="T11" b="T12"/>
                <a:pathLst>
                  <a:path w="62" h="510">
                    <a:moveTo>
                      <a:pt x="0" y="510"/>
                    </a:moveTo>
                    <a:lnTo>
                      <a:pt x="0" y="0"/>
                    </a:lnTo>
                    <a:lnTo>
                      <a:pt x="62" y="0"/>
                    </a:lnTo>
                  </a:path>
                </a:pathLst>
              </a:custGeom>
              <a:noFill/>
              <a:ln w="28575" cap="sq">
                <a:solidFill>
                  <a:srgbClr val="000000"/>
                </a:solidFill>
                <a:prstDash val="solid"/>
                <a:miter lim="800000"/>
                <a:headEnd/>
                <a:tailEnd/>
              </a:ln>
            </p:spPr>
            <p:txBody>
              <a:bodyPr/>
              <a:lstStyle/>
              <a:p>
                <a:endParaRPr lang="en-US"/>
              </a:p>
            </p:txBody>
          </p:sp>
          <p:sp>
            <p:nvSpPr>
              <p:cNvPr id="60464" name="Freeform 204"/>
              <p:cNvSpPr>
                <a:spLocks/>
              </p:cNvSpPr>
              <p:nvPr/>
            </p:nvSpPr>
            <p:spPr bwMode="auto">
              <a:xfrm>
                <a:off x="3228976" y="3570288"/>
                <a:ext cx="463550" cy="114300"/>
              </a:xfrm>
              <a:custGeom>
                <a:avLst/>
                <a:gdLst>
                  <a:gd name="T0" fmla="*/ 0 w 292"/>
                  <a:gd name="T1" fmla="*/ 2147483647 h 72"/>
                  <a:gd name="T2" fmla="*/ 0 w 292"/>
                  <a:gd name="T3" fmla="*/ 0 h 72"/>
                  <a:gd name="T4" fmla="*/ 2147483647 w 292"/>
                  <a:gd name="T5" fmla="*/ 0 h 72"/>
                  <a:gd name="T6" fmla="*/ 0 60000 65536"/>
                  <a:gd name="T7" fmla="*/ 0 60000 65536"/>
                  <a:gd name="T8" fmla="*/ 0 60000 65536"/>
                  <a:gd name="T9" fmla="*/ 0 w 292"/>
                  <a:gd name="T10" fmla="*/ 0 h 72"/>
                  <a:gd name="T11" fmla="*/ 292 w 292"/>
                  <a:gd name="T12" fmla="*/ 72 h 72"/>
                </a:gdLst>
                <a:ahLst/>
                <a:cxnLst>
                  <a:cxn ang="T6">
                    <a:pos x="T0" y="T1"/>
                  </a:cxn>
                  <a:cxn ang="T7">
                    <a:pos x="T2" y="T3"/>
                  </a:cxn>
                  <a:cxn ang="T8">
                    <a:pos x="T4" y="T5"/>
                  </a:cxn>
                </a:cxnLst>
                <a:rect l="T9" t="T10" r="T11" b="T12"/>
                <a:pathLst>
                  <a:path w="292" h="72">
                    <a:moveTo>
                      <a:pt x="0" y="72"/>
                    </a:moveTo>
                    <a:lnTo>
                      <a:pt x="0" y="0"/>
                    </a:lnTo>
                    <a:lnTo>
                      <a:pt x="292" y="0"/>
                    </a:lnTo>
                  </a:path>
                </a:pathLst>
              </a:custGeom>
              <a:noFill/>
              <a:ln w="28575" cap="sq">
                <a:solidFill>
                  <a:srgbClr val="000000"/>
                </a:solidFill>
                <a:prstDash val="solid"/>
                <a:miter lim="800000"/>
                <a:headEnd/>
                <a:tailEnd/>
              </a:ln>
            </p:spPr>
            <p:txBody>
              <a:bodyPr/>
              <a:lstStyle/>
              <a:p>
                <a:endParaRPr lang="en-US"/>
              </a:p>
            </p:txBody>
          </p:sp>
          <p:sp>
            <p:nvSpPr>
              <p:cNvPr id="60465" name="Freeform 206"/>
              <p:cNvSpPr>
                <a:spLocks/>
              </p:cNvSpPr>
              <p:nvPr/>
            </p:nvSpPr>
            <p:spPr bwMode="auto">
              <a:xfrm>
                <a:off x="3292476" y="3738563"/>
                <a:ext cx="485775" cy="71438"/>
              </a:xfrm>
              <a:custGeom>
                <a:avLst/>
                <a:gdLst>
                  <a:gd name="T0" fmla="*/ 0 w 306"/>
                  <a:gd name="T1" fmla="*/ 2147483647 h 45"/>
                  <a:gd name="T2" fmla="*/ 0 w 306"/>
                  <a:gd name="T3" fmla="*/ 0 h 45"/>
                  <a:gd name="T4" fmla="*/ 2147483647 w 306"/>
                  <a:gd name="T5" fmla="*/ 0 h 45"/>
                  <a:gd name="T6" fmla="*/ 0 60000 65536"/>
                  <a:gd name="T7" fmla="*/ 0 60000 65536"/>
                  <a:gd name="T8" fmla="*/ 0 60000 65536"/>
                  <a:gd name="T9" fmla="*/ 0 w 306"/>
                  <a:gd name="T10" fmla="*/ 0 h 45"/>
                  <a:gd name="T11" fmla="*/ 306 w 306"/>
                  <a:gd name="T12" fmla="*/ 45 h 45"/>
                </a:gdLst>
                <a:ahLst/>
                <a:cxnLst>
                  <a:cxn ang="T6">
                    <a:pos x="T0" y="T1"/>
                  </a:cxn>
                  <a:cxn ang="T7">
                    <a:pos x="T2" y="T3"/>
                  </a:cxn>
                  <a:cxn ang="T8">
                    <a:pos x="T4" y="T5"/>
                  </a:cxn>
                </a:cxnLst>
                <a:rect l="T9" t="T10" r="T11" b="T12"/>
                <a:pathLst>
                  <a:path w="306" h="45">
                    <a:moveTo>
                      <a:pt x="0" y="45"/>
                    </a:moveTo>
                    <a:lnTo>
                      <a:pt x="0" y="0"/>
                    </a:lnTo>
                    <a:lnTo>
                      <a:pt x="306" y="0"/>
                    </a:lnTo>
                  </a:path>
                </a:pathLst>
              </a:custGeom>
              <a:noFill/>
              <a:ln w="28575" cap="sq">
                <a:solidFill>
                  <a:srgbClr val="000000"/>
                </a:solidFill>
                <a:prstDash val="solid"/>
                <a:miter lim="800000"/>
                <a:headEnd/>
                <a:tailEnd/>
              </a:ln>
            </p:spPr>
            <p:txBody>
              <a:bodyPr/>
              <a:lstStyle/>
              <a:p>
                <a:endParaRPr lang="en-US"/>
              </a:p>
            </p:txBody>
          </p:sp>
          <p:sp>
            <p:nvSpPr>
              <p:cNvPr id="60466" name="Freeform 208"/>
              <p:cNvSpPr>
                <a:spLocks/>
              </p:cNvSpPr>
              <p:nvPr/>
            </p:nvSpPr>
            <p:spPr bwMode="auto">
              <a:xfrm>
                <a:off x="3292476" y="3835401"/>
                <a:ext cx="377825" cy="71438"/>
              </a:xfrm>
              <a:custGeom>
                <a:avLst/>
                <a:gdLst>
                  <a:gd name="T0" fmla="*/ 0 w 238"/>
                  <a:gd name="T1" fmla="*/ 0 h 45"/>
                  <a:gd name="T2" fmla="*/ 0 w 238"/>
                  <a:gd name="T3" fmla="*/ 2147483647 h 45"/>
                  <a:gd name="T4" fmla="*/ 2147483647 w 238"/>
                  <a:gd name="T5" fmla="*/ 2147483647 h 45"/>
                  <a:gd name="T6" fmla="*/ 0 60000 65536"/>
                  <a:gd name="T7" fmla="*/ 0 60000 65536"/>
                  <a:gd name="T8" fmla="*/ 0 60000 65536"/>
                  <a:gd name="T9" fmla="*/ 0 w 238"/>
                  <a:gd name="T10" fmla="*/ 0 h 45"/>
                  <a:gd name="T11" fmla="*/ 238 w 238"/>
                  <a:gd name="T12" fmla="*/ 45 h 45"/>
                </a:gdLst>
                <a:ahLst/>
                <a:cxnLst>
                  <a:cxn ang="T6">
                    <a:pos x="T0" y="T1"/>
                  </a:cxn>
                  <a:cxn ang="T7">
                    <a:pos x="T2" y="T3"/>
                  </a:cxn>
                  <a:cxn ang="T8">
                    <a:pos x="T4" y="T5"/>
                  </a:cxn>
                </a:cxnLst>
                <a:rect l="T9" t="T10" r="T11" b="T12"/>
                <a:pathLst>
                  <a:path w="238" h="45">
                    <a:moveTo>
                      <a:pt x="0" y="0"/>
                    </a:moveTo>
                    <a:lnTo>
                      <a:pt x="0" y="45"/>
                    </a:lnTo>
                    <a:lnTo>
                      <a:pt x="238" y="45"/>
                    </a:lnTo>
                  </a:path>
                </a:pathLst>
              </a:custGeom>
              <a:noFill/>
              <a:ln w="28575" cap="sq">
                <a:solidFill>
                  <a:srgbClr val="000000"/>
                </a:solidFill>
                <a:prstDash val="solid"/>
                <a:miter lim="800000"/>
                <a:headEnd/>
                <a:tailEnd/>
              </a:ln>
            </p:spPr>
            <p:txBody>
              <a:bodyPr/>
              <a:lstStyle/>
              <a:p>
                <a:endParaRPr lang="en-US"/>
              </a:p>
            </p:txBody>
          </p:sp>
          <p:sp>
            <p:nvSpPr>
              <p:cNvPr id="60467" name="Freeform 209"/>
              <p:cNvSpPr>
                <a:spLocks/>
              </p:cNvSpPr>
              <p:nvPr/>
            </p:nvSpPr>
            <p:spPr bwMode="auto">
              <a:xfrm>
                <a:off x="3228976" y="3708401"/>
                <a:ext cx="63500" cy="114300"/>
              </a:xfrm>
              <a:custGeom>
                <a:avLst/>
                <a:gdLst>
                  <a:gd name="T0" fmla="*/ 0 w 40"/>
                  <a:gd name="T1" fmla="*/ 0 h 72"/>
                  <a:gd name="T2" fmla="*/ 0 w 40"/>
                  <a:gd name="T3" fmla="*/ 2147483647 h 72"/>
                  <a:gd name="T4" fmla="*/ 2147483647 w 40"/>
                  <a:gd name="T5" fmla="*/ 2147483647 h 72"/>
                  <a:gd name="T6" fmla="*/ 0 60000 65536"/>
                  <a:gd name="T7" fmla="*/ 0 60000 65536"/>
                  <a:gd name="T8" fmla="*/ 0 60000 65536"/>
                  <a:gd name="T9" fmla="*/ 0 w 40"/>
                  <a:gd name="T10" fmla="*/ 0 h 72"/>
                  <a:gd name="T11" fmla="*/ 40 w 40"/>
                  <a:gd name="T12" fmla="*/ 72 h 72"/>
                </a:gdLst>
                <a:ahLst/>
                <a:cxnLst>
                  <a:cxn ang="T6">
                    <a:pos x="T0" y="T1"/>
                  </a:cxn>
                  <a:cxn ang="T7">
                    <a:pos x="T2" y="T3"/>
                  </a:cxn>
                  <a:cxn ang="T8">
                    <a:pos x="T4" y="T5"/>
                  </a:cxn>
                </a:cxnLst>
                <a:rect l="T9" t="T10" r="T11" b="T12"/>
                <a:pathLst>
                  <a:path w="40" h="72">
                    <a:moveTo>
                      <a:pt x="0" y="0"/>
                    </a:moveTo>
                    <a:lnTo>
                      <a:pt x="0" y="72"/>
                    </a:lnTo>
                    <a:lnTo>
                      <a:pt x="40" y="72"/>
                    </a:lnTo>
                  </a:path>
                </a:pathLst>
              </a:custGeom>
              <a:noFill/>
              <a:ln w="28575" cap="sq">
                <a:solidFill>
                  <a:srgbClr val="000000"/>
                </a:solidFill>
                <a:prstDash val="solid"/>
                <a:miter lim="800000"/>
                <a:headEnd/>
                <a:tailEnd/>
              </a:ln>
            </p:spPr>
            <p:txBody>
              <a:bodyPr/>
              <a:lstStyle/>
              <a:p>
                <a:endParaRPr lang="en-US"/>
              </a:p>
            </p:txBody>
          </p:sp>
          <p:sp>
            <p:nvSpPr>
              <p:cNvPr id="60468" name="Freeform 210"/>
              <p:cNvSpPr>
                <a:spLocks/>
              </p:cNvSpPr>
              <p:nvPr/>
            </p:nvSpPr>
            <p:spPr bwMode="auto">
              <a:xfrm>
                <a:off x="2974976" y="2884488"/>
                <a:ext cx="254000" cy="812800"/>
              </a:xfrm>
              <a:custGeom>
                <a:avLst/>
                <a:gdLst>
                  <a:gd name="T0" fmla="*/ 0 w 160"/>
                  <a:gd name="T1" fmla="*/ 0 h 512"/>
                  <a:gd name="T2" fmla="*/ 0 w 160"/>
                  <a:gd name="T3" fmla="*/ 2147483647 h 512"/>
                  <a:gd name="T4" fmla="*/ 2147483647 w 160"/>
                  <a:gd name="T5" fmla="*/ 2147483647 h 512"/>
                  <a:gd name="T6" fmla="*/ 0 60000 65536"/>
                  <a:gd name="T7" fmla="*/ 0 60000 65536"/>
                  <a:gd name="T8" fmla="*/ 0 60000 65536"/>
                  <a:gd name="T9" fmla="*/ 0 w 160"/>
                  <a:gd name="T10" fmla="*/ 0 h 512"/>
                  <a:gd name="T11" fmla="*/ 160 w 160"/>
                  <a:gd name="T12" fmla="*/ 512 h 512"/>
                </a:gdLst>
                <a:ahLst/>
                <a:cxnLst>
                  <a:cxn ang="T6">
                    <a:pos x="T0" y="T1"/>
                  </a:cxn>
                  <a:cxn ang="T7">
                    <a:pos x="T2" y="T3"/>
                  </a:cxn>
                  <a:cxn ang="T8">
                    <a:pos x="T4" y="T5"/>
                  </a:cxn>
                </a:cxnLst>
                <a:rect l="T9" t="T10" r="T11" b="T12"/>
                <a:pathLst>
                  <a:path w="160" h="512">
                    <a:moveTo>
                      <a:pt x="0" y="0"/>
                    </a:moveTo>
                    <a:lnTo>
                      <a:pt x="0" y="512"/>
                    </a:lnTo>
                    <a:lnTo>
                      <a:pt x="160" y="512"/>
                    </a:lnTo>
                  </a:path>
                </a:pathLst>
              </a:custGeom>
              <a:noFill/>
              <a:ln w="28575" cap="sq">
                <a:solidFill>
                  <a:srgbClr val="000000"/>
                </a:solidFill>
                <a:prstDash val="solid"/>
                <a:miter lim="800000"/>
                <a:headEnd/>
                <a:tailEnd/>
              </a:ln>
            </p:spPr>
            <p:txBody>
              <a:bodyPr/>
              <a:lstStyle/>
              <a:p>
                <a:endParaRPr lang="en-US"/>
              </a:p>
            </p:txBody>
          </p:sp>
          <p:sp>
            <p:nvSpPr>
              <p:cNvPr id="60469" name="Freeform 211"/>
              <p:cNvSpPr>
                <a:spLocks/>
              </p:cNvSpPr>
              <p:nvPr/>
            </p:nvSpPr>
            <p:spPr bwMode="auto">
              <a:xfrm>
                <a:off x="2757488" y="2871788"/>
                <a:ext cx="217488" cy="788988"/>
              </a:xfrm>
              <a:custGeom>
                <a:avLst/>
                <a:gdLst>
                  <a:gd name="T0" fmla="*/ 0 w 137"/>
                  <a:gd name="T1" fmla="*/ 2147483647 h 497"/>
                  <a:gd name="T2" fmla="*/ 0 w 137"/>
                  <a:gd name="T3" fmla="*/ 0 h 497"/>
                  <a:gd name="T4" fmla="*/ 2147483647 w 137"/>
                  <a:gd name="T5" fmla="*/ 0 h 497"/>
                  <a:gd name="T6" fmla="*/ 0 60000 65536"/>
                  <a:gd name="T7" fmla="*/ 0 60000 65536"/>
                  <a:gd name="T8" fmla="*/ 0 60000 65536"/>
                  <a:gd name="T9" fmla="*/ 0 w 137"/>
                  <a:gd name="T10" fmla="*/ 0 h 497"/>
                  <a:gd name="T11" fmla="*/ 137 w 137"/>
                  <a:gd name="T12" fmla="*/ 497 h 497"/>
                </a:gdLst>
                <a:ahLst/>
                <a:cxnLst>
                  <a:cxn ang="T6">
                    <a:pos x="T0" y="T1"/>
                  </a:cxn>
                  <a:cxn ang="T7">
                    <a:pos x="T2" y="T3"/>
                  </a:cxn>
                  <a:cxn ang="T8">
                    <a:pos x="T4" y="T5"/>
                  </a:cxn>
                </a:cxnLst>
                <a:rect l="T9" t="T10" r="T11" b="T12"/>
                <a:pathLst>
                  <a:path w="137" h="497">
                    <a:moveTo>
                      <a:pt x="0" y="497"/>
                    </a:moveTo>
                    <a:lnTo>
                      <a:pt x="0" y="0"/>
                    </a:lnTo>
                    <a:lnTo>
                      <a:pt x="137" y="0"/>
                    </a:lnTo>
                  </a:path>
                </a:pathLst>
              </a:custGeom>
              <a:noFill/>
              <a:ln w="28575" cap="sq">
                <a:solidFill>
                  <a:srgbClr val="000000"/>
                </a:solidFill>
                <a:prstDash val="solid"/>
                <a:miter lim="800000"/>
                <a:headEnd/>
                <a:tailEnd/>
              </a:ln>
            </p:spPr>
            <p:txBody>
              <a:bodyPr/>
              <a:lstStyle/>
              <a:p>
                <a:endParaRPr lang="en-US"/>
              </a:p>
            </p:txBody>
          </p:sp>
          <p:sp>
            <p:nvSpPr>
              <p:cNvPr id="60470" name="Freeform 213"/>
              <p:cNvSpPr>
                <a:spLocks/>
              </p:cNvSpPr>
              <p:nvPr/>
            </p:nvSpPr>
            <p:spPr bwMode="auto">
              <a:xfrm>
                <a:off x="2928938" y="4073526"/>
                <a:ext cx="815975" cy="388938"/>
              </a:xfrm>
              <a:custGeom>
                <a:avLst/>
                <a:gdLst>
                  <a:gd name="T0" fmla="*/ 0 w 514"/>
                  <a:gd name="T1" fmla="*/ 2147483647 h 245"/>
                  <a:gd name="T2" fmla="*/ 0 w 514"/>
                  <a:gd name="T3" fmla="*/ 0 h 245"/>
                  <a:gd name="T4" fmla="*/ 2147483647 w 514"/>
                  <a:gd name="T5" fmla="*/ 0 h 245"/>
                  <a:gd name="T6" fmla="*/ 0 60000 65536"/>
                  <a:gd name="T7" fmla="*/ 0 60000 65536"/>
                  <a:gd name="T8" fmla="*/ 0 60000 65536"/>
                  <a:gd name="T9" fmla="*/ 0 w 514"/>
                  <a:gd name="T10" fmla="*/ 0 h 245"/>
                  <a:gd name="T11" fmla="*/ 514 w 514"/>
                  <a:gd name="T12" fmla="*/ 245 h 245"/>
                </a:gdLst>
                <a:ahLst/>
                <a:cxnLst>
                  <a:cxn ang="T6">
                    <a:pos x="T0" y="T1"/>
                  </a:cxn>
                  <a:cxn ang="T7">
                    <a:pos x="T2" y="T3"/>
                  </a:cxn>
                  <a:cxn ang="T8">
                    <a:pos x="T4" y="T5"/>
                  </a:cxn>
                </a:cxnLst>
                <a:rect l="T9" t="T10" r="T11" b="T12"/>
                <a:pathLst>
                  <a:path w="514" h="245">
                    <a:moveTo>
                      <a:pt x="0" y="245"/>
                    </a:moveTo>
                    <a:lnTo>
                      <a:pt x="0" y="0"/>
                    </a:lnTo>
                    <a:lnTo>
                      <a:pt x="514" y="0"/>
                    </a:lnTo>
                  </a:path>
                </a:pathLst>
              </a:custGeom>
              <a:noFill/>
              <a:ln w="28575" cap="sq">
                <a:solidFill>
                  <a:srgbClr val="000000"/>
                </a:solidFill>
                <a:prstDash val="solid"/>
                <a:miter lim="800000"/>
                <a:headEnd/>
                <a:tailEnd/>
              </a:ln>
            </p:spPr>
            <p:txBody>
              <a:bodyPr/>
              <a:lstStyle/>
              <a:p>
                <a:endParaRPr lang="en-US"/>
              </a:p>
            </p:txBody>
          </p:sp>
          <p:sp>
            <p:nvSpPr>
              <p:cNvPr id="60471" name="Freeform 215"/>
              <p:cNvSpPr>
                <a:spLocks/>
              </p:cNvSpPr>
              <p:nvPr/>
            </p:nvSpPr>
            <p:spPr bwMode="auto">
              <a:xfrm>
                <a:off x="3775076" y="4241801"/>
                <a:ext cx="14288" cy="71438"/>
              </a:xfrm>
              <a:custGeom>
                <a:avLst/>
                <a:gdLst>
                  <a:gd name="T0" fmla="*/ 0 w 9"/>
                  <a:gd name="T1" fmla="*/ 2147483647 h 45"/>
                  <a:gd name="T2" fmla="*/ 0 w 9"/>
                  <a:gd name="T3" fmla="*/ 0 h 45"/>
                  <a:gd name="T4" fmla="*/ 2147483647 w 9"/>
                  <a:gd name="T5" fmla="*/ 0 h 45"/>
                  <a:gd name="T6" fmla="*/ 0 60000 65536"/>
                  <a:gd name="T7" fmla="*/ 0 60000 65536"/>
                  <a:gd name="T8" fmla="*/ 0 60000 65536"/>
                  <a:gd name="T9" fmla="*/ 0 w 9"/>
                  <a:gd name="T10" fmla="*/ 0 h 45"/>
                  <a:gd name="T11" fmla="*/ 9 w 9"/>
                  <a:gd name="T12" fmla="*/ 45 h 45"/>
                </a:gdLst>
                <a:ahLst/>
                <a:cxnLst>
                  <a:cxn ang="T6">
                    <a:pos x="T0" y="T1"/>
                  </a:cxn>
                  <a:cxn ang="T7">
                    <a:pos x="T2" y="T3"/>
                  </a:cxn>
                  <a:cxn ang="T8">
                    <a:pos x="T4" y="T5"/>
                  </a:cxn>
                </a:cxnLst>
                <a:rect l="T9" t="T10" r="T11" b="T12"/>
                <a:pathLst>
                  <a:path w="9" h="45">
                    <a:moveTo>
                      <a:pt x="0" y="45"/>
                    </a:moveTo>
                    <a:lnTo>
                      <a:pt x="0" y="0"/>
                    </a:lnTo>
                    <a:lnTo>
                      <a:pt x="9" y="0"/>
                    </a:lnTo>
                  </a:path>
                </a:pathLst>
              </a:custGeom>
              <a:noFill/>
              <a:ln w="28575" cap="sq">
                <a:solidFill>
                  <a:srgbClr val="000000"/>
                </a:solidFill>
                <a:prstDash val="solid"/>
                <a:miter lim="800000"/>
                <a:headEnd/>
                <a:tailEnd/>
              </a:ln>
            </p:spPr>
            <p:txBody>
              <a:bodyPr/>
              <a:lstStyle/>
              <a:p>
                <a:endParaRPr lang="en-US"/>
              </a:p>
            </p:txBody>
          </p:sp>
          <p:sp>
            <p:nvSpPr>
              <p:cNvPr id="60472" name="Freeform 217"/>
              <p:cNvSpPr>
                <a:spLocks/>
              </p:cNvSpPr>
              <p:nvPr/>
            </p:nvSpPr>
            <p:spPr bwMode="auto">
              <a:xfrm>
                <a:off x="3775076" y="4338638"/>
                <a:ext cx="30163" cy="71438"/>
              </a:xfrm>
              <a:custGeom>
                <a:avLst/>
                <a:gdLst>
                  <a:gd name="T0" fmla="*/ 0 w 19"/>
                  <a:gd name="T1" fmla="*/ 0 h 45"/>
                  <a:gd name="T2" fmla="*/ 0 w 19"/>
                  <a:gd name="T3" fmla="*/ 2147483647 h 45"/>
                  <a:gd name="T4" fmla="*/ 2147483647 w 19"/>
                  <a:gd name="T5" fmla="*/ 2147483647 h 45"/>
                  <a:gd name="T6" fmla="*/ 0 60000 65536"/>
                  <a:gd name="T7" fmla="*/ 0 60000 65536"/>
                  <a:gd name="T8" fmla="*/ 0 60000 65536"/>
                  <a:gd name="T9" fmla="*/ 0 w 19"/>
                  <a:gd name="T10" fmla="*/ 0 h 45"/>
                  <a:gd name="T11" fmla="*/ 19 w 19"/>
                  <a:gd name="T12" fmla="*/ 45 h 45"/>
                </a:gdLst>
                <a:ahLst/>
                <a:cxnLst>
                  <a:cxn ang="T6">
                    <a:pos x="T0" y="T1"/>
                  </a:cxn>
                  <a:cxn ang="T7">
                    <a:pos x="T2" y="T3"/>
                  </a:cxn>
                  <a:cxn ang="T8">
                    <a:pos x="T4" y="T5"/>
                  </a:cxn>
                </a:cxnLst>
                <a:rect l="T9" t="T10" r="T11" b="T12"/>
                <a:pathLst>
                  <a:path w="19" h="45">
                    <a:moveTo>
                      <a:pt x="0" y="0"/>
                    </a:moveTo>
                    <a:lnTo>
                      <a:pt x="0" y="45"/>
                    </a:lnTo>
                    <a:lnTo>
                      <a:pt x="19" y="45"/>
                    </a:lnTo>
                  </a:path>
                </a:pathLst>
              </a:custGeom>
              <a:noFill/>
              <a:ln w="28575" cap="sq">
                <a:solidFill>
                  <a:srgbClr val="000000"/>
                </a:solidFill>
                <a:prstDash val="solid"/>
                <a:miter lim="800000"/>
                <a:headEnd/>
                <a:tailEnd/>
              </a:ln>
            </p:spPr>
            <p:txBody>
              <a:bodyPr/>
              <a:lstStyle/>
              <a:p>
                <a:endParaRPr lang="en-US"/>
              </a:p>
            </p:txBody>
          </p:sp>
          <p:sp>
            <p:nvSpPr>
              <p:cNvPr id="60473" name="Freeform 218"/>
              <p:cNvSpPr>
                <a:spLocks/>
              </p:cNvSpPr>
              <p:nvPr/>
            </p:nvSpPr>
            <p:spPr bwMode="auto">
              <a:xfrm>
                <a:off x="3575051" y="4325938"/>
                <a:ext cx="200025" cy="155575"/>
              </a:xfrm>
              <a:custGeom>
                <a:avLst/>
                <a:gdLst>
                  <a:gd name="T0" fmla="*/ 0 w 126"/>
                  <a:gd name="T1" fmla="*/ 2147483647 h 98"/>
                  <a:gd name="T2" fmla="*/ 0 w 126"/>
                  <a:gd name="T3" fmla="*/ 0 h 98"/>
                  <a:gd name="T4" fmla="*/ 2147483647 w 126"/>
                  <a:gd name="T5" fmla="*/ 0 h 98"/>
                  <a:gd name="T6" fmla="*/ 0 60000 65536"/>
                  <a:gd name="T7" fmla="*/ 0 60000 65536"/>
                  <a:gd name="T8" fmla="*/ 0 60000 65536"/>
                  <a:gd name="T9" fmla="*/ 0 w 126"/>
                  <a:gd name="T10" fmla="*/ 0 h 98"/>
                  <a:gd name="T11" fmla="*/ 126 w 126"/>
                  <a:gd name="T12" fmla="*/ 98 h 98"/>
                </a:gdLst>
                <a:ahLst/>
                <a:cxnLst>
                  <a:cxn ang="T6">
                    <a:pos x="T0" y="T1"/>
                  </a:cxn>
                  <a:cxn ang="T7">
                    <a:pos x="T2" y="T3"/>
                  </a:cxn>
                  <a:cxn ang="T8">
                    <a:pos x="T4" y="T5"/>
                  </a:cxn>
                </a:cxnLst>
                <a:rect l="T9" t="T10" r="T11" b="T12"/>
                <a:pathLst>
                  <a:path w="126" h="98">
                    <a:moveTo>
                      <a:pt x="0" y="98"/>
                    </a:moveTo>
                    <a:lnTo>
                      <a:pt x="0" y="0"/>
                    </a:lnTo>
                    <a:lnTo>
                      <a:pt x="126" y="0"/>
                    </a:lnTo>
                  </a:path>
                </a:pathLst>
              </a:custGeom>
              <a:noFill/>
              <a:ln w="28575" cap="sq">
                <a:solidFill>
                  <a:srgbClr val="000000"/>
                </a:solidFill>
                <a:prstDash val="solid"/>
                <a:miter lim="800000"/>
                <a:headEnd/>
                <a:tailEnd/>
              </a:ln>
            </p:spPr>
            <p:txBody>
              <a:bodyPr/>
              <a:lstStyle/>
              <a:p>
                <a:endParaRPr lang="en-US"/>
              </a:p>
            </p:txBody>
          </p:sp>
          <p:sp>
            <p:nvSpPr>
              <p:cNvPr id="60474" name="Freeform 220"/>
              <p:cNvSpPr>
                <a:spLocks/>
              </p:cNvSpPr>
              <p:nvPr/>
            </p:nvSpPr>
            <p:spPr bwMode="auto">
              <a:xfrm>
                <a:off x="3633788" y="4576763"/>
                <a:ext cx="138113" cy="71438"/>
              </a:xfrm>
              <a:custGeom>
                <a:avLst/>
                <a:gdLst>
                  <a:gd name="T0" fmla="*/ 0 w 87"/>
                  <a:gd name="T1" fmla="*/ 2147483647 h 45"/>
                  <a:gd name="T2" fmla="*/ 0 w 87"/>
                  <a:gd name="T3" fmla="*/ 0 h 45"/>
                  <a:gd name="T4" fmla="*/ 2147483647 w 87"/>
                  <a:gd name="T5" fmla="*/ 0 h 45"/>
                  <a:gd name="T6" fmla="*/ 0 60000 65536"/>
                  <a:gd name="T7" fmla="*/ 0 60000 65536"/>
                  <a:gd name="T8" fmla="*/ 0 60000 65536"/>
                  <a:gd name="T9" fmla="*/ 0 w 87"/>
                  <a:gd name="T10" fmla="*/ 0 h 45"/>
                  <a:gd name="T11" fmla="*/ 87 w 87"/>
                  <a:gd name="T12" fmla="*/ 45 h 45"/>
                </a:gdLst>
                <a:ahLst/>
                <a:cxnLst>
                  <a:cxn ang="T6">
                    <a:pos x="T0" y="T1"/>
                  </a:cxn>
                  <a:cxn ang="T7">
                    <a:pos x="T2" y="T3"/>
                  </a:cxn>
                  <a:cxn ang="T8">
                    <a:pos x="T4" y="T5"/>
                  </a:cxn>
                </a:cxnLst>
                <a:rect l="T9" t="T10" r="T11" b="T12"/>
                <a:pathLst>
                  <a:path w="87" h="45">
                    <a:moveTo>
                      <a:pt x="0" y="45"/>
                    </a:moveTo>
                    <a:lnTo>
                      <a:pt x="0" y="0"/>
                    </a:lnTo>
                    <a:lnTo>
                      <a:pt x="87" y="0"/>
                    </a:lnTo>
                  </a:path>
                </a:pathLst>
              </a:custGeom>
              <a:noFill/>
              <a:ln w="28575" cap="sq">
                <a:solidFill>
                  <a:srgbClr val="000000"/>
                </a:solidFill>
                <a:prstDash val="solid"/>
                <a:miter lim="800000"/>
                <a:headEnd/>
                <a:tailEnd/>
              </a:ln>
            </p:spPr>
            <p:txBody>
              <a:bodyPr/>
              <a:lstStyle/>
              <a:p>
                <a:endParaRPr lang="en-US"/>
              </a:p>
            </p:txBody>
          </p:sp>
          <p:sp>
            <p:nvSpPr>
              <p:cNvPr id="60475" name="Freeform 222"/>
              <p:cNvSpPr>
                <a:spLocks/>
              </p:cNvSpPr>
              <p:nvPr/>
            </p:nvSpPr>
            <p:spPr bwMode="auto">
              <a:xfrm>
                <a:off x="3633788" y="4673601"/>
                <a:ext cx="195263" cy="71438"/>
              </a:xfrm>
              <a:custGeom>
                <a:avLst/>
                <a:gdLst>
                  <a:gd name="T0" fmla="*/ 0 w 123"/>
                  <a:gd name="T1" fmla="*/ 0 h 45"/>
                  <a:gd name="T2" fmla="*/ 0 w 123"/>
                  <a:gd name="T3" fmla="*/ 2147483647 h 45"/>
                  <a:gd name="T4" fmla="*/ 2147483647 w 123"/>
                  <a:gd name="T5" fmla="*/ 2147483647 h 45"/>
                  <a:gd name="T6" fmla="*/ 0 60000 65536"/>
                  <a:gd name="T7" fmla="*/ 0 60000 65536"/>
                  <a:gd name="T8" fmla="*/ 0 60000 65536"/>
                  <a:gd name="T9" fmla="*/ 0 w 123"/>
                  <a:gd name="T10" fmla="*/ 0 h 45"/>
                  <a:gd name="T11" fmla="*/ 123 w 123"/>
                  <a:gd name="T12" fmla="*/ 45 h 45"/>
                </a:gdLst>
                <a:ahLst/>
                <a:cxnLst>
                  <a:cxn ang="T6">
                    <a:pos x="T0" y="T1"/>
                  </a:cxn>
                  <a:cxn ang="T7">
                    <a:pos x="T2" y="T3"/>
                  </a:cxn>
                  <a:cxn ang="T8">
                    <a:pos x="T4" y="T5"/>
                  </a:cxn>
                </a:cxnLst>
                <a:rect l="T9" t="T10" r="T11" b="T12"/>
                <a:pathLst>
                  <a:path w="123" h="45">
                    <a:moveTo>
                      <a:pt x="0" y="0"/>
                    </a:moveTo>
                    <a:lnTo>
                      <a:pt x="0" y="45"/>
                    </a:lnTo>
                    <a:lnTo>
                      <a:pt x="123" y="45"/>
                    </a:lnTo>
                  </a:path>
                </a:pathLst>
              </a:custGeom>
              <a:noFill/>
              <a:ln w="28575" cap="sq">
                <a:solidFill>
                  <a:srgbClr val="000000"/>
                </a:solidFill>
                <a:prstDash val="solid"/>
                <a:miter lim="800000"/>
                <a:headEnd/>
                <a:tailEnd/>
              </a:ln>
            </p:spPr>
            <p:txBody>
              <a:bodyPr/>
              <a:lstStyle/>
              <a:p>
                <a:endParaRPr lang="en-US"/>
              </a:p>
            </p:txBody>
          </p:sp>
          <p:sp>
            <p:nvSpPr>
              <p:cNvPr id="60476" name="Freeform 223"/>
              <p:cNvSpPr>
                <a:spLocks/>
              </p:cNvSpPr>
              <p:nvPr/>
            </p:nvSpPr>
            <p:spPr bwMode="auto">
              <a:xfrm>
                <a:off x="3575051" y="4506913"/>
                <a:ext cx="58738" cy="153988"/>
              </a:xfrm>
              <a:custGeom>
                <a:avLst/>
                <a:gdLst>
                  <a:gd name="T0" fmla="*/ 0 w 37"/>
                  <a:gd name="T1" fmla="*/ 0 h 97"/>
                  <a:gd name="T2" fmla="*/ 0 w 37"/>
                  <a:gd name="T3" fmla="*/ 2147483647 h 97"/>
                  <a:gd name="T4" fmla="*/ 2147483647 w 37"/>
                  <a:gd name="T5" fmla="*/ 2147483647 h 97"/>
                  <a:gd name="T6" fmla="*/ 0 60000 65536"/>
                  <a:gd name="T7" fmla="*/ 0 60000 65536"/>
                  <a:gd name="T8" fmla="*/ 0 60000 65536"/>
                  <a:gd name="T9" fmla="*/ 0 w 37"/>
                  <a:gd name="T10" fmla="*/ 0 h 97"/>
                  <a:gd name="T11" fmla="*/ 37 w 37"/>
                  <a:gd name="T12" fmla="*/ 97 h 97"/>
                </a:gdLst>
                <a:ahLst/>
                <a:cxnLst>
                  <a:cxn ang="T6">
                    <a:pos x="T0" y="T1"/>
                  </a:cxn>
                  <a:cxn ang="T7">
                    <a:pos x="T2" y="T3"/>
                  </a:cxn>
                  <a:cxn ang="T8">
                    <a:pos x="T4" y="T5"/>
                  </a:cxn>
                </a:cxnLst>
                <a:rect l="T9" t="T10" r="T11" b="T12"/>
                <a:pathLst>
                  <a:path w="37" h="97">
                    <a:moveTo>
                      <a:pt x="0" y="0"/>
                    </a:moveTo>
                    <a:lnTo>
                      <a:pt x="0" y="97"/>
                    </a:lnTo>
                    <a:lnTo>
                      <a:pt x="37" y="97"/>
                    </a:lnTo>
                  </a:path>
                </a:pathLst>
              </a:custGeom>
              <a:noFill/>
              <a:ln w="28575" cap="sq">
                <a:solidFill>
                  <a:srgbClr val="000000"/>
                </a:solidFill>
                <a:prstDash val="solid"/>
                <a:miter lim="800000"/>
                <a:headEnd/>
                <a:tailEnd/>
              </a:ln>
            </p:spPr>
            <p:txBody>
              <a:bodyPr/>
              <a:lstStyle/>
              <a:p>
                <a:endParaRPr lang="en-US"/>
              </a:p>
            </p:txBody>
          </p:sp>
          <p:sp>
            <p:nvSpPr>
              <p:cNvPr id="60477" name="Freeform 224"/>
              <p:cNvSpPr>
                <a:spLocks/>
              </p:cNvSpPr>
              <p:nvPr/>
            </p:nvSpPr>
            <p:spPr bwMode="auto">
              <a:xfrm>
                <a:off x="3246438" y="4494213"/>
                <a:ext cx="328613" cy="368300"/>
              </a:xfrm>
              <a:custGeom>
                <a:avLst/>
                <a:gdLst>
                  <a:gd name="T0" fmla="*/ 0 w 207"/>
                  <a:gd name="T1" fmla="*/ 2147483647 h 232"/>
                  <a:gd name="T2" fmla="*/ 0 w 207"/>
                  <a:gd name="T3" fmla="*/ 0 h 232"/>
                  <a:gd name="T4" fmla="*/ 2147483647 w 207"/>
                  <a:gd name="T5" fmla="*/ 0 h 232"/>
                  <a:gd name="T6" fmla="*/ 0 60000 65536"/>
                  <a:gd name="T7" fmla="*/ 0 60000 65536"/>
                  <a:gd name="T8" fmla="*/ 0 60000 65536"/>
                  <a:gd name="T9" fmla="*/ 0 w 207"/>
                  <a:gd name="T10" fmla="*/ 0 h 232"/>
                  <a:gd name="T11" fmla="*/ 207 w 207"/>
                  <a:gd name="T12" fmla="*/ 232 h 232"/>
                </a:gdLst>
                <a:ahLst/>
                <a:cxnLst>
                  <a:cxn ang="T6">
                    <a:pos x="T0" y="T1"/>
                  </a:cxn>
                  <a:cxn ang="T7">
                    <a:pos x="T2" y="T3"/>
                  </a:cxn>
                  <a:cxn ang="T8">
                    <a:pos x="T4" y="T5"/>
                  </a:cxn>
                </a:cxnLst>
                <a:rect l="T9" t="T10" r="T11" b="T12"/>
                <a:pathLst>
                  <a:path w="207" h="232">
                    <a:moveTo>
                      <a:pt x="0" y="232"/>
                    </a:moveTo>
                    <a:lnTo>
                      <a:pt x="0" y="0"/>
                    </a:lnTo>
                    <a:lnTo>
                      <a:pt x="207" y="0"/>
                    </a:lnTo>
                  </a:path>
                </a:pathLst>
              </a:custGeom>
              <a:noFill/>
              <a:ln w="28575" cap="sq">
                <a:solidFill>
                  <a:srgbClr val="000000"/>
                </a:solidFill>
                <a:prstDash val="solid"/>
                <a:miter lim="800000"/>
                <a:headEnd/>
                <a:tailEnd/>
              </a:ln>
            </p:spPr>
            <p:txBody>
              <a:bodyPr/>
              <a:lstStyle/>
              <a:p>
                <a:endParaRPr lang="en-US"/>
              </a:p>
            </p:txBody>
          </p:sp>
          <p:sp>
            <p:nvSpPr>
              <p:cNvPr id="60478" name="Freeform 226"/>
              <p:cNvSpPr>
                <a:spLocks/>
              </p:cNvSpPr>
              <p:nvPr/>
            </p:nvSpPr>
            <p:spPr bwMode="auto">
              <a:xfrm>
                <a:off x="3660776" y="4913313"/>
                <a:ext cx="109538" cy="71438"/>
              </a:xfrm>
              <a:custGeom>
                <a:avLst/>
                <a:gdLst>
                  <a:gd name="T0" fmla="*/ 0 w 69"/>
                  <a:gd name="T1" fmla="*/ 2147483647 h 45"/>
                  <a:gd name="T2" fmla="*/ 0 w 69"/>
                  <a:gd name="T3" fmla="*/ 0 h 45"/>
                  <a:gd name="T4" fmla="*/ 2147483647 w 69"/>
                  <a:gd name="T5" fmla="*/ 0 h 45"/>
                  <a:gd name="T6" fmla="*/ 0 60000 65536"/>
                  <a:gd name="T7" fmla="*/ 0 60000 65536"/>
                  <a:gd name="T8" fmla="*/ 0 60000 65536"/>
                  <a:gd name="T9" fmla="*/ 0 w 69"/>
                  <a:gd name="T10" fmla="*/ 0 h 45"/>
                  <a:gd name="T11" fmla="*/ 69 w 69"/>
                  <a:gd name="T12" fmla="*/ 45 h 45"/>
                </a:gdLst>
                <a:ahLst/>
                <a:cxnLst>
                  <a:cxn ang="T6">
                    <a:pos x="T0" y="T1"/>
                  </a:cxn>
                  <a:cxn ang="T7">
                    <a:pos x="T2" y="T3"/>
                  </a:cxn>
                  <a:cxn ang="T8">
                    <a:pos x="T4" y="T5"/>
                  </a:cxn>
                </a:cxnLst>
                <a:rect l="T9" t="T10" r="T11" b="T12"/>
                <a:pathLst>
                  <a:path w="69" h="45">
                    <a:moveTo>
                      <a:pt x="0" y="45"/>
                    </a:moveTo>
                    <a:lnTo>
                      <a:pt x="0" y="0"/>
                    </a:lnTo>
                    <a:lnTo>
                      <a:pt x="69" y="0"/>
                    </a:lnTo>
                  </a:path>
                </a:pathLst>
              </a:custGeom>
              <a:noFill/>
              <a:ln w="28575" cap="sq">
                <a:solidFill>
                  <a:srgbClr val="000000"/>
                </a:solidFill>
                <a:prstDash val="solid"/>
                <a:miter lim="800000"/>
                <a:headEnd/>
                <a:tailEnd/>
              </a:ln>
            </p:spPr>
            <p:txBody>
              <a:bodyPr/>
              <a:lstStyle/>
              <a:p>
                <a:endParaRPr lang="en-US"/>
              </a:p>
            </p:txBody>
          </p:sp>
          <p:sp>
            <p:nvSpPr>
              <p:cNvPr id="60479" name="Freeform 228"/>
              <p:cNvSpPr>
                <a:spLocks/>
              </p:cNvSpPr>
              <p:nvPr/>
            </p:nvSpPr>
            <p:spPr bwMode="auto">
              <a:xfrm>
                <a:off x="3660776" y="5010151"/>
                <a:ext cx="161925" cy="71438"/>
              </a:xfrm>
              <a:custGeom>
                <a:avLst/>
                <a:gdLst>
                  <a:gd name="T0" fmla="*/ 0 w 102"/>
                  <a:gd name="T1" fmla="*/ 0 h 45"/>
                  <a:gd name="T2" fmla="*/ 0 w 102"/>
                  <a:gd name="T3" fmla="*/ 2147483647 h 45"/>
                  <a:gd name="T4" fmla="*/ 2147483647 w 102"/>
                  <a:gd name="T5" fmla="*/ 2147483647 h 45"/>
                  <a:gd name="T6" fmla="*/ 0 60000 65536"/>
                  <a:gd name="T7" fmla="*/ 0 60000 65536"/>
                  <a:gd name="T8" fmla="*/ 0 60000 65536"/>
                  <a:gd name="T9" fmla="*/ 0 w 102"/>
                  <a:gd name="T10" fmla="*/ 0 h 45"/>
                  <a:gd name="T11" fmla="*/ 102 w 102"/>
                  <a:gd name="T12" fmla="*/ 45 h 45"/>
                </a:gdLst>
                <a:ahLst/>
                <a:cxnLst>
                  <a:cxn ang="T6">
                    <a:pos x="T0" y="T1"/>
                  </a:cxn>
                  <a:cxn ang="T7">
                    <a:pos x="T2" y="T3"/>
                  </a:cxn>
                  <a:cxn ang="T8">
                    <a:pos x="T4" y="T5"/>
                  </a:cxn>
                </a:cxnLst>
                <a:rect l="T9" t="T10" r="T11" b="T12"/>
                <a:pathLst>
                  <a:path w="102" h="45">
                    <a:moveTo>
                      <a:pt x="0" y="0"/>
                    </a:moveTo>
                    <a:lnTo>
                      <a:pt x="0" y="45"/>
                    </a:lnTo>
                    <a:lnTo>
                      <a:pt x="102" y="45"/>
                    </a:lnTo>
                  </a:path>
                </a:pathLst>
              </a:custGeom>
              <a:noFill/>
              <a:ln w="28575" cap="sq">
                <a:solidFill>
                  <a:srgbClr val="000000"/>
                </a:solidFill>
                <a:prstDash val="solid"/>
                <a:miter lim="800000"/>
                <a:headEnd/>
                <a:tailEnd/>
              </a:ln>
            </p:spPr>
            <p:txBody>
              <a:bodyPr/>
              <a:lstStyle/>
              <a:p>
                <a:endParaRPr lang="en-US"/>
              </a:p>
            </p:txBody>
          </p:sp>
          <p:sp>
            <p:nvSpPr>
              <p:cNvPr id="60480" name="Freeform 229"/>
              <p:cNvSpPr>
                <a:spLocks/>
              </p:cNvSpPr>
              <p:nvPr/>
            </p:nvSpPr>
            <p:spPr bwMode="auto">
              <a:xfrm>
                <a:off x="3589338" y="4997451"/>
                <a:ext cx="71438" cy="249238"/>
              </a:xfrm>
              <a:custGeom>
                <a:avLst/>
                <a:gdLst>
                  <a:gd name="T0" fmla="*/ 0 w 45"/>
                  <a:gd name="T1" fmla="*/ 2147483647 h 157"/>
                  <a:gd name="T2" fmla="*/ 0 w 45"/>
                  <a:gd name="T3" fmla="*/ 0 h 157"/>
                  <a:gd name="T4" fmla="*/ 2147483647 w 45"/>
                  <a:gd name="T5" fmla="*/ 0 h 157"/>
                  <a:gd name="T6" fmla="*/ 0 60000 65536"/>
                  <a:gd name="T7" fmla="*/ 0 60000 65536"/>
                  <a:gd name="T8" fmla="*/ 0 60000 65536"/>
                  <a:gd name="T9" fmla="*/ 0 w 45"/>
                  <a:gd name="T10" fmla="*/ 0 h 157"/>
                  <a:gd name="T11" fmla="*/ 45 w 45"/>
                  <a:gd name="T12" fmla="*/ 157 h 157"/>
                </a:gdLst>
                <a:ahLst/>
                <a:cxnLst>
                  <a:cxn ang="T6">
                    <a:pos x="T0" y="T1"/>
                  </a:cxn>
                  <a:cxn ang="T7">
                    <a:pos x="T2" y="T3"/>
                  </a:cxn>
                  <a:cxn ang="T8">
                    <a:pos x="T4" y="T5"/>
                  </a:cxn>
                </a:cxnLst>
                <a:rect l="T9" t="T10" r="T11" b="T12"/>
                <a:pathLst>
                  <a:path w="45" h="157">
                    <a:moveTo>
                      <a:pt x="0" y="157"/>
                    </a:moveTo>
                    <a:lnTo>
                      <a:pt x="0" y="0"/>
                    </a:lnTo>
                    <a:lnTo>
                      <a:pt x="45" y="0"/>
                    </a:lnTo>
                  </a:path>
                </a:pathLst>
              </a:custGeom>
              <a:noFill/>
              <a:ln w="28575" cap="sq">
                <a:solidFill>
                  <a:srgbClr val="000000"/>
                </a:solidFill>
                <a:prstDash val="solid"/>
                <a:miter lim="800000"/>
                <a:headEnd/>
                <a:tailEnd/>
              </a:ln>
            </p:spPr>
            <p:txBody>
              <a:bodyPr/>
              <a:lstStyle/>
              <a:p>
                <a:endParaRPr lang="en-US"/>
              </a:p>
            </p:txBody>
          </p:sp>
          <p:sp>
            <p:nvSpPr>
              <p:cNvPr id="60481" name="Freeform 231"/>
              <p:cNvSpPr>
                <a:spLocks/>
              </p:cNvSpPr>
              <p:nvPr/>
            </p:nvSpPr>
            <p:spPr bwMode="auto">
              <a:xfrm>
                <a:off x="3697288" y="5248276"/>
                <a:ext cx="47625" cy="71438"/>
              </a:xfrm>
              <a:custGeom>
                <a:avLst/>
                <a:gdLst>
                  <a:gd name="T0" fmla="*/ 0 w 30"/>
                  <a:gd name="T1" fmla="*/ 2147483647 h 45"/>
                  <a:gd name="T2" fmla="*/ 0 w 30"/>
                  <a:gd name="T3" fmla="*/ 0 h 45"/>
                  <a:gd name="T4" fmla="*/ 2147483647 w 30"/>
                  <a:gd name="T5" fmla="*/ 0 h 45"/>
                  <a:gd name="T6" fmla="*/ 0 60000 65536"/>
                  <a:gd name="T7" fmla="*/ 0 60000 65536"/>
                  <a:gd name="T8" fmla="*/ 0 60000 65536"/>
                  <a:gd name="T9" fmla="*/ 0 w 30"/>
                  <a:gd name="T10" fmla="*/ 0 h 45"/>
                  <a:gd name="T11" fmla="*/ 30 w 30"/>
                  <a:gd name="T12" fmla="*/ 45 h 45"/>
                </a:gdLst>
                <a:ahLst/>
                <a:cxnLst>
                  <a:cxn ang="T6">
                    <a:pos x="T0" y="T1"/>
                  </a:cxn>
                  <a:cxn ang="T7">
                    <a:pos x="T2" y="T3"/>
                  </a:cxn>
                  <a:cxn ang="T8">
                    <a:pos x="T4" y="T5"/>
                  </a:cxn>
                </a:cxnLst>
                <a:rect l="T9" t="T10" r="T11" b="T12"/>
                <a:pathLst>
                  <a:path w="30" h="45">
                    <a:moveTo>
                      <a:pt x="0" y="45"/>
                    </a:moveTo>
                    <a:lnTo>
                      <a:pt x="0" y="0"/>
                    </a:lnTo>
                    <a:lnTo>
                      <a:pt x="30" y="0"/>
                    </a:lnTo>
                  </a:path>
                </a:pathLst>
              </a:custGeom>
              <a:noFill/>
              <a:ln w="28575" cap="sq">
                <a:solidFill>
                  <a:srgbClr val="000000"/>
                </a:solidFill>
                <a:prstDash val="solid"/>
                <a:miter lim="800000"/>
                <a:headEnd/>
                <a:tailEnd/>
              </a:ln>
            </p:spPr>
            <p:txBody>
              <a:bodyPr/>
              <a:lstStyle/>
              <a:p>
                <a:endParaRPr lang="en-US"/>
              </a:p>
            </p:txBody>
          </p:sp>
          <p:sp>
            <p:nvSpPr>
              <p:cNvPr id="60482" name="Freeform 233"/>
              <p:cNvSpPr>
                <a:spLocks/>
              </p:cNvSpPr>
              <p:nvPr/>
            </p:nvSpPr>
            <p:spPr bwMode="auto">
              <a:xfrm>
                <a:off x="3697288" y="5345113"/>
                <a:ext cx="12700" cy="71438"/>
              </a:xfrm>
              <a:custGeom>
                <a:avLst/>
                <a:gdLst>
                  <a:gd name="T0" fmla="*/ 0 w 8"/>
                  <a:gd name="T1" fmla="*/ 0 h 45"/>
                  <a:gd name="T2" fmla="*/ 0 w 8"/>
                  <a:gd name="T3" fmla="*/ 2147483647 h 45"/>
                  <a:gd name="T4" fmla="*/ 2147483647 w 8"/>
                  <a:gd name="T5" fmla="*/ 2147483647 h 45"/>
                  <a:gd name="T6" fmla="*/ 0 60000 65536"/>
                  <a:gd name="T7" fmla="*/ 0 60000 65536"/>
                  <a:gd name="T8" fmla="*/ 0 60000 65536"/>
                  <a:gd name="T9" fmla="*/ 0 w 8"/>
                  <a:gd name="T10" fmla="*/ 0 h 45"/>
                  <a:gd name="T11" fmla="*/ 8 w 8"/>
                  <a:gd name="T12" fmla="*/ 45 h 45"/>
                </a:gdLst>
                <a:ahLst/>
                <a:cxnLst>
                  <a:cxn ang="T6">
                    <a:pos x="T0" y="T1"/>
                  </a:cxn>
                  <a:cxn ang="T7">
                    <a:pos x="T2" y="T3"/>
                  </a:cxn>
                  <a:cxn ang="T8">
                    <a:pos x="T4" y="T5"/>
                  </a:cxn>
                </a:cxnLst>
                <a:rect l="T9" t="T10" r="T11" b="T12"/>
                <a:pathLst>
                  <a:path w="8" h="45">
                    <a:moveTo>
                      <a:pt x="0" y="0"/>
                    </a:moveTo>
                    <a:lnTo>
                      <a:pt x="0" y="45"/>
                    </a:lnTo>
                    <a:lnTo>
                      <a:pt x="8" y="45"/>
                    </a:lnTo>
                  </a:path>
                </a:pathLst>
              </a:custGeom>
              <a:noFill/>
              <a:ln w="28575" cap="sq">
                <a:solidFill>
                  <a:srgbClr val="000000"/>
                </a:solidFill>
                <a:prstDash val="solid"/>
                <a:miter lim="800000"/>
                <a:headEnd/>
                <a:tailEnd/>
              </a:ln>
            </p:spPr>
            <p:txBody>
              <a:bodyPr/>
              <a:lstStyle/>
              <a:p>
                <a:endParaRPr lang="en-US"/>
              </a:p>
            </p:txBody>
          </p:sp>
          <p:sp>
            <p:nvSpPr>
              <p:cNvPr id="60483" name="Freeform 234"/>
              <p:cNvSpPr>
                <a:spLocks/>
              </p:cNvSpPr>
              <p:nvPr/>
            </p:nvSpPr>
            <p:spPr bwMode="auto">
              <a:xfrm>
                <a:off x="3635376" y="5332413"/>
                <a:ext cx="61913" cy="176213"/>
              </a:xfrm>
              <a:custGeom>
                <a:avLst/>
                <a:gdLst>
                  <a:gd name="T0" fmla="*/ 0 w 39"/>
                  <a:gd name="T1" fmla="*/ 2147483647 h 111"/>
                  <a:gd name="T2" fmla="*/ 0 w 39"/>
                  <a:gd name="T3" fmla="*/ 0 h 111"/>
                  <a:gd name="T4" fmla="*/ 2147483647 w 39"/>
                  <a:gd name="T5" fmla="*/ 0 h 111"/>
                  <a:gd name="T6" fmla="*/ 0 60000 65536"/>
                  <a:gd name="T7" fmla="*/ 0 60000 65536"/>
                  <a:gd name="T8" fmla="*/ 0 60000 65536"/>
                  <a:gd name="T9" fmla="*/ 0 w 39"/>
                  <a:gd name="T10" fmla="*/ 0 h 111"/>
                  <a:gd name="T11" fmla="*/ 39 w 39"/>
                  <a:gd name="T12" fmla="*/ 111 h 111"/>
                </a:gdLst>
                <a:ahLst/>
                <a:cxnLst>
                  <a:cxn ang="T6">
                    <a:pos x="T0" y="T1"/>
                  </a:cxn>
                  <a:cxn ang="T7">
                    <a:pos x="T2" y="T3"/>
                  </a:cxn>
                  <a:cxn ang="T8">
                    <a:pos x="T4" y="T5"/>
                  </a:cxn>
                </a:cxnLst>
                <a:rect l="T9" t="T10" r="T11" b="T12"/>
                <a:pathLst>
                  <a:path w="39" h="111">
                    <a:moveTo>
                      <a:pt x="0" y="111"/>
                    </a:moveTo>
                    <a:lnTo>
                      <a:pt x="0" y="0"/>
                    </a:lnTo>
                    <a:lnTo>
                      <a:pt x="39" y="0"/>
                    </a:lnTo>
                  </a:path>
                </a:pathLst>
              </a:custGeom>
              <a:noFill/>
              <a:ln w="28575" cap="sq">
                <a:solidFill>
                  <a:srgbClr val="000000"/>
                </a:solidFill>
                <a:prstDash val="solid"/>
                <a:miter lim="800000"/>
                <a:headEnd/>
                <a:tailEnd/>
              </a:ln>
            </p:spPr>
            <p:txBody>
              <a:bodyPr/>
              <a:lstStyle/>
              <a:p>
                <a:endParaRPr lang="en-US"/>
              </a:p>
            </p:txBody>
          </p:sp>
          <p:sp>
            <p:nvSpPr>
              <p:cNvPr id="60484" name="Freeform 236"/>
              <p:cNvSpPr>
                <a:spLocks/>
              </p:cNvSpPr>
              <p:nvPr/>
            </p:nvSpPr>
            <p:spPr bwMode="auto">
              <a:xfrm>
                <a:off x="3654426" y="5584826"/>
                <a:ext cx="26988" cy="112713"/>
              </a:xfrm>
              <a:custGeom>
                <a:avLst/>
                <a:gdLst>
                  <a:gd name="T0" fmla="*/ 0 w 17"/>
                  <a:gd name="T1" fmla="*/ 2147483647 h 71"/>
                  <a:gd name="T2" fmla="*/ 0 w 17"/>
                  <a:gd name="T3" fmla="*/ 0 h 71"/>
                  <a:gd name="T4" fmla="*/ 2147483647 w 17"/>
                  <a:gd name="T5" fmla="*/ 0 h 71"/>
                  <a:gd name="T6" fmla="*/ 0 60000 65536"/>
                  <a:gd name="T7" fmla="*/ 0 60000 65536"/>
                  <a:gd name="T8" fmla="*/ 0 60000 65536"/>
                  <a:gd name="T9" fmla="*/ 0 w 17"/>
                  <a:gd name="T10" fmla="*/ 0 h 71"/>
                  <a:gd name="T11" fmla="*/ 17 w 17"/>
                  <a:gd name="T12" fmla="*/ 71 h 71"/>
                </a:gdLst>
                <a:ahLst/>
                <a:cxnLst>
                  <a:cxn ang="T6">
                    <a:pos x="T0" y="T1"/>
                  </a:cxn>
                  <a:cxn ang="T7">
                    <a:pos x="T2" y="T3"/>
                  </a:cxn>
                  <a:cxn ang="T8">
                    <a:pos x="T4" y="T5"/>
                  </a:cxn>
                </a:cxnLst>
                <a:rect l="T9" t="T10" r="T11" b="T12"/>
                <a:pathLst>
                  <a:path w="17" h="71">
                    <a:moveTo>
                      <a:pt x="0" y="71"/>
                    </a:moveTo>
                    <a:lnTo>
                      <a:pt x="0" y="0"/>
                    </a:lnTo>
                    <a:lnTo>
                      <a:pt x="17" y="0"/>
                    </a:lnTo>
                  </a:path>
                </a:pathLst>
              </a:custGeom>
              <a:noFill/>
              <a:ln w="28575" cap="sq">
                <a:solidFill>
                  <a:srgbClr val="000000"/>
                </a:solidFill>
                <a:prstDash val="solid"/>
                <a:miter lim="800000"/>
                <a:headEnd/>
                <a:tailEnd/>
              </a:ln>
            </p:spPr>
            <p:txBody>
              <a:bodyPr/>
              <a:lstStyle/>
              <a:p>
                <a:endParaRPr lang="en-US"/>
              </a:p>
            </p:txBody>
          </p:sp>
          <p:sp>
            <p:nvSpPr>
              <p:cNvPr id="60485" name="Freeform 238"/>
              <p:cNvSpPr>
                <a:spLocks/>
              </p:cNvSpPr>
              <p:nvPr/>
            </p:nvSpPr>
            <p:spPr bwMode="auto">
              <a:xfrm>
                <a:off x="3657601" y="5751513"/>
                <a:ext cx="76200" cy="71438"/>
              </a:xfrm>
              <a:custGeom>
                <a:avLst/>
                <a:gdLst>
                  <a:gd name="T0" fmla="*/ 0 w 48"/>
                  <a:gd name="T1" fmla="*/ 2147483647 h 45"/>
                  <a:gd name="T2" fmla="*/ 0 w 48"/>
                  <a:gd name="T3" fmla="*/ 0 h 45"/>
                  <a:gd name="T4" fmla="*/ 2147483647 w 48"/>
                  <a:gd name="T5" fmla="*/ 0 h 45"/>
                  <a:gd name="T6" fmla="*/ 0 60000 65536"/>
                  <a:gd name="T7" fmla="*/ 0 60000 65536"/>
                  <a:gd name="T8" fmla="*/ 0 60000 65536"/>
                  <a:gd name="T9" fmla="*/ 0 w 48"/>
                  <a:gd name="T10" fmla="*/ 0 h 45"/>
                  <a:gd name="T11" fmla="*/ 48 w 48"/>
                  <a:gd name="T12" fmla="*/ 45 h 45"/>
                </a:gdLst>
                <a:ahLst/>
                <a:cxnLst>
                  <a:cxn ang="T6">
                    <a:pos x="T0" y="T1"/>
                  </a:cxn>
                  <a:cxn ang="T7">
                    <a:pos x="T2" y="T3"/>
                  </a:cxn>
                  <a:cxn ang="T8">
                    <a:pos x="T4" y="T5"/>
                  </a:cxn>
                </a:cxnLst>
                <a:rect l="T9" t="T10" r="T11" b="T12"/>
                <a:pathLst>
                  <a:path w="48" h="45">
                    <a:moveTo>
                      <a:pt x="0" y="45"/>
                    </a:moveTo>
                    <a:lnTo>
                      <a:pt x="0" y="0"/>
                    </a:lnTo>
                    <a:lnTo>
                      <a:pt x="48" y="0"/>
                    </a:lnTo>
                  </a:path>
                </a:pathLst>
              </a:custGeom>
              <a:noFill/>
              <a:ln w="28575" cap="sq">
                <a:solidFill>
                  <a:srgbClr val="000000"/>
                </a:solidFill>
                <a:prstDash val="solid"/>
                <a:miter lim="800000"/>
                <a:headEnd/>
                <a:tailEnd/>
              </a:ln>
            </p:spPr>
            <p:txBody>
              <a:bodyPr/>
              <a:lstStyle/>
              <a:p>
                <a:endParaRPr lang="en-US"/>
              </a:p>
            </p:txBody>
          </p:sp>
          <p:sp>
            <p:nvSpPr>
              <p:cNvPr id="60486" name="Freeform 240"/>
              <p:cNvSpPr>
                <a:spLocks/>
              </p:cNvSpPr>
              <p:nvPr/>
            </p:nvSpPr>
            <p:spPr bwMode="auto">
              <a:xfrm>
                <a:off x="3657601" y="5848351"/>
                <a:ext cx="26988" cy="71438"/>
              </a:xfrm>
              <a:custGeom>
                <a:avLst/>
                <a:gdLst>
                  <a:gd name="T0" fmla="*/ 0 w 17"/>
                  <a:gd name="T1" fmla="*/ 0 h 45"/>
                  <a:gd name="T2" fmla="*/ 0 w 17"/>
                  <a:gd name="T3" fmla="*/ 2147483647 h 45"/>
                  <a:gd name="T4" fmla="*/ 2147483647 w 17"/>
                  <a:gd name="T5" fmla="*/ 2147483647 h 45"/>
                  <a:gd name="T6" fmla="*/ 0 60000 65536"/>
                  <a:gd name="T7" fmla="*/ 0 60000 65536"/>
                  <a:gd name="T8" fmla="*/ 0 60000 65536"/>
                  <a:gd name="T9" fmla="*/ 0 w 17"/>
                  <a:gd name="T10" fmla="*/ 0 h 45"/>
                  <a:gd name="T11" fmla="*/ 17 w 17"/>
                  <a:gd name="T12" fmla="*/ 45 h 45"/>
                </a:gdLst>
                <a:ahLst/>
                <a:cxnLst>
                  <a:cxn ang="T6">
                    <a:pos x="T0" y="T1"/>
                  </a:cxn>
                  <a:cxn ang="T7">
                    <a:pos x="T2" y="T3"/>
                  </a:cxn>
                  <a:cxn ang="T8">
                    <a:pos x="T4" y="T5"/>
                  </a:cxn>
                </a:cxnLst>
                <a:rect l="T9" t="T10" r="T11" b="T12"/>
                <a:pathLst>
                  <a:path w="17" h="45">
                    <a:moveTo>
                      <a:pt x="0" y="0"/>
                    </a:moveTo>
                    <a:lnTo>
                      <a:pt x="0" y="45"/>
                    </a:lnTo>
                    <a:lnTo>
                      <a:pt x="17" y="45"/>
                    </a:lnTo>
                  </a:path>
                </a:pathLst>
              </a:custGeom>
              <a:noFill/>
              <a:ln w="28575" cap="sq">
                <a:solidFill>
                  <a:srgbClr val="000000"/>
                </a:solidFill>
                <a:prstDash val="solid"/>
                <a:miter lim="800000"/>
                <a:headEnd/>
                <a:tailEnd/>
              </a:ln>
            </p:spPr>
            <p:txBody>
              <a:bodyPr/>
              <a:lstStyle/>
              <a:p>
                <a:endParaRPr lang="en-US"/>
              </a:p>
            </p:txBody>
          </p:sp>
          <p:sp>
            <p:nvSpPr>
              <p:cNvPr id="60487" name="Freeform 241"/>
              <p:cNvSpPr>
                <a:spLocks/>
              </p:cNvSpPr>
              <p:nvPr/>
            </p:nvSpPr>
            <p:spPr bwMode="auto">
              <a:xfrm>
                <a:off x="3654426" y="5722938"/>
                <a:ext cx="3175" cy="112713"/>
              </a:xfrm>
              <a:custGeom>
                <a:avLst/>
                <a:gdLst>
                  <a:gd name="T0" fmla="*/ 0 w 2"/>
                  <a:gd name="T1" fmla="*/ 0 h 71"/>
                  <a:gd name="T2" fmla="*/ 0 w 2"/>
                  <a:gd name="T3" fmla="*/ 2147483647 h 71"/>
                  <a:gd name="T4" fmla="*/ 2147483647 w 2"/>
                  <a:gd name="T5" fmla="*/ 2147483647 h 71"/>
                  <a:gd name="T6" fmla="*/ 0 60000 65536"/>
                  <a:gd name="T7" fmla="*/ 0 60000 65536"/>
                  <a:gd name="T8" fmla="*/ 0 60000 65536"/>
                  <a:gd name="T9" fmla="*/ 0 w 2"/>
                  <a:gd name="T10" fmla="*/ 0 h 71"/>
                  <a:gd name="T11" fmla="*/ 2 w 2"/>
                  <a:gd name="T12" fmla="*/ 71 h 71"/>
                </a:gdLst>
                <a:ahLst/>
                <a:cxnLst>
                  <a:cxn ang="T6">
                    <a:pos x="T0" y="T1"/>
                  </a:cxn>
                  <a:cxn ang="T7">
                    <a:pos x="T2" y="T3"/>
                  </a:cxn>
                  <a:cxn ang="T8">
                    <a:pos x="T4" y="T5"/>
                  </a:cxn>
                </a:cxnLst>
                <a:rect l="T9" t="T10" r="T11" b="T12"/>
                <a:pathLst>
                  <a:path w="2" h="71">
                    <a:moveTo>
                      <a:pt x="0" y="0"/>
                    </a:moveTo>
                    <a:lnTo>
                      <a:pt x="0" y="71"/>
                    </a:lnTo>
                    <a:lnTo>
                      <a:pt x="2" y="71"/>
                    </a:lnTo>
                  </a:path>
                </a:pathLst>
              </a:custGeom>
              <a:noFill/>
              <a:ln w="28575" cap="sq">
                <a:solidFill>
                  <a:srgbClr val="000000"/>
                </a:solidFill>
                <a:prstDash val="solid"/>
                <a:miter lim="800000"/>
                <a:headEnd/>
                <a:tailEnd/>
              </a:ln>
            </p:spPr>
            <p:txBody>
              <a:bodyPr/>
              <a:lstStyle/>
              <a:p>
                <a:endParaRPr lang="en-US"/>
              </a:p>
            </p:txBody>
          </p:sp>
          <p:sp>
            <p:nvSpPr>
              <p:cNvPr id="60488" name="Freeform 242"/>
              <p:cNvSpPr>
                <a:spLocks/>
              </p:cNvSpPr>
              <p:nvPr/>
            </p:nvSpPr>
            <p:spPr bwMode="auto">
              <a:xfrm>
                <a:off x="3635376" y="5534026"/>
                <a:ext cx="19050" cy="176213"/>
              </a:xfrm>
              <a:custGeom>
                <a:avLst/>
                <a:gdLst>
                  <a:gd name="T0" fmla="*/ 0 w 12"/>
                  <a:gd name="T1" fmla="*/ 0 h 111"/>
                  <a:gd name="T2" fmla="*/ 0 w 12"/>
                  <a:gd name="T3" fmla="*/ 2147483647 h 111"/>
                  <a:gd name="T4" fmla="*/ 2147483647 w 12"/>
                  <a:gd name="T5" fmla="*/ 2147483647 h 111"/>
                  <a:gd name="T6" fmla="*/ 0 60000 65536"/>
                  <a:gd name="T7" fmla="*/ 0 60000 65536"/>
                  <a:gd name="T8" fmla="*/ 0 60000 65536"/>
                  <a:gd name="T9" fmla="*/ 0 w 12"/>
                  <a:gd name="T10" fmla="*/ 0 h 111"/>
                  <a:gd name="T11" fmla="*/ 12 w 12"/>
                  <a:gd name="T12" fmla="*/ 111 h 111"/>
                </a:gdLst>
                <a:ahLst/>
                <a:cxnLst>
                  <a:cxn ang="T6">
                    <a:pos x="T0" y="T1"/>
                  </a:cxn>
                  <a:cxn ang="T7">
                    <a:pos x="T2" y="T3"/>
                  </a:cxn>
                  <a:cxn ang="T8">
                    <a:pos x="T4" y="T5"/>
                  </a:cxn>
                </a:cxnLst>
                <a:rect l="T9" t="T10" r="T11" b="T12"/>
                <a:pathLst>
                  <a:path w="12" h="111">
                    <a:moveTo>
                      <a:pt x="0" y="0"/>
                    </a:moveTo>
                    <a:lnTo>
                      <a:pt x="0" y="111"/>
                    </a:lnTo>
                    <a:lnTo>
                      <a:pt x="12" y="111"/>
                    </a:lnTo>
                  </a:path>
                </a:pathLst>
              </a:custGeom>
              <a:noFill/>
              <a:ln w="28575" cap="sq">
                <a:solidFill>
                  <a:srgbClr val="000000"/>
                </a:solidFill>
                <a:prstDash val="solid"/>
                <a:miter lim="800000"/>
                <a:headEnd/>
                <a:tailEnd/>
              </a:ln>
            </p:spPr>
            <p:txBody>
              <a:bodyPr/>
              <a:lstStyle/>
              <a:p>
                <a:endParaRPr lang="en-US"/>
              </a:p>
            </p:txBody>
          </p:sp>
          <p:sp>
            <p:nvSpPr>
              <p:cNvPr id="60489" name="Freeform 243"/>
              <p:cNvSpPr>
                <a:spLocks/>
              </p:cNvSpPr>
              <p:nvPr/>
            </p:nvSpPr>
            <p:spPr bwMode="auto">
              <a:xfrm>
                <a:off x="3589338" y="5272088"/>
                <a:ext cx="46038" cy="249238"/>
              </a:xfrm>
              <a:custGeom>
                <a:avLst/>
                <a:gdLst>
                  <a:gd name="T0" fmla="*/ 0 w 29"/>
                  <a:gd name="T1" fmla="*/ 0 h 157"/>
                  <a:gd name="T2" fmla="*/ 0 w 29"/>
                  <a:gd name="T3" fmla="*/ 2147483647 h 157"/>
                  <a:gd name="T4" fmla="*/ 2147483647 w 29"/>
                  <a:gd name="T5" fmla="*/ 2147483647 h 157"/>
                  <a:gd name="T6" fmla="*/ 0 60000 65536"/>
                  <a:gd name="T7" fmla="*/ 0 60000 65536"/>
                  <a:gd name="T8" fmla="*/ 0 60000 65536"/>
                  <a:gd name="T9" fmla="*/ 0 w 29"/>
                  <a:gd name="T10" fmla="*/ 0 h 157"/>
                  <a:gd name="T11" fmla="*/ 29 w 29"/>
                  <a:gd name="T12" fmla="*/ 157 h 157"/>
                </a:gdLst>
                <a:ahLst/>
                <a:cxnLst>
                  <a:cxn ang="T6">
                    <a:pos x="T0" y="T1"/>
                  </a:cxn>
                  <a:cxn ang="T7">
                    <a:pos x="T2" y="T3"/>
                  </a:cxn>
                  <a:cxn ang="T8">
                    <a:pos x="T4" y="T5"/>
                  </a:cxn>
                </a:cxnLst>
                <a:rect l="T9" t="T10" r="T11" b="T12"/>
                <a:pathLst>
                  <a:path w="29" h="157">
                    <a:moveTo>
                      <a:pt x="0" y="0"/>
                    </a:moveTo>
                    <a:lnTo>
                      <a:pt x="0" y="157"/>
                    </a:lnTo>
                    <a:lnTo>
                      <a:pt x="29" y="157"/>
                    </a:lnTo>
                  </a:path>
                </a:pathLst>
              </a:custGeom>
              <a:noFill/>
              <a:ln w="28575" cap="sq">
                <a:solidFill>
                  <a:srgbClr val="000000"/>
                </a:solidFill>
                <a:prstDash val="solid"/>
                <a:miter lim="800000"/>
                <a:headEnd/>
                <a:tailEnd/>
              </a:ln>
            </p:spPr>
            <p:txBody>
              <a:bodyPr/>
              <a:lstStyle/>
              <a:p>
                <a:endParaRPr lang="en-US"/>
              </a:p>
            </p:txBody>
          </p:sp>
          <p:sp>
            <p:nvSpPr>
              <p:cNvPr id="60490" name="Freeform 244"/>
              <p:cNvSpPr>
                <a:spLocks/>
              </p:cNvSpPr>
              <p:nvPr/>
            </p:nvSpPr>
            <p:spPr bwMode="auto">
              <a:xfrm>
                <a:off x="3246438" y="4887913"/>
                <a:ext cx="342900" cy="371475"/>
              </a:xfrm>
              <a:custGeom>
                <a:avLst/>
                <a:gdLst>
                  <a:gd name="T0" fmla="*/ 0 w 216"/>
                  <a:gd name="T1" fmla="*/ 0 h 234"/>
                  <a:gd name="T2" fmla="*/ 0 w 216"/>
                  <a:gd name="T3" fmla="*/ 2147483647 h 234"/>
                  <a:gd name="T4" fmla="*/ 2147483647 w 216"/>
                  <a:gd name="T5" fmla="*/ 2147483647 h 234"/>
                  <a:gd name="T6" fmla="*/ 0 60000 65536"/>
                  <a:gd name="T7" fmla="*/ 0 60000 65536"/>
                  <a:gd name="T8" fmla="*/ 0 60000 65536"/>
                  <a:gd name="T9" fmla="*/ 0 w 216"/>
                  <a:gd name="T10" fmla="*/ 0 h 234"/>
                  <a:gd name="T11" fmla="*/ 216 w 216"/>
                  <a:gd name="T12" fmla="*/ 234 h 234"/>
                </a:gdLst>
                <a:ahLst/>
                <a:cxnLst>
                  <a:cxn ang="T6">
                    <a:pos x="T0" y="T1"/>
                  </a:cxn>
                  <a:cxn ang="T7">
                    <a:pos x="T2" y="T3"/>
                  </a:cxn>
                  <a:cxn ang="T8">
                    <a:pos x="T4" y="T5"/>
                  </a:cxn>
                </a:cxnLst>
                <a:rect l="T9" t="T10" r="T11" b="T12"/>
                <a:pathLst>
                  <a:path w="216" h="234">
                    <a:moveTo>
                      <a:pt x="0" y="0"/>
                    </a:moveTo>
                    <a:lnTo>
                      <a:pt x="0" y="234"/>
                    </a:lnTo>
                    <a:lnTo>
                      <a:pt x="216" y="234"/>
                    </a:lnTo>
                  </a:path>
                </a:pathLst>
              </a:custGeom>
              <a:noFill/>
              <a:ln w="28575" cap="sq">
                <a:solidFill>
                  <a:srgbClr val="000000"/>
                </a:solidFill>
                <a:prstDash val="solid"/>
                <a:miter lim="800000"/>
                <a:headEnd/>
                <a:tailEnd/>
              </a:ln>
            </p:spPr>
            <p:txBody>
              <a:bodyPr/>
              <a:lstStyle/>
              <a:p>
                <a:endParaRPr lang="en-US"/>
              </a:p>
            </p:txBody>
          </p:sp>
          <p:sp>
            <p:nvSpPr>
              <p:cNvPr id="60491" name="Freeform 245"/>
              <p:cNvSpPr>
                <a:spLocks/>
              </p:cNvSpPr>
              <p:nvPr/>
            </p:nvSpPr>
            <p:spPr bwMode="auto">
              <a:xfrm>
                <a:off x="2928938" y="4487863"/>
                <a:ext cx="317500" cy="387350"/>
              </a:xfrm>
              <a:custGeom>
                <a:avLst/>
                <a:gdLst>
                  <a:gd name="T0" fmla="*/ 0 w 200"/>
                  <a:gd name="T1" fmla="*/ 0 h 244"/>
                  <a:gd name="T2" fmla="*/ 0 w 200"/>
                  <a:gd name="T3" fmla="*/ 2147483647 h 244"/>
                  <a:gd name="T4" fmla="*/ 2147483647 w 200"/>
                  <a:gd name="T5" fmla="*/ 2147483647 h 244"/>
                  <a:gd name="T6" fmla="*/ 0 60000 65536"/>
                  <a:gd name="T7" fmla="*/ 0 60000 65536"/>
                  <a:gd name="T8" fmla="*/ 0 60000 65536"/>
                  <a:gd name="T9" fmla="*/ 0 w 200"/>
                  <a:gd name="T10" fmla="*/ 0 h 244"/>
                  <a:gd name="T11" fmla="*/ 200 w 200"/>
                  <a:gd name="T12" fmla="*/ 244 h 244"/>
                </a:gdLst>
                <a:ahLst/>
                <a:cxnLst>
                  <a:cxn ang="T6">
                    <a:pos x="T0" y="T1"/>
                  </a:cxn>
                  <a:cxn ang="T7">
                    <a:pos x="T2" y="T3"/>
                  </a:cxn>
                  <a:cxn ang="T8">
                    <a:pos x="T4" y="T5"/>
                  </a:cxn>
                </a:cxnLst>
                <a:rect l="T9" t="T10" r="T11" b="T12"/>
                <a:pathLst>
                  <a:path w="200" h="244">
                    <a:moveTo>
                      <a:pt x="0" y="0"/>
                    </a:moveTo>
                    <a:lnTo>
                      <a:pt x="0" y="244"/>
                    </a:lnTo>
                    <a:lnTo>
                      <a:pt x="200" y="244"/>
                    </a:lnTo>
                  </a:path>
                </a:pathLst>
              </a:custGeom>
              <a:noFill/>
              <a:ln w="28575" cap="sq">
                <a:solidFill>
                  <a:srgbClr val="000000"/>
                </a:solidFill>
                <a:prstDash val="solid"/>
                <a:miter lim="800000"/>
                <a:headEnd/>
                <a:tailEnd/>
              </a:ln>
            </p:spPr>
            <p:txBody>
              <a:bodyPr/>
              <a:lstStyle/>
              <a:p>
                <a:endParaRPr lang="en-US"/>
              </a:p>
            </p:txBody>
          </p:sp>
          <p:sp>
            <p:nvSpPr>
              <p:cNvPr id="60492" name="Freeform 246"/>
              <p:cNvSpPr>
                <a:spLocks/>
              </p:cNvSpPr>
              <p:nvPr/>
            </p:nvSpPr>
            <p:spPr bwMode="auto">
              <a:xfrm>
                <a:off x="2757488" y="3686176"/>
                <a:ext cx="171450" cy="788988"/>
              </a:xfrm>
              <a:custGeom>
                <a:avLst/>
                <a:gdLst>
                  <a:gd name="T0" fmla="*/ 0 w 108"/>
                  <a:gd name="T1" fmla="*/ 0 h 497"/>
                  <a:gd name="T2" fmla="*/ 0 w 108"/>
                  <a:gd name="T3" fmla="*/ 2147483647 h 497"/>
                  <a:gd name="T4" fmla="*/ 2147483647 w 108"/>
                  <a:gd name="T5" fmla="*/ 2147483647 h 497"/>
                  <a:gd name="T6" fmla="*/ 0 60000 65536"/>
                  <a:gd name="T7" fmla="*/ 0 60000 65536"/>
                  <a:gd name="T8" fmla="*/ 0 60000 65536"/>
                  <a:gd name="T9" fmla="*/ 0 w 108"/>
                  <a:gd name="T10" fmla="*/ 0 h 497"/>
                  <a:gd name="T11" fmla="*/ 108 w 108"/>
                  <a:gd name="T12" fmla="*/ 497 h 497"/>
                </a:gdLst>
                <a:ahLst/>
                <a:cxnLst>
                  <a:cxn ang="T6">
                    <a:pos x="T0" y="T1"/>
                  </a:cxn>
                  <a:cxn ang="T7">
                    <a:pos x="T2" y="T3"/>
                  </a:cxn>
                  <a:cxn ang="T8">
                    <a:pos x="T4" y="T5"/>
                  </a:cxn>
                </a:cxnLst>
                <a:rect l="T9" t="T10" r="T11" b="T12"/>
                <a:pathLst>
                  <a:path w="108" h="497">
                    <a:moveTo>
                      <a:pt x="0" y="0"/>
                    </a:moveTo>
                    <a:lnTo>
                      <a:pt x="0" y="497"/>
                    </a:lnTo>
                    <a:lnTo>
                      <a:pt x="108" y="497"/>
                    </a:lnTo>
                  </a:path>
                </a:pathLst>
              </a:custGeom>
              <a:noFill/>
              <a:ln w="28575" cap="sq">
                <a:solidFill>
                  <a:srgbClr val="000000"/>
                </a:solidFill>
                <a:prstDash val="solid"/>
                <a:miter lim="800000"/>
                <a:headEnd/>
                <a:tailEnd/>
              </a:ln>
            </p:spPr>
            <p:txBody>
              <a:bodyPr/>
              <a:lstStyle/>
              <a:p>
                <a:endParaRPr lang="en-US"/>
              </a:p>
            </p:txBody>
          </p:sp>
          <p:sp>
            <p:nvSpPr>
              <p:cNvPr id="60493" name="Freeform 247"/>
              <p:cNvSpPr>
                <a:spLocks/>
              </p:cNvSpPr>
              <p:nvPr/>
            </p:nvSpPr>
            <p:spPr bwMode="auto">
              <a:xfrm>
                <a:off x="1916113" y="3673476"/>
                <a:ext cx="841375" cy="1193800"/>
              </a:xfrm>
              <a:custGeom>
                <a:avLst/>
                <a:gdLst>
                  <a:gd name="T0" fmla="*/ 0 w 530"/>
                  <a:gd name="T1" fmla="*/ 2147483647 h 752"/>
                  <a:gd name="T2" fmla="*/ 0 w 530"/>
                  <a:gd name="T3" fmla="*/ 0 h 752"/>
                  <a:gd name="T4" fmla="*/ 2147483647 w 530"/>
                  <a:gd name="T5" fmla="*/ 0 h 752"/>
                  <a:gd name="T6" fmla="*/ 0 60000 65536"/>
                  <a:gd name="T7" fmla="*/ 0 60000 65536"/>
                  <a:gd name="T8" fmla="*/ 0 60000 65536"/>
                  <a:gd name="T9" fmla="*/ 0 w 530"/>
                  <a:gd name="T10" fmla="*/ 0 h 752"/>
                  <a:gd name="T11" fmla="*/ 530 w 530"/>
                  <a:gd name="T12" fmla="*/ 752 h 752"/>
                </a:gdLst>
                <a:ahLst/>
                <a:cxnLst>
                  <a:cxn ang="T6">
                    <a:pos x="T0" y="T1"/>
                  </a:cxn>
                  <a:cxn ang="T7">
                    <a:pos x="T2" y="T3"/>
                  </a:cxn>
                  <a:cxn ang="T8">
                    <a:pos x="T4" y="T5"/>
                  </a:cxn>
                </a:cxnLst>
                <a:rect l="T9" t="T10" r="T11" b="T12"/>
                <a:pathLst>
                  <a:path w="530" h="752">
                    <a:moveTo>
                      <a:pt x="0" y="752"/>
                    </a:moveTo>
                    <a:lnTo>
                      <a:pt x="0" y="0"/>
                    </a:lnTo>
                    <a:lnTo>
                      <a:pt x="530" y="0"/>
                    </a:lnTo>
                  </a:path>
                </a:pathLst>
              </a:custGeom>
              <a:noFill/>
              <a:ln w="28575" cap="sq">
                <a:solidFill>
                  <a:srgbClr val="000000"/>
                </a:solidFill>
                <a:prstDash val="solid"/>
                <a:miter lim="800000"/>
                <a:headEnd/>
                <a:tailEnd/>
              </a:ln>
            </p:spPr>
            <p:txBody>
              <a:bodyPr/>
              <a:lstStyle/>
              <a:p>
                <a:endParaRPr lang="en-US"/>
              </a:p>
            </p:txBody>
          </p:sp>
          <p:sp>
            <p:nvSpPr>
              <p:cNvPr id="60494" name="Freeform 249"/>
              <p:cNvSpPr>
                <a:spLocks/>
              </p:cNvSpPr>
              <p:nvPr/>
            </p:nvSpPr>
            <p:spPr bwMode="auto">
              <a:xfrm>
                <a:off x="1916113" y="4892676"/>
                <a:ext cx="1554163" cy="1195388"/>
              </a:xfrm>
              <a:custGeom>
                <a:avLst/>
                <a:gdLst>
                  <a:gd name="T0" fmla="*/ 0 w 979"/>
                  <a:gd name="T1" fmla="*/ 0 h 753"/>
                  <a:gd name="T2" fmla="*/ 0 w 979"/>
                  <a:gd name="T3" fmla="*/ 2147483647 h 753"/>
                  <a:gd name="T4" fmla="*/ 2147483647 w 979"/>
                  <a:gd name="T5" fmla="*/ 2147483647 h 753"/>
                  <a:gd name="T6" fmla="*/ 0 60000 65536"/>
                  <a:gd name="T7" fmla="*/ 0 60000 65536"/>
                  <a:gd name="T8" fmla="*/ 0 60000 65536"/>
                  <a:gd name="T9" fmla="*/ 0 w 979"/>
                  <a:gd name="T10" fmla="*/ 0 h 753"/>
                  <a:gd name="T11" fmla="*/ 979 w 979"/>
                  <a:gd name="T12" fmla="*/ 753 h 753"/>
                </a:gdLst>
                <a:ahLst/>
                <a:cxnLst>
                  <a:cxn ang="T6">
                    <a:pos x="T0" y="T1"/>
                  </a:cxn>
                  <a:cxn ang="T7">
                    <a:pos x="T2" y="T3"/>
                  </a:cxn>
                  <a:cxn ang="T8">
                    <a:pos x="T4" y="T5"/>
                  </a:cxn>
                </a:cxnLst>
                <a:rect l="T9" t="T10" r="T11" b="T12"/>
                <a:pathLst>
                  <a:path w="979" h="753">
                    <a:moveTo>
                      <a:pt x="0" y="0"/>
                    </a:moveTo>
                    <a:lnTo>
                      <a:pt x="0" y="753"/>
                    </a:lnTo>
                    <a:lnTo>
                      <a:pt x="979" y="753"/>
                    </a:lnTo>
                  </a:path>
                </a:pathLst>
              </a:custGeom>
              <a:noFill/>
              <a:ln w="28575" cap="sq">
                <a:solidFill>
                  <a:srgbClr val="000000"/>
                </a:solidFill>
                <a:prstDash val="solid"/>
                <a:miter lim="800000"/>
                <a:headEnd/>
                <a:tailEnd/>
              </a:ln>
            </p:spPr>
            <p:txBody>
              <a:bodyPr/>
              <a:lstStyle/>
              <a:p>
                <a:endParaRPr lang="en-US"/>
              </a:p>
            </p:txBody>
          </p:sp>
          <p:sp>
            <p:nvSpPr>
              <p:cNvPr id="60495" name="Freeform 250"/>
              <p:cNvSpPr>
                <a:spLocks/>
              </p:cNvSpPr>
              <p:nvPr/>
            </p:nvSpPr>
            <p:spPr bwMode="auto">
              <a:xfrm>
                <a:off x="1790701" y="4879976"/>
                <a:ext cx="125413" cy="674688"/>
              </a:xfrm>
              <a:custGeom>
                <a:avLst/>
                <a:gdLst>
                  <a:gd name="T0" fmla="*/ 0 w 79"/>
                  <a:gd name="T1" fmla="*/ 2147483647 h 425"/>
                  <a:gd name="T2" fmla="*/ 0 w 79"/>
                  <a:gd name="T3" fmla="*/ 0 h 425"/>
                  <a:gd name="T4" fmla="*/ 2147483647 w 79"/>
                  <a:gd name="T5" fmla="*/ 0 h 425"/>
                  <a:gd name="T6" fmla="*/ 0 60000 65536"/>
                  <a:gd name="T7" fmla="*/ 0 60000 65536"/>
                  <a:gd name="T8" fmla="*/ 0 60000 65536"/>
                  <a:gd name="T9" fmla="*/ 0 w 79"/>
                  <a:gd name="T10" fmla="*/ 0 h 425"/>
                  <a:gd name="T11" fmla="*/ 79 w 79"/>
                  <a:gd name="T12" fmla="*/ 425 h 425"/>
                </a:gdLst>
                <a:ahLst/>
                <a:cxnLst>
                  <a:cxn ang="T6">
                    <a:pos x="T0" y="T1"/>
                  </a:cxn>
                  <a:cxn ang="T7">
                    <a:pos x="T2" y="T3"/>
                  </a:cxn>
                  <a:cxn ang="T8">
                    <a:pos x="T4" y="T5"/>
                  </a:cxn>
                </a:cxnLst>
                <a:rect l="T9" t="T10" r="T11" b="T12"/>
                <a:pathLst>
                  <a:path w="79" h="425">
                    <a:moveTo>
                      <a:pt x="0" y="425"/>
                    </a:moveTo>
                    <a:lnTo>
                      <a:pt x="0" y="0"/>
                    </a:lnTo>
                    <a:lnTo>
                      <a:pt x="79" y="0"/>
                    </a:lnTo>
                  </a:path>
                </a:pathLst>
              </a:custGeom>
              <a:noFill/>
              <a:ln w="28575" cap="sq">
                <a:solidFill>
                  <a:srgbClr val="000000"/>
                </a:solidFill>
                <a:prstDash val="solid"/>
                <a:miter lim="800000"/>
                <a:headEnd/>
                <a:tailEnd/>
              </a:ln>
            </p:spPr>
            <p:txBody>
              <a:bodyPr/>
              <a:lstStyle/>
              <a:p>
                <a:endParaRPr lang="en-US"/>
              </a:p>
            </p:txBody>
          </p:sp>
          <p:sp>
            <p:nvSpPr>
              <p:cNvPr id="60496" name="Freeform 252"/>
              <p:cNvSpPr>
                <a:spLocks/>
              </p:cNvSpPr>
              <p:nvPr/>
            </p:nvSpPr>
            <p:spPr bwMode="auto">
              <a:xfrm>
                <a:off x="1790701" y="5580063"/>
                <a:ext cx="2376488" cy="674688"/>
              </a:xfrm>
              <a:custGeom>
                <a:avLst/>
                <a:gdLst>
                  <a:gd name="T0" fmla="*/ 0 w 1497"/>
                  <a:gd name="T1" fmla="*/ 0 h 425"/>
                  <a:gd name="T2" fmla="*/ 0 w 1497"/>
                  <a:gd name="T3" fmla="*/ 2147483647 h 425"/>
                  <a:gd name="T4" fmla="*/ 2147483647 w 1497"/>
                  <a:gd name="T5" fmla="*/ 2147483647 h 425"/>
                  <a:gd name="T6" fmla="*/ 0 60000 65536"/>
                  <a:gd name="T7" fmla="*/ 0 60000 65536"/>
                  <a:gd name="T8" fmla="*/ 0 60000 65536"/>
                  <a:gd name="T9" fmla="*/ 0 w 1497"/>
                  <a:gd name="T10" fmla="*/ 0 h 425"/>
                  <a:gd name="T11" fmla="*/ 1497 w 1497"/>
                  <a:gd name="T12" fmla="*/ 425 h 425"/>
                </a:gdLst>
                <a:ahLst/>
                <a:cxnLst>
                  <a:cxn ang="T6">
                    <a:pos x="T0" y="T1"/>
                  </a:cxn>
                  <a:cxn ang="T7">
                    <a:pos x="T2" y="T3"/>
                  </a:cxn>
                  <a:cxn ang="T8">
                    <a:pos x="T4" y="T5"/>
                  </a:cxn>
                </a:cxnLst>
                <a:rect l="T9" t="T10" r="T11" b="T12"/>
                <a:pathLst>
                  <a:path w="1497" h="425">
                    <a:moveTo>
                      <a:pt x="0" y="0"/>
                    </a:moveTo>
                    <a:lnTo>
                      <a:pt x="0" y="425"/>
                    </a:lnTo>
                    <a:lnTo>
                      <a:pt x="1497" y="425"/>
                    </a:lnTo>
                  </a:path>
                </a:pathLst>
              </a:custGeom>
              <a:noFill/>
              <a:ln w="28575" cap="sq">
                <a:solidFill>
                  <a:srgbClr val="000000"/>
                </a:solidFill>
                <a:prstDash val="solid"/>
                <a:miter lim="800000"/>
                <a:headEnd/>
                <a:tailEnd/>
              </a:ln>
            </p:spPr>
            <p:txBody>
              <a:bodyPr/>
              <a:lstStyle/>
              <a:p>
                <a:endParaRPr lang="en-US"/>
              </a:p>
            </p:txBody>
          </p:sp>
          <p:sp>
            <p:nvSpPr>
              <p:cNvPr id="60497" name="Oval 253"/>
              <p:cNvSpPr>
                <a:spLocks noChangeArrowheads="1"/>
              </p:cNvSpPr>
              <p:nvPr/>
            </p:nvSpPr>
            <p:spPr bwMode="auto">
              <a:xfrm>
                <a:off x="4170363" y="146051"/>
                <a:ext cx="101600" cy="100013"/>
              </a:xfrm>
              <a:prstGeom prst="ellipse">
                <a:avLst/>
              </a:prstGeom>
              <a:solidFill>
                <a:schemeClr val="bg1"/>
              </a:solidFill>
              <a:ln w="28575" cap="rnd">
                <a:solidFill>
                  <a:schemeClr val="tx1"/>
                </a:solidFill>
                <a:miter lim="800000"/>
                <a:headEnd/>
                <a:tailEnd/>
              </a:ln>
            </p:spPr>
            <p:txBody>
              <a:bodyPr/>
              <a:lstStyle/>
              <a:p>
                <a:endParaRPr lang="en-US" sz="1200" b="1"/>
              </a:p>
            </p:txBody>
          </p:sp>
          <p:sp>
            <p:nvSpPr>
              <p:cNvPr id="60498" name="Oval 254"/>
              <p:cNvSpPr>
                <a:spLocks noChangeArrowheads="1"/>
              </p:cNvSpPr>
              <p:nvPr/>
            </p:nvSpPr>
            <p:spPr bwMode="auto">
              <a:xfrm>
                <a:off x="4051301" y="513021"/>
                <a:ext cx="100013"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499" name="Oval 255"/>
              <p:cNvSpPr>
                <a:spLocks noChangeArrowheads="1"/>
              </p:cNvSpPr>
              <p:nvPr/>
            </p:nvSpPr>
            <p:spPr bwMode="auto">
              <a:xfrm>
                <a:off x="4038601" y="682090"/>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0" name="Oval 256"/>
              <p:cNvSpPr>
                <a:spLocks noChangeArrowheads="1"/>
              </p:cNvSpPr>
              <p:nvPr/>
            </p:nvSpPr>
            <p:spPr bwMode="auto">
              <a:xfrm>
                <a:off x="4044951" y="849571"/>
                <a:ext cx="100013"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1" name="Oval 258"/>
              <p:cNvSpPr>
                <a:spLocks noChangeArrowheads="1"/>
              </p:cNvSpPr>
              <p:nvPr/>
            </p:nvSpPr>
            <p:spPr bwMode="auto">
              <a:xfrm>
                <a:off x="4033838" y="1152526"/>
                <a:ext cx="101600"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2" name="Oval 259"/>
              <p:cNvSpPr>
                <a:spLocks noChangeArrowheads="1"/>
              </p:cNvSpPr>
              <p:nvPr/>
            </p:nvSpPr>
            <p:spPr bwMode="auto">
              <a:xfrm>
                <a:off x="4032251" y="1320801"/>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3" name="Freeform 185"/>
              <p:cNvSpPr>
                <a:spLocks/>
              </p:cNvSpPr>
              <p:nvPr/>
            </p:nvSpPr>
            <p:spPr bwMode="auto">
              <a:xfrm>
                <a:off x="4195885" y="2563813"/>
                <a:ext cx="223838" cy="71438"/>
              </a:xfrm>
              <a:custGeom>
                <a:avLst/>
                <a:gdLst>
                  <a:gd name="T0" fmla="*/ 0 w 141"/>
                  <a:gd name="T1" fmla="*/ 2147483647 h 45"/>
                  <a:gd name="T2" fmla="*/ 0 w 141"/>
                  <a:gd name="T3" fmla="*/ 0 h 45"/>
                  <a:gd name="T4" fmla="*/ 2147483647 w 141"/>
                  <a:gd name="T5" fmla="*/ 0 h 45"/>
                  <a:gd name="T6" fmla="*/ 0 60000 65536"/>
                  <a:gd name="T7" fmla="*/ 0 60000 65536"/>
                  <a:gd name="T8" fmla="*/ 0 60000 65536"/>
                  <a:gd name="T9" fmla="*/ 0 w 141"/>
                  <a:gd name="T10" fmla="*/ 0 h 45"/>
                  <a:gd name="T11" fmla="*/ 141 w 141"/>
                  <a:gd name="T12" fmla="*/ 45 h 45"/>
                </a:gdLst>
                <a:ahLst/>
                <a:cxnLst>
                  <a:cxn ang="T6">
                    <a:pos x="T0" y="T1"/>
                  </a:cxn>
                  <a:cxn ang="T7">
                    <a:pos x="T2" y="T3"/>
                  </a:cxn>
                  <a:cxn ang="T8">
                    <a:pos x="T4" y="T5"/>
                  </a:cxn>
                </a:cxnLst>
                <a:rect l="T9" t="T10" r="T11" b="T12"/>
                <a:pathLst>
                  <a:path w="141" h="45">
                    <a:moveTo>
                      <a:pt x="0" y="45"/>
                    </a:moveTo>
                    <a:lnTo>
                      <a:pt x="0" y="0"/>
                    </a:lnTo>
                    <a:lnTo>
                      <a:pt x="141" y="0"/>
                    </a:lnTo>
                  </a:path>
                </a:pathLst>
              </a:custGeom>
              <a:noFill/>
              <a:ln w="28575" cap="sq">
                <a:solidFill>
                  <a:srgbClr val="000000"/>
                </a:solidFill>
                <a:prstDash val="solid"/>
                <a:miter lim="800000"/>
                <a:headEnd/>
                <a:tailEnd/>
              </a:ln>
            </p:spPr>
            <p:txBody>
              <a:bodyPr/>
              <a:lstStyle/>
              <a:p>
                <a:endParaRPr lang="en-US"/>
              </a:p>
            </p:txBody>
          </p:sp>
          <p:sp>
            <p:nvSpPr>
              <p:cNvPr id="60504" name="Freeform 187"/>
              <p:cNvSpPr>
                <a:spLocks/>
              </p:cNvSpPr>
              <p:nvPr/>
            </p:nvSpPr>
            <p:spPr bwMode="auto">
              <a:xfrm>
                <a:off x="4195885" y="2660651"/>
                <a:ext cx="325438" cy="71438"/>
              </a:xfrm>
              <a:custGeom>
                <a:avLst/>
                <a:gdLst>
                  <a:gd name="T0" fmla="*/ 0 w 205"/>
                  <a:gd name="T1" fmla="*/ 0 h 45"/>
                  <a:gd name="T2" fmla="*/ 0 w 205"/>
                  <a:gd name="T3" fmla="*/ 2147483647 h 45"/>
                  <a:gd name="T4" fmla="*/ 2147483647 w 205"/>
                  <a:gd name="T5" fmla="*/ 2147483647 h 45"/>
                  <a:gd name="T6" fmla="*/ 0 60000 65536"/>
                  <a:gd name="T7" fmla="*/ 0 60000 65536"/>
                  <a:gd name="T8" fmla="*/ 0 60000 65536"/>
                  <a:gd name="T9" fmla="*/ 0 w 205"/>
                  <a:gd name="T10" fmla="*/ 0 h 45"/>
                  <a:gd name="T11" fmla="*/ 205 w 205"/>
                  <a:gd name="T12" fmla="*/ 45 h 45"/>
                </a:gdLst>
                <a:ahLst/>
                <a:cxnLst>
                  <a:cxn ang="T6">
                    <a:pos x="T0" y="T1"/>
                  </a:cxn>
                  <a:cxn ang="T7">
                    <a:pos x="T2" y="T3"/>
                  </a:cxn>
                  <a:cxn ang="T8">
                    <a:pos x="T4" y="T5"/>
                  </a:cxn>
                </a:cxnLst>
                <a:rect l="T9" t="T10" r="T11" b="T12"/>
                <a:pathLst>
                  <a:path w="205" h="45">
                    <a:moveTo>
                      <a:pt x="0" y="0"/>
                    </a:moveTo>
                    <a:lnTo>
                      <a:pt x="0" y="45"/>
                    </a:lnTo>
                    <a:lnTo>
                      <a:pt x="205" y="45"/>
                    </a:lnTo>
                  </a:path>
                </a:pathLst>
              </a:custGeom>
              <a:noFill/>
              <a:ln w="28575" cap="sq">
                <a:solidFill>
                  <a:srgbClr val="000000"/>
                </a:solidFill>
                <a:prstDash val="solid"/>
                <a:miter lim="800000"/>
                <a:headEnd/>
                <a:tailEnd/>
              </a:ln>
            </p:spPr>
            <p:txBody>
              <a:bodyPr/>
              <a:lstStyle/>
              <a:p>
                <a:endParaRPr lang="en-US"/>
              </a:p>
            </p:txBody>
          </p:sp>
          <p:sp>
            <p:nvSpPr>
              <p:cNvPr id="60505" name="Oval 257"/>
              <p:cNvSpPr>
                <a:spLocks noChangeArrowheads="1"/>
              </p:cNvSpPr>
              <p:nvPr/>
            </p:nvSpPr>
            <p:spPr bwMode="auto">
              <a:xfrm>
                <a:off x="4224337" y="984251"/>
                <a:ext cx="100013" cy="101600"/>
              </a:xfrm>
              <a:prstGeom prst="ellipse">
                <a:avLst/>
              </a:prstGeom>
              <a:solidFill>
                <a:schemeClr val="bg1"/>
              </a:solidFill>
              <a:ln w="28575" cap="rnd">
                <a:solidFill>
                  <a:schemeClr val="tx1"/>
                </a:solidFill>
                <a:miter lim="800000"/>
                <a:headEnd/>
                <a:tailEnd/>
              </a:ln>
            </p:spPr>
            <p:txBody>
              <a:bodyPr/>
              <a:lstStyle/>
              <a:p>
                <a:endParaRPr lang="en-US" sz="1200" b="1"/>
              </a:p>
            </p:txBody>
          </p:sp>
          <p:sp>
            <p:nvSpPr>
              <p:cNvPr id="60506" name="Oval 260"/>
              <p:cNvSpPr>
                <a:spLocks noChangeArrowheads="1"/>
              </p:cNvSpPr>
              <p:nvPr/>
            </p:nvSpPr>
            <p:spPr bwMode="auto">
              <a:xfrm>
                <a:off x="4152901" y="1521084"/>
                <a:ext cx="100013"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7" name="Oval 261"/>
              <p:cNvSpPr>
                <a:spLocks noChangeArrowheads="1"/>
              </p:cNvSpPr>
              <p:nvPr/>
            </p:nvSpPr>
            <p:spPr bwMode="auto">
              <a:xfrm>
                <a:off x="4243387" y="1688565"/>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8" name="Oval 263"/>
              <p:cNvSpPr>
                <a:spLocks noChangeArrowheads="1"/>
              </p:cNvSpPr>
              <p:nvPr/>
            </p:nvSpPr>
            <p:spPr bwMode="auto">
              <a:xfrm>
                <a:off x="4324351" y="2327276"/>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9" name="Freeform 265"/>
              <p:cNvSpPr>
                <a:spLocks/>
              </p:cNvSpPr>
              <p:nvPr/>
            </p:nvSpPr>
            <p:spPr bwMode="auto">
              <a:xfrm>
                <a:off x="4579938" y="2691865"/>
                <a:ext cx="104775" cy="106363"/>
              </a:xfrm>
              <a:custGeom>
                <a:avLst/>
                <a:gdLst>
                  <a:gd name="T0" fmla="*/ 2147483647 w 66"/>
                  <a:gd name="T1" fmla="*/ 0 h 67"/>
                  <a:gd name="T2" fmla="*/ 0 w 66"/>
                  <a:gd name="T3" fmla="*/ 2147483647 h 67"/>
                  <a:gd name="T4" fmla="*/ 2147483647 w 66"/>
                  <a:gd name="T5" fmla="*/ 2147483647 h 67"/>
                  <a:gd name="T6" fmla="*/ 2147483647 w 66"/>
                  <a:gd name="T7" fmla="*/ 2147483647 h 67"/>
                  <a:gd name="T8" fmla="*/ 2147483647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33" y="0"/>
                    </a:moveTo>
                    <a:lnTo>
                      <a:pt x="0" y="34"/>
                    </a:lnTo>
                    <a:lnTo>
                      <a:pt x="33" y="67"/>
                    </a:lnTo>
                    <a:lnTo>
                      <a:pt x="66" y="34"/>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0" name="Freeform 267"/>
              <p:cNvSpPr>
                <a:spLocks/>
              </p:cNvSpPr>
              <p:nvPr/>
            </p:nvSpPr>
            <p:spPr bwMode="auto">
              <a:xfrm>
                <a:off x="4562476" y="3195897"/>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chemeClr val="bg1"/>
              </a:solidFill>
              <a:ln w="28575" cap="rnd">
                <a:solidFill>
                  <a:srgbClr val="FF0000"/>
                </a:solidFill>
                <a:prstDash val="solid"/>
                <a:miter lim="800000"/>
                <a:headEnd/>
                <a:tailEnd/>
              </a:ln>
            </p:spPr>
            <p:txBody>
              <a:bodyPr/>
              <a:lstStyle/>
              <a:p>
                <a:endParaRPr lang="en-US"/>
              </a:p>
            </p:txBody>
          </p:sp>
          <p:sp>
            <p:nvSpPr>
              <p:cNvPr id="60511" name="Freeform 268"/>
              <p:cNvSpPr>
                <a:spLocks/>
              </p:cNvSpPr>
              <p:nvPr/>
            </p:nvSpPr>
            <p:spPr bwMode="auto">
              <a:xfrm>
                <a:off x="4364038" y="3364172"/>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2" name="Oval 269"/>
              <p:cNvSpPr>
                <a:spLocks noChangeArrowheads="1"/>
              </p:cNvSpPr>
              <p:nvPr/>
            </p:nvSpPr>
            <p:spPr bwMode="auto">
              <a:xfrm>
                <a:off x="3744913" y="3534828"/>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13" name="Oval 270"/>
              <p:cNvSpPr>
                <a:spLocks noChangeArrowheads="1"/>
              </p:cNvSpPr>
              <p:nvPr/>
            </p:nvSpPr>
            <p:spPr bwMode="auto">
              <a:xfrm>
                <a:off x="3830638" y="3702309"/>
                <a:ext cx="101600"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14" name="Oval 271"/>
              <p:cNvSpPr>
                <a:spLocks noChangeArrowheads="1"/>
              </p:cNvSpPr>
              <p:nvPr/>
            </p:nvSpPr>
            <p:spPr bwMode="auto">
              <a:xfrm>
                <a:off x="3797301" y="4038065"/>
                <a:ext cx="101600"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15" name="Freeform 272"/>
              <p:cNvSpPr>
                <a:spLocks/>
              </p:cNvSpPr>
              <p:nvPr/>
            </p:nvSpPr>
            <p:spPr bwMode="auto">
              <a:xfrm>
                <a:off x="3843338" y="4203959"/>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6" name="Freeform 273"/>
              <p:cNvSpPr>
                <a:spLocks/>
              </p:cNvSpPr>
              <p:nvPr/>
            </p:nvSpPr>
            <p:spPr bwMode="auto">
              <a:xfrm>
                <a:off x="3860801" y="4369853"/>
                <a:ext cx="104775" cy="106363"/>
              </a:xfrm>
              <a:custGeom>
                <a:avLst/>
                <a:gdLst>
                  <a:gd name="T0" fmla="*/ 2147483647 w 66"/>
                  <a:gd name="T1" fmla="*/ 0 h 67"/>
                  <a:gd name="T2" fmla="*/ 0 w 66"/>
                  <a:gd name="T3" fmla="*/ 2147483647 h 67"/>
                  <a:gd name="T4" fmla="*/ 2147483647 w 66"/>
                  <a:gd name="T5" fmla="*/ 2147483647 h 67"/>
                  <a:gd name="T6" fmla="*/ 2147483647 w 66"/>
                  <a:gd name="T7" fmla="*/ 2147483647 h 67"/>
                  <a:gd name="T8" fmla="*/ 2147483647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33" y="0"/>
                    </a:moveTo>
                    <a:lnTo>
                      <a:pt x="0" y="33"/>
                    </a:lnTo>
                    <a:lnTo>
                      <a:pt x="33" y="67"/>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7" name="Freeform 274"/>
              <p:cNvSpPr>
                <a:spLocks/>
              </p:cNvSpPr>
              <p:nvPr/>
            </p:nvSpPr>
            <p:spPr bwMode="auto">
              <a:xfrm>
                <a:off x="3824288" y="4868606"/>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8" name="Line 276"/>
              <p:cNvSpPr>
                <a:spLocks noChangeShapeType="1"/>
              </p:cNvSpPr>
              <p:nvPr/>
            </p:nvSpPr>
            <p:spPr bwMode="auto">
              <a:xfrm>
                <a:off x="2209801" y="6530976"/>
                <a:ext cx="334963" cy="1588"/>
              </a:xfrm>
              <a:prstGeom prst="line">
                <a:avLst/>
              </a:prstGeom>
              <a:noFill/>
              <a:ln w="28575" cap="sq">
                <a:solidFill>
                  <a:srgbClr val="000000"/>
                </a:solidFill>
                <a:round/>
                <a:headEnd/>
                <a:tailEnd/>
              </a:ln>
            </p:spPr>
            <p:txBody>
              <a:bodyPr/>
              <a:lstStyle/>
              <a:p>
                <a:endParaRPr lang="en-US"/>
              </a:p>
            </p:txBody>
          </p:sp>
          <p:sp>
            <p:nvSpPr>
              <p:cNvPr id="60519" name="Line 277"/>
              <p:cNvSpPr>
                <a:spLocks noChangeShapeType="1"/>
              </p:cNvSpPr>
              <p:nvPr/>
            </p:nvSpPr>
            <p:spPr bwMode="auto">
              <a:xfrm>
                <a:off x="2209801" y="6496051"/>
                <a:ext cx="1588" cy="68263"/>
              </a:xfrm>
              <a:prstGeom prst="line">
                <a:avLst/>
              </a:prstGeom>
              <a:noFill/>
              <a:ln w="28575" cap="sq">
                <a:solidFill>
                  <a:srgbClr val="000000"/>
                </a:solidFill>
                <a:round/>
                <a:headEnd/>
                <a:tailEnd/>
              </a:ln>
            </p:spPr>
            <p:txBody>
              <a:bodyPr/>
              <a:lstStyle/>
              <a:p>
                <a:endParaRPr lang="en-US"/>
              </a:p>
            </p:txBody>
          </p:sp>
          <p:sp>
            <p:nvSpPr>
              <p:cNvPr id="60520" name="Line 278"/>
              <p:cNvSpPr>
                <a:spLocks noChangeShapeType="1"/>
              </p:cNvSpPr>
              <p:nvPr/>
            </p:nvSpPr>
            <p:spPr bwMode="auto">
              <a:xfrm>
                <a:off x="2544763" y="6496051"/>
                <a:ext cx="1588" cy="68263"/>
              </a:xfrm>
              <a:prstGeom prst="line">
                <a:avLst/>
              </a:prstGeom>
              <a:noFill/>
              <a:ln w="28575" cap="sq">
                <a:solidFill>
                  <a:srgbClr val="000000"/>
                </a:solidFill>
                <a:round/>
                <a:headEnd/>
                <a:tailEnd/>
              </a:ln>
            </p:spPr>
            <p:txBody>
              <a:bodyPr/>
              <a:lstStyle/>
              <a:p>
                <a:endParaRPr lang="en-US"/>
              </a:p>
            </p:txBody>
          </p:sp>
          <p:sp>
            <p:nvSpPr>
              <p:cNvPr id="60521" name="Rectangle 279"/>
              <p:cNvSpPr>
                <a:spLocks noChangeArrowheads="1"/>
              </p:cNvSpPr>
              <p:nvPr/>
            </p:nvSpPr>
            <p:spPr bwMode="auto">
              <a:xfrm>
                <a:off x="2230438" y="6556376"/>
                <a:ext cx="298159" cy="184666"/>
              </a:xfrm>
              <a:prstGeom prst="rect">
                <a:avLst/>
              </a:prstGeom>
              <a:noFill/>
              <a:ln w="9525">
                <a:noFill/>
                <a:miter lim="800000"/>
                <a:headEnd/>
                <a:tailEnd/>
              </a:ln>
            </p:spPr>
            <p:txBody>
              <a:bodyPr wrap="none" lIns="0" tIns="0" rIns="0" bIns="0">
                <a:spAutoFit/>
              </a:bodyPr>
              <a:lstStyle/>
              <a:p>
                <a:r>
                  <a:rPr lang="en-US" sz="1200" b="1">
                    <a:solidFill>
                      <a:srgbClr val="000000"/>
                    </a:solidFill>
                    <a:latin typeface="MS Sans Serif"/>
                  </a:rPr>
                  <a:t>0.02</a:t>
                </a:r>
                <a:endParaRPr lang="en-US" sz="1200" b="1"/>
              </a:p>
            </p:txBody>
          </p:sp>
        </p:grpSp>
        <p:sp>
          <p:nvSpPr>
            <p:cNvPr id="60422" name="Oval 271"/>
            <p:cNvSpPr>
              <a:spLocks noChangeArrowheads="1"/>
            </p:cNvSpPr>
            <p:nvPr/>
          </p:nvSpPr>
          <p:spPr bwMode="auto">
            <a:xfrm>
              <a:off x="13813632" y="13431059"/>
              <a:ext cx="101600" cy="100013"/>
            </a:xfrm>
            <a:prstGeom prst="ellipse">
              <a:avLst/>
            </a:prstGeom>
            <a:solidFill>
              <a:schemeClr val="bg1"/>
            </a:solidFill>
            <a:ln w="28575" cap="rnd">
              <a:solidFill>
                <a:srgbClr val="FF0000"/>
              </a:solidFill>
              <a:miter lim="800000"/>
              <a:headEnd/>
              <a:tailEnd/>
            </a:ln>
          </p:spPr>
          <p:txBody>
            <a:bodyPr/>
            <a:lstStyle/>
            <a:p>
              <a:endParaRPr lang="en-US" sz="1200" b="1"/>
            </a:p>
          </p:txBody>
        </p:sp>
        <p:sp>
          <p:nvSpPr>
            <p:cNvPr id="60423" name="AutoShape 763"/>
            <p:cNvSpPr>
              <a:spLocks noChangeAspect="1" noChangeArrowheads="1"/>
            </p:cNvSpPr>
            <p:nvPr/>
          </p:nvSpPr>
          <p:spPr bwMode="auto">
            <a:xfrm flipV="1">
              <a:off x="13672639" y="13748807"/>
              <a:ext cx="119573" cy="119573"/>
            </a:xfrm>
            <a:prstGeom prst="triangle">
              <a:avLst>
                <a:gd name="adj" fmla="val 50000"/>
              </a:avLst>
            </a:prstGeom>
            <a:solidFill>
              <a:srgbClr val="FF0000"/>
            </a:solidFill>
            <a:ln w="9525">
              <a:solidFill>
                <a:srgbClr val="FF0000"/>
              </a:solidFill>
              <a:miter lim="800000"/>
              <a:headEnd/>
              <a:tailEnd/>
            </a:ln>
          </p:spPr>
          <p:txBody>
            <a:bodyPr wrap="none" anchor="ctr"/>
            <a:lstStyle/>
            <a:p>
              <a:endParaRPr lang="en-US"/>
            </a:p>
          </p:txBody>
        </p:sp>
        <p:sp>
          <p:nvSpPr>
            <p:cNvPr id="60424" name="AutoShape 763"/>
            <p:cNvSpPr>
              <a:spLocks noChangeAspect="1" noChangeArrowheads="1"/>
            </p:cNvSpPr>
            <p:nvPr/>
          </p:nvSpPr>
          <p:spPr bwMode="auto">
            <a:xfrm flipV="1">
              <a:off x="13367855" y="12927928"/>
              <a:ext cx="84874" cy="84874"/>
            </a:xfrm>
            <a:prstGeom prst="triangle">
              <a:avLst>
                <a:gd name="adj" fmla="val 50000"/>
              </a:avLst>
            </a:prstGeom>
            <a:solidFill>
              <a:schemeClr val="bg1"/>
            </a:solidFill>
            <a:ln w="28575">
              <a:solidFill>
                <a:srgbClr val="FF0000"/>
              </a:solidFill>
              <a:miter lim="800000"/>
              <a:headEnd/>
              <a:tailEnd/>
            </a:ln>
          </p:spPr>
          <p:txBody>
            <a:bodyPr wrap="none" anchor="ctr"/>
            <a:lstStyle/>
            <a:p>
              <a:endParaRPr lang="en-US"/>
            </a:p>
          </p:txBody>
        </p:sp>
        <p:sp>
          <p:nvSpPr>
            <p:cNvPr id="31" name="5-Point Star 30"/>
            <p:cNvSpPr>
              <a:spLocks noChangeAspect="1"/>
            </p:cNvSpPr>
            <p:nvPr/>
          </p:nvSpPr>
          <p:spPr bwMode="auto">
            <a:xfrm>
              <a:off x="13106335" y="16383417"/>
              <a:ext cx="195256" cy="195278"/>
            </a:xfrm>
            <a:prstGeom prst="star5">
              <a:avLst/>
            </a:prstGeom>
            <a:solidFill>
              <a:srgbClr val="0000FF"/>
            </a:solidFill>
            <a:ln w="9525" cap="flat" cmpd="sng" algn="ctr">
              <a:solidFill>
                <a:schemeClr val="tx1"/>
              </a:solidFill>
              <a:prstDash val="solid"/>
              <a:round/>
              <a:headEnd type="none" w="med" len="med"/>
              <a:tailEnd type="none" w="med" len="med"/>
            </a:ln>
            <a:effectLst/>
          </p:spPr>
          <p:txBody>
            <a:bodyPr/>
            <a:lstStyle/>
            <a:p>
              <a:pPr defTabSz="2820988">
                <a:defRPr/>
              </a:pPr>
              <a:endParaRPr lang="en-US" sz="5600">
                <a:latin typeface="Arial" charset="0"/>
              </a:endParaRPr>
            </a:p>
          </p:txBody>
        </p:sp>
      </p:grpSp>
      <p:sp>
        <p:nvSpPr>
          <p:cNvPr id="60419" name="Rectangle 4"/>
          <p:cNvSpPr>
            <a:spLocks noChangeArrowheads="1"/>
          </p:cNvSpPr>
          <p:nvPr/>
        </p:nvSpPr>
        <p:spPr bwMode="auto">
          <a:xfrm>
            <a:off x="7248525" y="6511428"/>
            <a:ext cx="1895475" cy="276999"/>
          </a:xfrm>
          <a:prstGeom prst="rect">
            <a:avLst/>
          </a:prstGeom>
          <a:solidFill>
            <a:schemeClr val="bg1"/>
          </a:solidFill>
          <a:ln w="9525">
            <a:noFill/>
            <a:miter lim="800000"/>
            <a:headEnd/>
            <a:tailEnd/>
          </a:ln>
        </p:spPr>
        <p:txBody>
          <a:bodyPr wrap="square">
            <a:spAutoFit/>
          </a:bodyPr>
          <a:lstStyle/>
          <a:p>
            <a:pPr algn="ctr"/>
            <a:r>
              <a:rPr lang="en-US" sz="1200" b="1" dirty="0" smtClean="0"/>
              <a:t>Cleared figure, NNSA</a:t>
            </a:r>
            <a:endParaRPr lang="en-US" sz="1200" b="1" dirty="0">
              <a:latin typeface="Charco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grpSp>
        <p:nvGrpSpPr>
          <p:cNvPr id="2" name="Group 24"/>
          <p:cNvGrpSpPr>
            <a:grpSpLocks/>
          </p:cNvGrpSpPr>
          <p:nvPr/>
        </p:nvGrpSpPr>
        <p:grpSpPr bwMode="auto">
          <a:xfrm>
            <a:off x="457201" y="152399"/>
            <a:ext cx="6948554" cy="6604000"/>
            <a:chOff x="11125206" y="11048984"/>
            <a:chExt cx="6948330" cy="6604507"/>
          </a:xfrm>
        </p:grpSpPr>
        <p:sp>
          <p:nvSpPr>
            <p:cNvPr id="60420" name="Rectangle 764"/>
            <p:cNvSpPr>
              <a:spLocks noChangeAspect="1" noChangeArrowheads="1"/>
            </p:cNvSpPr>
            <p:nvPr/>
          </p:nvSpPr>
          <p:spPr bwMode="auto">
            <a:xfrm>
              <a:off x="13146828" y="16629470"/>
              <a:ext cx="106680" cy="106680"/>
            </a:xfrm>
            <a:prstGeom prst="rect">
              <a:avLst/>
            </a:prstGeom>
            <a:solidFill>
              <a:schemeClr val="bg1"/>
            </a:solidFill>
            <a:ln w="28575">
              <a:solidFill>
                <a:srgbClr val="FF0000"/>
              </a:solidFill>
              <a:miter lim="800000"/>
              <a:headEnd/>
              <a:tailEnd/>
            </a:ln>
          </p:spPr>
          <p:txBody>
            <a:bodyPr wrap="none" anchor="ctr"/>
            <a:lstStyle/>
            <a:p>
              <a:endParaRPr lang="en-US"/>
            </a:p>
          </p:txBody>
        </p:sp>
        <p:grpSp>
          <p:nvGrpSpPr>
            <p:cNvPr id="3" name="Group 329"/>
            <p:cNvGrpSpPr>
              <a:grpSpLocks/>
            </p:cNvGrpSpPr>
            <p:nvPr/>
          </p:nvGrpSpPr>
          <p:grpSpPr bwMode="auto">
            <a:xfrm>
              <a:off x="11125206" y="11048984"/>
              <a:ext cx="6948330" cy="6604507"/>
              <a:chOff x="1790701" y="136526"/>
              <a:chExt cx="6948327" cy="6604516"/>
            </a:xfrm>
          </p:grpSpPr>
          <p:grpSp>
            <p:nvGrpSpPr>
              <p:cNvPr id="4" name="Group 281"/>
              <p:cNvGrpSpPr>
                <a:grpSpLocks/>
              </p:cNvGrpSpPr>
              <p:nvPr/>
            </p:nvGrpSpPr>
            <p:grpSpPr bwMode="auto">
              <a:xfrm>
                <a:off x="3505200" y="136526"/>
                <a:ext cx="5233828" cy="6225103"/>
                <a:chOff x="4984750" y="136526"/>
                <a:chExt cx="5233828" cy="6225103"/>
              </a:xfrm>
            </p:grpSpPr>
            <p:sp>
              <p:nvSpPr>
                <p:cNvPr id="60522" name="Rectangle 146"/>
                <p:cNvSpPr>
                  <a:spLocks noChangeArrowheads="1"/>
                </p:cNvSpPr>
                <p:nvPr/>
              </p:nvSpPr>
              <p:spPr bwMode="auto">
                <a:xfrm>
                  <a:off x="5522791" y="304801"/>
                  <a:ext cx="3407600" cy="184666"/>
                </a:xfrm>
                <a:prstGeom prst="rect">
                  <a:avLst/>
                </a:prstGeom>
                <a:noFill/>
                <a:ln w="9525">
                  <a:noFill/>
                  <a:miter lim="800000"/>
                  <a:headEnd/>
                  <a:tailEnd/>
                </a:ln>
              </p:spPr>
              <p:txBody>
                <a:bodyPr wrap="none" lIns="0" tIns="0" rIns="0" bIns="0">
                  <a:spAutoFit/>
                </a:bodyPr>
                <a:lstStyle/>
                <a:p>
                  <a:r>
                    <a:rPr lang="en-US" sz="1200" b="1" i="1">
                      <a:solidFill>
                        <a:srgbClr val="0000FF"/>
                      </a:solidFill>
                    </a:rPr>
                    <a:t> AY741704 Unc. clone TTMF164 (SA gold mine)</a:t>
                  </a:r>
                  <a:endParaRPr lang="en-US" sz="1200" b="1">
                    <a:solidFill>
                      <a:srgbClr val="0000FF"/>
                    </a:solidFill>
                  </a:endParaRPr>
                </a:p>
              </p:txBody>
            </p:sp>
            <p:sp>
              <p:nvSpPr>
                <p:cNvPr id="60523" name="Rectangle 172"/>
                <p:cNvSpPr>
                  <a:spLocks noChangeArrowheads="1"/>
                </p:cNvSpPr>
                <p:nvPr/>
              </p:nvSpPr>
              <p:spPr bwMode="auto">
                <a:xfrm>
                  <a:off x="5376741" y="1814513"/>
                  <a:ext cx="317465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AB232785 Pelotomaculum isophthalicicum</a:t>
                  </a:r>
                  <a:endParaRPr lang="en-US" sz="1200" b="1"/>
                </a:p>
              </p:txBody>
            </p:sp>
            <p:sp>
              <p:nvSpPr>
                <p:cNvPr id="60524" name="Rectangle 178"/>
                <p:cNvSpPr>
                  <a:spLocks noChangeArrowheads="1"/>
                </p:cNvSpPr>
                <p:nvPr/>
              </p:nvSpPr>
              <p:spPr bwMode="auto">
                <a:xfrm>
                  <a:off x="5543428" y="2149476"/>
                  <a:ext cx="2509213"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AY884087 Moorella thermoacetica</a:t>
                  </a:r>
                  <a:endParaRPr lang="en-US" sz="1200" b="1"/>
                </a:p>
              </p:txBody>
            </p:sp>
            <p:sp>
              <p:nvSpPr>
                <p:cNvPr id="60525" name="Rectangle 144"/>
                <p:cNvSpPr>
                  <a:spLocks noChangeArrowheads="1"/>
                </p:cNvSpPr>
                <p:nvPr/>
              </p:nvSpPr>
              <p:spPr bwMode="auto">
                <a:xfrm>
                  <a:off x="5789612" y="136526"/>
                  <a:ext cx="133049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HS-4850B-04G (5)</a:t>
                  </a:r>
                  <a:endParaRPr lang="en-US" sz="1200" b="1"/>
                </a:p>
              </p:txBody>
            </p:sp>
            <p:sp>
              <p:nvSpPr>
                <p:cNvPr id="60526" name="Rectangle 149"/>
                <p:cNvSpPr>
                  <a:spLocks noChangeArrowheads="1"/>
                </p:cNvSpPr>
                <p:nvPr/>
              </p:nvSpPr>
              <p:spPr bwMode="auto">
                <a:xfrm>
                  <a:off x="5670550" y="471488"/>
                  <a:ext cx="921727"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09C</a:t>
                  </a:r>
                  <a:endParaRPr lang="en-US" sz="1200" b="1">
                    <a:solidFill>
                      <a:srgbClr val="00B050"/>
                    </a:solidFill>
                  </a:endParaRPr>
                </a:p>
              </p:txBody>
            </p:sp>
            <p:sp>
              <p:nvSpPr>
                <p:cNvPr id="60527" name="Rectangle 152"/>
                <p:cNvSpPr>
                  <a:spLocks noChangeArrowheads="1"/>
                </p:cNvSpPr>
                <p:nvPr/>
              </p:nvSpPr>
              <p:spPr bwMode="auto">
                <a:xfrm>
                  <a:off x="5657850" y="639763"/>
                  <a:ext cx="1144544"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04E (3)</a:t>
                  </a:r>
                  <a:endParaRPr lang="en-US" sz="1200" b="1">
                    <a:solidFill>
                      <a:srgbClr val="00B050"/>
                    </a:solidFill>
                  </a:endParaRPr>
                </a:p>
              </p:txBody>
            </p:sp>
            <p:sp>
              <p:nvSpPr>
                <p:cNvPr id="60528" name="Rectangle 154"/>
                <p:cNvSpPr>
                  <a:spLocks noChangeArrowheads="1"/>
                </p:cNvSpPr>
                <p:nvPr/>
              </p:nvSpPr>
              <p:spPr bwMode="auto">
                <a:xfrm>
                  <a:off x="5664200" y="808038"/>
                  <a:ext cx="913712"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12E</a:t>
                  </a:r>
                  <a:endParaRPr lang="en-US" sz="1200" b="1">
                    <a:solidFill>
                      <a:srgbClr val="00B050"/>
                    </a:solidFill>
                  </a:endParaRPr>
                </a:p>
              </p:txBody>
            </p:sp>
            <p:sp>
              <p:nvSpPr>
                <p:cNvPr id="60529" name="Rectangle 158"/>
                <p:cNvSpPr>
                  <a:spLocks noChangeArrowheads="1"/>
                </p:cNvSpPr>
                <p:nvPr/>
              </p:nvSpPr>
              <p:spPr bwMode="auto">
                <a:xfrm>
                  <a:off x="5832475" y="974726"/>
                  <a:ext cx="109004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HS-4850B-09D</a:t>
                  </a:r>
                  <a:endParaRPr lang="en-US" sz="1200" b="1"/>
                </a:p>
              </p:txBody>
            </p:sp>
            <p:sp>
              <p:nvSpPr>
                <p:cNvPr id="60530" name="Rectangle 160"/>
                <p:cNvSpPr>
                  <a:spLocks noChangeArrowheads="1"/>
                </p:cNvSpPr>
                <p:nvPr/>
              </p:nvSpPr>
              <p:spPr bwMode="auto">
                <a:xfrm>
                  <a:off x="5653087" y="1143001"/>
                  <a:ext cx="931345"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05G</a:t>
                  </a:r>
                  <a:endParaRPr lang="en-US" sz="1200" b="1">
                    <a:solidFill>
                      <a:srgbClr val="00B050"/>
                    </a:solidFill>
                  </a:endParaRPr>
                </a:p>
              </p:txBody>
            </p:sp>
            <p:sp>
              <p:nvSpPr>
                <p:cNvPr id="60531" name="Rectangle 162"/>
                <p:cNvSpPr>
                  <a:spLocks noChangeArrowheads="1"/>
                </p:cNvSpPr>
                <p:nvPr/>
              </p:nvSpPr>
              <p:spPr bwMode="auto">
                <a:xfrm>
                  <a:off x="5651500" y="1311276"/>
                  <a:ext cx="1141146"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11B (3)</a:t>
                  </a:r>
                  <a:endParaRPr lang="en-US" sz="1200" b="1">
                    <a:solidFill>
                      <a:srgbClr val="00B050"/>
                    </a:solidFill>
                  </a:endParaRPr>
                </a:p>
              </p:txBody>
            </p:sp>
            <p:sp>
              <p:nvSpPr>
                <p:cNvPr id="60532" name="Rectangle 167"/>
                <p:cNvSpPr>
                  <a:spLocks noChangeArrowheads="1"/>
                </p:cNvSpPr>
                <p:nvPr/>
              </p:nvSpPr>
              <p:spPr bwMode="auto">
                <a:xfrm>
                  <a:off x="5762625" y="1479551"/>
                  <a:ext cx="905697"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12F</a:t>
                  </a:r>
                  <a:endParaRPr lang="en-US" sz="1200" b="1">
                    <a:solidFill>
                      <a:srgbClr val="00B050"/>
                    </a:solidFill>
                  </a:endParaRPr>
                </a:p>
              </p:txBody>
            </p:sp>
            <p:sp>
              <p:nvSpPr>
                <p:cNvPr id="60533" name="Rectangle 170"/>
                <p:cNvSpPr>
                  <a:spLocks noChangeArrowheads="1"/>
                </p:cNvSpPr>
                <p:nvPr/>
              </p:nvSpPr>
              <p:spPr bwMode="auto">
                <a:xfrm>
                  <a:off x="5851525" y="1646238"/>
                  <a:ext cx="1077218"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BLM-1 01G (7)</a:t>
                  </a:r>
                  <a:endParaRPr lang="en-US" sz="1200" b="1">
                    <a:solidFill>
                      <a:srgbClr val="00B050"/>
                    </a:solidFill>
                  </a:endParaRPr>
                </a:p>
              </p:txBody>
            </p:sp>
            <p:sp>
              <p:nvSpPr>
                <p:cNvPr id="60534" name="Rectangle 176"/>
                <p:cNvSpPr>
                  <a:spLocks noChangeArrowheads="1"/>
                </p:cNvSpPr>
                <p:nvPr/>
              </p:nvSpPr>
              <p:spPr bwMode="auto">
                <a:xfrm>
                  <a:off x="5613400" y="1982788"/>
                  <a:ext cx="1249445"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ALMENDRO 09H</a:t>
                  </a:r>
                  <a:endParaRPr lang="en-US" sz="1200" b="1">
                    <a:solidFill>
                      <a:srgbClr val="FF0000"/>
                    </a:solidFill>
                  </a:endParaRPr>
                </a:p>
              </p:txBody>
            </p:sp>
            <p:sp>
              <p:nvSpPr>
                <p:cNvPr id="60535" name="Rectangle 181"/>
                <p:cNvSpPr>
                  <a:spLocks noChangeArrowheads="1"/>
                </p:cNvSpPr>
                <p:nvPr/>
              </p:nvSpPr>
              <p:spPr bwMode="auto">
                <a:xfrm>
                  <a:off x="5943600" y="2317751"/>
                  <a:ext cx="828753" cy="184666"/>
                </a:xfrm>
                <a:prstGeom prst="rect">
                  <a:avLst/>
                </a:prstGeom>
                <a:noFill/>
                <a:ln w="9525">
                  <a:noFill/>
                  <a:miter lim="800000"/>
                  <a:headEnd/>
                  <a:tailEnd/>
                </a:ln>
              </p:spPr>
              <p:txBody>
                <a:bodyPr wrap="none" lIns="0" tIns="0" rIns="0" bIns="0">
                  <a:spAutoFit/>
                </a:bodyPr>
                <a:lstStyle/>
                <a:p>
                  <a:r>
                    <a:rPr lang="en-US" sz="1200" b="1" i="1" dirty="0">
                      <a:solidFill>
                        <a:srgbClr val="000000"/>
                      </a:solidFill>
                    </a:rPr>
                    <a:t> </a:t>
                  </a:r>
                  <a:r>
                    <a:rPr lang="en-US" sz="1200" b="1" i="1" dirty="0">
                      <a:solidFill>
                        <a:srgbClr val="00B050"/>
                      </a:solidFill>
                    </a:rPr>
                    <a:t>BLM-1 02E</a:t>
                  </a:r>
                  <a:endParaRPr lang="en-US" sz="1200" b="1" dirty="0">
                    <a:solidFill>
                      <a:srgbClr val="00B050"/>
                    </a:solidFill>
                  </a:endParaRPr>
                </a:p>
              </p:txBody>
            </p:sp>
            <p:sp>
              <p:nvSpPr>
                <p:cNvPr id="60536" name="Rectangle 184"/>
                <p:cNvSpPr>
                  <a:spLocks noChangeArrowheads="1"/>
                </p:cNvSpPr>
                <p:nvPr/>
              </p:nvSpPr>
              <p:spPr bwMode="auto">
                <a:xfrm>
                  <a:off x="6096000" y="2486026"/>
                  <a:ext cx="101861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ALEMAN 03A</a:t>
                  </a:r>
                  <a:endParaRPr lang="en-US" sz="1200" b="1">
                    <a:solidFill>
                      <a:srgbClr val="FF0000"/>
                    </a:solidFill>
                  </a:endParaRPr>
                </a:p>
              </p:txBody>
            </p:sp>
            <p:sp>
              <p:nvSpPr>
                <p:cNvPr id="60537" name="Rectangle 186"/>
                <p:cNvSpPr>
                  <a:spLocks noChangeArrowheads="1"/>
                </p:cNvSpPr>
                <p:nvPr/>
              </p:nvSpPr>
              <p:spPr bwMode="auto">
                <a:xfrm>
                  <a:off x="6197600" y="2652713"/>
                  <a:ext cx="1082027"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U12N.10B 03A</a:t>
                  </a:r>
                  <a:endParaRPr lang="en-US" sz="1200" b="1">
                    <a:solidFill>
                      <a:srgbClr val="FF0000"/>
                    </a:solidFill>
                  </a:endParaRPr>
                </a:p>
              </p:txBody>
            </p:sp>
            <p:sp>
              <p:nvSpPr>
                <p:cNvPr id="60538" name="Rectangle 189"/>
                <p:cNvSpPr>
                  <a:spLocks noChangeArrowheads="1"/>
                </p:cNvSpPr>
                <p:nvPr/>
              </p:nvSpPr>
              <p:spPr bwMode="auto">
                <a:xfrm>
                  <a:off x="5940425" y="2820988"/>
                  <a:ext cx="1272784"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GASCON 01B (5)</a:t>
                  </a:r>
                  <a:endParaRPr lang="en-US" sz="1200" b="1">
                    <a:solidFill>
                      <a:srgbClr val="FF0000"/>
                    </a:solidFill>
                  </a:endParaRPr>
                </a:p>
              </p:txBody>
            </p:sp>
            <p:sp>
              <p:nvSpPr>
                <p:cNvPr id="60539" name="Rectangle 191"/>
                <p:cNvSpPr>
                  <a:spLocks noChangeArrowheads="1"/>
                </p:cNvSpPr>
                <p:nvPr/>
              </p:nvSpPr>
              <p:spPr bwMode="auto">
                <a:xfrm>
                  <a:off x="5683250" y="2989263"/>
                  <a:ext cx="2883610"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AB436739 Desulfonosporus sp. AAN04</a:t>
                  </a:r>
                  <a:endParaRPr lang="en-US" sz="1200" b="1"/>
                </a:p>
              </p:txBody>
            </p:sp>
            <p:sp>
              <p:nvSpPr>
                <p:cNvPr id="60540" name="Rectangle 194"/>
                <p:cNvSpPr>
                  <a:spLocks noChangeArrowheads="1"/>
                </p:cNvSpPr>
                <p:nvPr/>
              </p:nvSpPr>
              <p:spPr bwMode="auto">
                <a:xfrm>
                  <a:off x="6180137" y="3155951"/>
                  <a:ext cx="811119"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NASH 10G</a:t>
                  </a:r>
                  <a:endParaRPr lang="en-US" sz="1200" b="1">
                    <a:solidFill>
                      <a:srgbClr val="FF0000"/>
                    </a:solidFill>
                  </a:endParaRPr>
                </a:p>
              </p:txBody>
            </p:sp>
            <p:sp>
              <p:nvSpPr>
                <p:cNvPr id="60541" name="Rectangle 196"/>
                <p:cNvSpPr>
                  <a:spLocks noChangeArrowheads="1"/>
                </p:cNvSpPr>
                <p:nvPr/>
              </p:nvSpPr>
              <p:spPr bwMode="auto">
                <a:xfrm>
                  <a:off x="5980112" y="3324226"/>
                  <a:ext cx="1082027"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U12N.10B 03H</a:t>
                  </a:r>
                  <a:endParaRPr lang="en-US" sz="1200" b="1">
                    <a:solidFill>
                      <a:srgbClr val="FF0000"/>
                    </a:solidFill>
                  </a:endParaRPr>
                </a:p>
              </p:txBody>
            </p:sp>
            <p:sp>
              <p:nvSpPr>
                <p:cNvPr id="60542" name="Rectangle 203"/>
                <p:cNvSpPr>
                  <a:spLocks noChangeArrowheads="1"/>
                </p:cNvSpPr>
                <p:nvPr/>
              </p:nvSpPr>
              <p:spPr bwMode="auto">
                <a:xfrm>
                  <a:off x="5364162" y="3492501"/>
                  <a:ext cx="825354"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BLM-1 11A</a:t>
                  </a:r>
                  <a:endParaRPr lang="en-US" sz="1200" b="1">
                    <a:solidFill>
                      <a:srgbClr val="00B050"/>
                    </a:solidFill>
                  </a:endParaRPr>
                </a:p>
              </p:txBody>
            </p:sp>
            <p:sp>
              <p:nvSpPr>
                <p:cNvPr id="60543" name="Rectangle 205"/>
                <p:cNvSpPr>
                  <a:spLocks noChangeArrowheads="1"/>
                </p:cNvSpPr>
                <p:nvPr/>
              </p:nvSpPr>
              <p:spPr bwMode="auto">
                <a:xfrm>
                  <a:off x="5449887" y="3660776"/>
                  <a:ext cx="820738"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00B050"/>
                      </a:solidFill>
                    </a:rPr>
                    <a:t>BLM-1 01F</a:t>
                  </a:r>
                  <a:endParaRPr lang="en-US" sz="1200" b="1">
                    <a:solidFill>
                      <a:srgbClr val="00B050"/>
                    </a:solidFill>
                  </a:endParaRPr>
                </a:p>
              </p:txBody>
            </p:sp>
            <p:sp>
              <p:nvSpPr>
                <p:cNvPr id="60544" name="Rectangle 207"/>
                <p:cNvSpPr>
                  <a:spLocks noChangeArrowheads="1"/>
                </p:cNvSpPr>
                <p:nvPr/>
              </p:nvSpPr>
              <p:spPr bwMode="auto">
                <a:xfrm>
                  <a:off x="5183187" y="3827463"/>
                  <a:ext cx="3353739"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Y11574 Desulfotomaculum thermobenzoicum</a:t>
                  </a:r>
                  <a:endParaRPr lang="en-US" sz="1200" b="1"/>
                </a:p>
              </p:txBody>
            </p:sp>
            <p:sp>
              <p:nvSpPr>
                <p:cNvPr id="60545" name="Rectangle 212"/>
                <p:cNvSpPr>
                  <a:spLocks noChangeArrowheads="1"/>
                </p:cNvSpPr>
                <p:nvPr/>
              </p:nvSpPr>
              <p:spPr bwMode="auto">
                <a:xfrm>
                  <a:off x="5416550" y="3995738"/>
                  <a:ext cx="836768"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00B050"/>
                      </a:solidFill>
                    </a:rPr>
                    <a:t>BLM-1 07A</a:t>
                  </a:r>
                  <a:endParaRPr lang="en-US" sz="1200" b="1">
                    <a:solidFill>
                      <a:srgbClr val="00B050"/>
                    </a:solidFill>
                  </a:endParaRPr>
                </a:p>
              </p:txBody>
            </p:sp>
            <p:sp>
              <p:nvSpPr>
                <p:cNvPr id="60546" name="Rectangle 214"/>
                <p:cNvSpPr>
                  <a:spLocks noChangeArrowheads="1"/>
                </p:cNvSpPr>
                <p:nvPr/>
              </p:nvSpPr>
              <p:spPr bwMode="auto">
                <a:xfrm>
                  <a:off x="5461000" y="4164013"/>
                  <a:ext cx="1304844"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U12N.10V 09D (2)</a:t>
                  </a:r>
                  <a:endParaRPr lang="en-US" sz="1200" b="1">
                    <a:solidFill>
                      <a:srgbClr val="FF0000"/>
                    </a:solidFill>
                  </a:endParaRPr>
                </a:p>
              </p:txBody>
            </p:sp>
            <p:sp>
              <p:nvSpPr>
                <p:cNvPr id="60547" name="Rectangle 216"/>
                <p:cNvSpPr>
                  <a:spLocks noChangeArrowheads="1"/>
                </p:cNvSpPr>
                <p:nvPr/>
              </p:nvSpPr>
              <p:spPr bwMode="auto">
                <a:xfrm>
                  <a:off x="5476875" y="4330701"/>
                  <a:ext cx="1312860"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U12N.10B 04B (5)</a:t>
                  </a:r>
                  <a:endParaRPr lang="en-US" sz="1200" b="1">
                    <a:solidFill>
                      <a:srgbClr val="FF0000"/>
                    </a:solidFill>
                  </a:endParaRPr>
                </a:p>
              </p:txBody>
            </p:sp>
            <p:sp>
              <p:nvSpPr>
                <p:cNvPr id="60548" name="Rectangle 219"/>
                <p:cNvSpPr>
                  <a:spLocks noChangeArrowheads="1"/>
                </p:cNvSpPr>
                <p:nvPr/>
              </p:nvSpPr>
              <p:spPr bwMode="auto">
                <a:xfrm>
                  <a:off x="5286375" y="4498976"/>
                  <a:ext cx="3976666" cy="184666"/>
                </a:xfrm>
                <a:prstGeom prst="rect">
                  <a:avLst/>
                </a:prstGeom>
                <a:noFill/>
                <a:ln w="9525">
                  <a:noFill/>
                  <a:miter lim="800000"/>
                  <a:headEnd/>
                  <a:tailEnd/>
                </a:ln>
              </p:spPr>
              <p:txBody>
                <a:bodyPr wrap="none" lIns="0" tIns="0" rIns="0" bIns="0">
                  <a:spAutoFit/>
                </a:bodyPr>
                <a:lstStyle/>
                <a:p>
                  <a:r>
                    <a:rPr lang="en-US" sz="1200" b="1" i="1" dirty="0">
                      <a:solidFill>
                        <a:srgbClr val="0000FF"/>
                      </a:solidFill>
                    </a:rPr>
                    <a:t> AY604055 </a:t>
                  </a:r>
                  <a:r>
                    <a:rPr lang="en-US" sz="1200" b="1" i="1" dirty="0" err="1">
                      <a:solidFill>
                        <a:srgbClr val="0000FF"/>
                      </a:solidFill>
                    </a:rPr>
                    <a:t>Unc</a:t>
                  </a:r>
                  <a:r>
                    <a:rPr lang="en-US" sz="1200" b="1" i="1" dirty="0">
                      <a:solidFill>
                        <a:srgbClr val="0000FF"/>
                      </a:solidFill>
                    </a:rPr>
                    <a:t>. clone DR9IPCB16SCT8 (SA gold mine)</a:t>
                  </a:r>
                  <a:endParaRPr lang="en-US" sz="1200" b="1" dirty="0">
                    <a:solidFill>
                      <a:srgbClr val="0000FF"/>
                    </a:solidFill>
                  </a:endParaRPr>
                </a:p>
              </p:txBody>
            </p:sp>
            <p:sp>
              <p:nvSpPr>
                <p:cNvPr id="60549" name="Rectangle 221"/>
                <p:cNvSpPr>
                  <a:spLocks noChangeArrowheads="1"/>
                </p:cNvSpPr>
                <p:nvPr/>
              </p:nvSpPr>
              <p:spPr bwMode="auto">
                <a:xfrm>
                  <a:off x="5343525" y="4667251"/>
                  <a:ext cx="3713965"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FJ712408 Unc KZNMV-0-B13 (Kazan Mud Volcano)</a:t>
                  </a:r>
                  <a:endParaRPr lang="en-US" sz="1200" b="1"/>
                </a:p>
              </p:txBody>
            </p:sp>
            <p:sp>
              <p:nvSpPr>
                <p:cNvPr id="60550" name="Rectangle 225"/>
                <p:cNvSpPr>
                  <a:spLocks noChangeArrowheads="1"/>
                </p:cNvSpPr>
                <p:nvPr/>
              </p:nvSpPr>
              <p:spPr bwMode="auto">
                <a:xfrm>
                  <a:off x="5441950" y="4828660"/>
                  <a:ext cx="107401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U12N.10V 03D</a:t>
                  </a:r>
                  <a:endParaRPr lang="en-US" sz="1200" b="1">
                    <a:solidFill>
                      <a:srgbClr val="FF0000"/>
                    </a:solidFill>
                  </a:endParaRPr>
                </a:p>
              </p:txBody>
            </p:sp>
            <p:sp>
              <p:nvSpPr>
                <p:cNvPr id="60551" name="Rectangle 227"/>
                <p:cNvSpPr>
                  <a:spLocks noChangeArrowheads="1"/>
                </p:cNvSpPr>
                <p:nvPr/>
              </p:nvSpPr>
              <p:spPr bwMode="auto">
                <a:xfrm>
                  <a:off x="5337173" y="5002213"/>
                  <a:ext cx="3892670" cy="184680"/>
                </a:xfrm>
                <a:prstGeom prst="rect">
                  <a:avLst/>
                </a:prstGeom>
                <a:noFill/>
                <a:ln w="9525">
                  <a:noFill/>
                  <a:miter lim="800000"/>
                  <a:headEnd/>
                  <a:tailEnd/>
                </a:ln>
              </p:spPr>
              <p:txBody>
                <a:bodyPr wrap="none" lIns="0" tIns="0" rIns="0" bIns="0">
                  <a:spAutoFit/>
                </a:bodyPr>
                <a:lstStyle/>
                <a:p>
                  <a:r>
                    <a:rPr lang="en-US" sz="1200" b="1" i="1" dirty="0">
                      <a:solidFill>
                        <a:srgbClr val="000000"/>
                      </a:solidFill>
                    </a:rPr>
                    <a:t> AM777970 </a:t>
                  </a:r>
                  <a:r>
                    <a:rPr lang="en-US" sz="1200" b="1" i="1" dirty="0" err="1">
                      <a:solidFill>
                        <a:srgbClr val="000000"/>
                      </a:solidFill>
                    </a:rPr>
                    <a:t>Unc</a:t>
                  </a:r>
                  <a:r>
                    <a:rPr lang="en-US" sz="1200" b="1" i="1" dirty="0">
                      <a:solidFill>
                        <a:srgbClr val="000000"/>
                      </a:solidFill>
                    </a:rPr>
                    <a:t>. clone CVCloAm2Ph32 </a:t>
                  </a:r>
                  <a:r>
                    <a:rPr lang="en-US" sz="1200" b="1" i="1" dirty="0" smtClean="0">
                      <a:solidFill>
                        <a:srgbClr val="000000"/>
                      </a:solidFill>
                    </a:rPr>
                    <a:t>(Portugal GW)</a:t>
                  </a:r>
                  <a:endParaRPr lang="en-US" sz="1200" b="1" dirty="0"/>
                </a:p>
              </p:txBody>
            </p:sp>
            <p:sp>
              <p:nvSpPr>
                <p:cNvPr id="60552" name="Rectangle 230"/>
                <p:cNvSpPr>
                  <a:spLocks noChangeArrowheads="1"/>
                </p:cNvSpPr>
                <p:nvPr/>
              </p:nvSpPr>
              <p:spPr bwMode="auto">
                <a:xfrm>
                  <a:off x="5259386" y="5170488"/>
                  <a:ext cx="3046824" cy="184680"/>
                </a:xfrm>
                <a:prstGeom prst="rect">
                  <a:avLst/>
                </a:prstGeom>
                <a:noFill/>
                <a:ln w="9525">
                  <a:noFill/>
                  <a:miter lim="800000"/>
                  <a:headEnd/>
                  <a:tailEnd/>
                </a:ln>
              </p:spPr>
              <p:txBody>
                <a:bodyPr wrap="none" lIns="0" tIns="0" rIns="0" bIns="0">
                  <a:spAutoFit/>
                </a:bodyPr>
                <a:lstStyle/>
                <a:p>
                  <a:r>
                    <a:rPr lang="en-US" sz="1200" b="1" i="1" dirty="0">
                      <a:solidFill>
                        <a:srgbClr val="0000FF"/>
                      </a:solidFill>
                    </a:rPr>
                    <a:t> AY741695 </a:t>
                  </a:r>
                  <a:r>
                    <a:rPr lang="en-US" sz="1200" b="1" i="1" dirty="0" err="1">
                      <a:solidFill>
                        <a:srgbClr val="0000FF"/>
                      </a:solidFill>
                    </a:rPr>
                    <a:t>Unc</a:t>
                  </a:r>
                  <a:r>
                    <a:rPr lang="en-US" sz="1200" b="1" i="1" dirty="0">
                      <a:solidFill>
                        <a:srgbClr val="0000FF"/>
                      </a:solidFill>
                    </a:rPr>
                    <a:t>. clone TTMF21 (SA </a:t>
                  </a:r>
                  <a:r>
                    <a:rPr lang="en-US" sz="1200" b="1" i="1" dirty="0" smtClean="0">
                      <a:solidFill>
                        <a:srgbClr val="0000FF"/>
                      </a:solidFill>
                    </a:rPr>
                    <a:t>mine</a:t>
                  </a:r>
                  <a:r>
                    <a:rPr lang="en-US" sz="1200" b="1" i="1" dirty="0">
                      <a:solidFill>
                        <a:srgbClr val="0000FF"/>
                      </a:solidFill>
                    </a:rPr>
                    <a:t>)</a:t>
                  </a:r>
                  <a:endParaRPr lang="en-US" sz="1200" b="1" dirty="0">
                    <a:solidFill>
                      <a:srgbClr val="0000FF"/>
                    </a:solidFill>
                  </a:endParaRPr>
                </a:p>
              </p:txBody>
            </p:sp>
            <p:sp>
              <p:nvSpPr>
                <p:cNvPr id="60553" name="Rectangle 232"/>
                <p:cNvSpPr>
                  <a:spLocks noChangeArrowheads="1"/>
                </p:cNvSpPr>
                <p:nvPr/>
              </p:nvSpPr>
              <p:spPr bwMode="auto">
                <a:xfrm>
                  <a:off x="5224461" y="5338763"/>
                  <a:ext cx="4068994" cy="184680"/>
                </a:xfrm>
                <a:prstGeom prst="rect">
                  <a:avLst/>
                </a:prstGeom>
                <a:noFill/>
                <a:ln w="9525">
                  <a:noFill/>
                  <a:miter lim="800000"/>
                  <a:headEnd/>
                  <a:tailEnd/>
                </a:ln>
              </p:spPr>
              <p:txBody>
                <a:bodyPr wrap="none" lIns="0" tIns="0" rIns="0" bIns="0">
                  <a:spAutoFit/>
                </a:bodyPr>
                <a:lstStyle/>
                <a:p>
                  <a:r>
                    <a:rPr lang="en-US" sz="1200" b="1" i="1" dirty="0">
                      <a:solidFill>
                        <a:srgbClr val="0000FF"/>
                      </a:solidFill>
                    </a:rPr>
                    <a:t> DQ088771 </a:t>
                  </a:r>
                  <a:r>
                    <a:rPr lang="en-US" sz="1200" b="1" i="1" dirty="0" err="1">
                      <a:solidFill>
                        <a:srgbClr val="0000FF"/>
                      </a:solidFill>
                    </a:rPr>
                    <a:t>Unc</a:t>
                  </a:r>
                  <a:r>
                    <a:rPr lang="en-US" sz="1200" b="1" i="1" dirty="0" smtClean="0">
                      <a:solidFill>
                        <a:srgbClr val="0000FF"/>
                      </a:solidFill>
                    </a:rPr>
                    <a:t>. clone BE325FW032701CTS (SA </a:t>
                  </a:r>
                  <a:r>
                    <a:rPr lang="en-US" sz="1200" b="1" i="1" dirty="0">
                      <a:solidFill>
                        <a:srgbClr val="0000FF"/>
                      </a:solidFill>
                    </a:rPr>
                    <a:t>mine)</a:t>
                  </a:r>
                  <a:endParaRPr lang="en-US" sz="1200" b="1" dirty="0">
                    <a:solidFill>
                      <a:srgbClr val="0000FF"/>
                    </a:solidFill>
                  </a:endParaRPr>
                </a:p>
              </p:txBody>
            </p:sp>
            <p:sp>
              <p:nvSpPr>
                <p:cNvPr id="60554" name="Rectangle 235"/>
                <p:cNvSpPr>
                  <a:spLocks noChangeArrowheads="1"/>
                </p:cNvSpPr>
                <p:nvPr/>
              </p:nvSpPr>
              <p:spPr bwMode="auto">
                <a:xfrm>
                  <a:off x="5476851" y="5505451"/>
                  <a:ext cx="4270400"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0000FF"/>
                      </a:solidFill>
                    </a:rPr>
                    <a:t>NC_010424 Candidatus Desulforudis audaxviator MP104C</a:t>
                  </a:r>
                  <a:endParaRPr lang="en-US" sz="1200" b="1">
                    <a:solidFill>
                      <a:srgbClr val="0000FF"/>
                    </a:solidFill>
                  </a:endParaRPr>
                </a:p>
              </p:txBody>
            </p:sp>
            <p:sp>
              <p:nvSpPr>
                <p:cNvPr id="60555" name="Rectangle 237"/>
                <p:cNvSpPr>
                  <a:spLocks noChangeArrowheads="1"/>
                </p:cNvSpPr>
                <p:nvPr/>
              </p:nvSpPr>
              <p:spPr bwMode="auto">
                <a:xfrm>
                  <a:off x="5492267" y="5673726"/>
                  <a:ext cx="1054584" cy="184666"/>
                </a:xfrm>
                <a:prstGeom prst="rect">
                  <a:avLst/>
                </a:prstGeom>
                <a:noFill/>
                <a:ln w="9525">
                  <a:noFill/>
                  <a:miter lim="800000"/>
                  <a:headEnd/>
                  <a:tailEnd/>
                </a:ln>
              </p:spPr>
              <p:txBody>
                <a:bodyPr wrap="none" lIns="0" tIns="0" rIns="0" bIns="0">
                  <a:spAutoFit/>
                </a:bodyPr>
                <a:lstStyle/>
                <a:p>
                  <a:r>
                    <a:rPr lang="en-US" sz="1200" b="1" i="1">
                      <a:solidFill>
                        <a:srgbClr val="FF0000"/>
                      </a:solidFill>
                    </a:rPr>
                    <a:t> ER-EC-11 07D</a:t>
                  </a:r>
                  <a:endParaRPr lang="en-US" sz="1200" b="1">
                    <a:solidFill>
                      <a:srgbClr val="FF0000"/>
                    </a:solidFill>
                  </a:endParaRPr>
                </a:p>
              </p:txBody>
            </p:sp>
            <p:sp>
              <p:nvSpPr>
                <p:cNvPr id="60556" name="Rectangle 239"/>
                <p:cNvSpPr>
                  <a:spLocks noChangeArrowheads="1"/>
                </p:cNvSpPr>
                <p:nvPr/>
              </p:nvSpPr>
              <p:spPr bwMode="auto">
                <a:xfrm>
                  <a:off x="5199062" y="5842001"/>
                  <a:ext cx="5019516"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AY753389 Unc. clone SK21 (alkaline district heating system biofilm) </a:t>
                  </a:r>
                  <a:endParaRPr lang="en-US" sz="1200" b="1"/>
                </a:p>
              </p:txBody>
            </p:sp>
            <p:sp>
              <p:nvSpPr>
                <p:cNvPr id="60557" name="Rectangle 248"/>
                <p:cNvSpPr>
                  <a:spLocks noChangeArrowheads="1"/>
                </p:cNvSpPr>
                <p:nvPr/>
              </p:nvSpPr>
              <p:spPr bwMode="auto">
                <a:xfrm>
                  <a:off x="4984750" y="6008688"/>
                  <a:ext cx="3350084"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NC_011296 Thermodesulfovibrio yellowstonii</a:t>
                  </a:r>
                  <a:endParaRPr lang="en-US" sz="1200" b="1"/>
                </a:p>
              </p:txBody>
            </p:sp>
            <p:sp>
              <p:nvSpPr>
                <p:cNvPr id="60558" name="Rectangle 251"/>
                <p:cNvSpPr>
                  <a:spLocks noChangeArrowheads="1"/>
                </p:cNvSpPr>
                <p:nvPr/>
              </p:nvSpPr>
              <p:spPr bwMode="auto">
                <a:xfrm>
                  <a:off x="5681662" y="6176963"/>
                  <a:ext cx="200356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AJ309733 Aquifex aeolicus</a:t>
                  </a:r>
                  <a:endParaRPr lang="en-US" sz="1200" b="1"/>
                </a:p>
              </p:txBody>
            </p:sp>
          </p:grpSp>
          <p:sp>
            <p:nvSpPr>
              <p:cNvPr id="60427" name="Freeform 145"/>
              <p:cNvSpPr>
                <a:spLocks/>
              </p:cNvSpPr>
              <p:nvPr/>
            </p:nvSpPr>
            <p:spPr bwMode="auto">
              <a:xfrm>
                <a:off x="3954463" y="214313"/>
                <a:ext cx="163513" cy="71438"/>
              </a:xfrm>
              <a:custGeom>
                <a:avLst/>
                <a:gdLst>
                  <a:gd name="T0" fmla="*/ 0 w 103"/>
                  <a:gd name="T1" fmla="*/ 2147483647 h 45"/>
                  <a:gd name="T2" fmla="*/ 0 w 103"/>
                  <a:gd name="T3" fmla="*/ 0 h 45"/>
                  <a:gd name="T4" fmla="*/ 2147483647 w 103"/>
                  <a:gd name="T5" fmla="*/ 0 h 45"/>
                  <a:gd name="T6" fmla="*/ 0 60000 65536"/>
                  <a:gd name="T7" fmla="*/ 0 60000 65536"/>
                  <a:gd name="T8" fmla="*/ 0 60000 65536"/>
                  <a:gd name="T9" fmla="*/ 0 w 103"/>
                  <a:gd name="T10" fmla="*/ 0 h 45"/>
                  <a:gd name="T11" fmla="*/ 103 w 103"/>
                  <a:gd name="T12" fmla="*/ 45 h 45"/>
                </a:gdLst>
                <a:ahLst/>
                <a:cxnLst>
                  <a:cxn ang="T6">
                    <a:pos x="T0" y="T1"/>
                  </a:cxn>
                  <a:cxn ang="T7">
                    <a:pos x="T2" y="T3"/>
                  </a:cxn>
                  <a:cxn ang="T8">
                    <a:pos x="T4" y="T5"/>
                  </a:cxn>
                </a:cxnLst>
                <a:rect l="T9" t="T10" r="T11" b="T12"/>
                <a:pathLst>
                  <a:path w="103" h="45">
                    <a:moveTo>
                      <a:pt x="0" y="45"/>
                    </a:moveTo>
                    <a:lnTo>
                      <a:pt x="0" y="0"/>
                    </a:lnTo>
                    <a:lnTo>
                      <a:pt x="103" y="0"/>
                    </a:lnTo>
                  </a:path>
                </a:pathLst>
              </a:custGeom>
              <a:noFill/>
              <a:ln w="28575" cap="sq">
                <a:solidFill>
                  <a:srgbClr val="000000"/>
                </a:solidFill>
                <a:prstDash val="solid"/>
                <a:miter lim="800000"/>
                <a:headEnd/>
                <a:tailEnd/>
              </a:ln>
            </p:spPr>
            <p:txBody>
              <a:bodyPr/>
              <a:lstStyle/>
              <a:p>
                <a:endParaRPr lang="en-US"/>
              </a:p>
            </p:txBody>
          </p:sp>
          <p:sp>
            <p:nvSpPr>
              <p:cNvPr id="60428" name="Freeform 147"/>
              <p:cNvSpPr>
                <a:spLocks/>
              </p:cNvSpPr>
              <p:nvPr/>
            </p:nvSpPr>
            <p:spPr bwMode="auto">
              <a:xfrm>
                <a:off x="3954463" y="311151"/>
                <a:ext cx="49213" cy="71438"/>
              </a:xfrm>
              <a:custGeom>
                <a:avLst/>
                <a:gdLst>
                  <a:gd name="T0" fmla="*/ 0 w 31"/>
                  <a:gd name="T1" fmla="*/ 0 h 45"/>
                  <a:gd name="T2" fmla="*/ 0 w 31"/>
                  <a:gd name="T3" fmla="*/ 2147483647 h 45"/>
                  <a:gd name="T4" fmla="*/ 2147483647 w 31"/>
                  <a:gd name="T5" fmla="*/ 2147483647 h 45"/>
                  <a:gd name="T6" fmla="*/ 0 60000 65536"/>
                  <a:gd name="T7" fmla="*/ 0 60000 65536"/>
                  <a:gd name="T8" fmla="*/ 0 60000 65536"/>
                  <a:gd name="T9" fmla="*/ 0 w 31"/>
                  <a:gd name="T10" fmla="*/ 0 h 45"/>
                  <a:gd name="T11" fmla="*/ 31 w 31"/>
                  <a:gd name="T12" fmla="*/ 45 h 45"/>
                </a:gdLst>
                <a:ahLst/>
                <a:cxnLst>
                  <a:cxn ang="T6">
                    <a:pos x="T0" y="T1"/>
                  </a:cxn>
                  <a:cxn ang="T7">
                    <a:pos x="T2" y="T3"/>
                  </a:cxn>
                  <a:cxn ang="T8">
                    <a:pos x="T4" y="T5"/>
                  </a:cxn>
                </a:cxnLst>
                <a:rect l="T9" t="T10" r="T11" b="T12"/>
                <a:pathLst>
                  <a:path w="31" h="45">
                    <a:moveTo>
                      <a:pt x="0" y="0"/>
                    </a:moveTo>
                    <a:lnTo>
                      <a:pt x="0" y="45"/>
                    </a:lnTo>
                    <a:lnTo>
                      <a:pt x="31" y="45"/>
                    </a:lnTo>
                  </a:path>
                </a:pathLst>
              </a:custGeom>
              <a:noFill/>
              <a:ln w="28575" cap="sq">
                <a:solidFill>
                  <a:srgbClr val="000000"/>
                </a:solidFill>
                <a:prstDash val="solid"/>
                <a:miter lim="800000"/>
                <a:headEnd/>
                <a:tailEnd/>
              </a:ln>
            </p:spPr>
            <p:txBody>
              <a:bodyPr/>
              <a:lstStyle/>
              <a:p>
                <a:endParaRPr lang="en-US"/>
              </a:p>
            </p:txBody>
          </p:sp>
          <p:sp>
            <p:nvSpPr>
              <p:cNvPr id="60429" name="Freeform 148"/>
              <p:cNvSpPr>
                <a:spLocks/>
              </p:cNvSpPr>
              <p:nvPr/>
            </p:nvSpPr>
            <p:spPr bwMode="auto">
              <a:xfrm>
                <a:off x="3875088" y="298451"/>
                <a:ext cx="79375" cy="112713"/>
              </a:xfrm>
              <a:custGeom>
                <a:avLst/>
                <a:gdLst>
                  <a:gd name="T0" fmla="*/ 0 w 50"/>
                  <a:gd name="T1" fmla="*/ 2147483647 h 71"/>
                  <a:gd name="T2" fmla="*/ 0 w 50"/>
                  <a:gd name="T3" fmla="*/ 0 h 71"/>
                  <a:gd name="T4" fmla="*/ 2147483647 w 50"/>
                  <a:gd name="T5" fmla="*/ 0 h 71"/>
                  <a:gd name="T6" fmla="*/ 0 60000 65536"/>
                  <a:gd name="T7" fmla="*/ 0 60000 65536"/>
                  <a:gd name="T8" fmla="*/ 0 60000 65536"/>
                  <a:gd name="T9" fmla="*/ 0 w 50"/>
                  <a:gd name="T10" fmla="*/ 0 h 71"/>
                  <a:gd name="T11" fmla="*/ 50 w 50"/>
                  <a:gd name="T12" fmla="*/ 71 h 71"/>
                </a:gdLst>
                <a:ahLst/>
                <a:cxnLst>
                  <a:cxn ang="T6">
                    <a:pos x="T0" y="T1"/>
                  </a:cxn>
                  <a:cxn ang="T7">
                    <a:pos x="T2" y="T3"/>
                  </a:cxn>
                  <a:cxn ang="T8">
                    <a:pos x="T4" y="T5"/>
                  </a:cxn>
                </a:cxnLst>
                <a:rect l="T9" t="T10" r="T11" b="T12"/>
                <a:pathLst>
                  <a:path w="50" h="71">
                    <a:moveTo>
                      <a:pt x="0" y="71"/>
                    </a:moveTo>
                    <a:lnTo>
                      <a:pt x="0" y="0"/>
                    </a:lnTo>
                    <a:lnTo>
                      <a:pt x="50" y="0"/>
                    </a:lnTo>
                  </a:path>
                </a:pathLst>
              </a:custGeom>
              <a:noFill/>
              <a:ln w="28575" cap="sq">
                <a:solidFill>
                  <a:srgbClr val="000000"/>
                </a:solidFill>
                <a:prstDash val="solid"/>
                <a:miter lim="800000"/>
                <a:headEnd/>
                <a:tailEnd/>
              </a:ln>
            </p:spPr>
            <p:txBody>
              <a:bodyPr/>
              <a:lstStyle/>
              <a:p>
                <a:endParaRPr lang="en-US"/>
              </a:p>
            </p:txBody>
          </p:sp>
          <p:sp>
            <p:nvSpPr>
              <p:cNvPr id="60430" name="Freeform 150"/>
              <p:cNvSpPr>
                <a:spLocks/>
              </p:cNvSpPr>
              <p:nvPr/>
            </p:nvSpPr>
            <p:spPr bwMode="auto">
              <a:xfrm>
                <a:off x="3875088" y="436563"/>
                <a:ext cx="123825" cy="114300"/>
              </a:xfrm>
              <a:custGeom>
                <a:avLst/>
                <a:gdLst>
                  <a:gd name="T0" fmla="*/ 0 w 78"/>
                  <a:gd name="T1" fmla="*/ 0 h 72"/>
                  <a:gd name="T2" fmla="*/ 0 w 78"/>
                  <a:gd name="T3" fmla="*/ 2147483647 h 72"/>
                  <a:gd name="T4" fmla="*/ 2147483647 w 78"/>
                  <a:gd name="T5" fmla="*/ 2147483647 h 72"/>
                  <a:gd name="T6" fmla="*/ 0 60000 65536"/>
                  <a:gd name="T7" fmla="*/ 0 60000 65536"/>
                  <a:gd name="T8" fmla="*/ 0 60000 65536"/>
                  <a:gd name="T9" fmla="*/ 0 w 78"/>
                  <a:gd name="T10" fmla="*/ 0 h 72"/>
                  <a:gd name="T11" fmla="*/ 78 w 78"/>
                  <a:gd name="T12" fmla="*/ 72 h 72"/>
                </a:gdLst>
                <a:ahLst/>
                <a:cxnLst>
                  <a:cxn ang="T6">
                    <a:pos x="T0" y="T1"/>
                  </a:cxn>
                  <a:cxn ang="T7">
                    <a:pos x="T2" y="T3"/>
                  </a:cxn>
                  <a:cxn ang="T8">
                    <a:pos x="T4" y="T5"/>
                  </a:cxn>
                </a:cxnLst>
                <a:rect l="T9" t="T10" r="T11" b="T12"/>
                <a:pathLst>
                  <a:path w="78" h="72">
                    <a:moveTo>
                      <a:pt x="0" y="0"/>
                    </a:moveTo>
                    <a:lnTo>
                      <a:pt x="0" y="72"/>
                    </a:lnTo>
                    <a:lnTo>
                      <a:pt x="78" y="72"/>
                    </a:lnTo>
                  </a:path>
                </a:pathLst>
              </a:custGeom>
              <a:noFill/>
              <a:ln w="28575" cap="sq">
                <a:solidFill>
                  <a:srgbClr val="000000"/>
                </a:solidFill>
                <a:prstDash val="solid"/>
                <a:miter lim="800000"/>
                <a:headEnd/>
                <a:tailEnd/>
              </a:ln>
            </p:spPr>
            <p:txBody>
              <a:bodyPr/>
              <a:lstStyle/>
              <a:p>
                <a:endParaRPr lang="en-US"/>
              </a:p>
            </p:txBody>
          </p:sp>
          <p:sp>
            <p:nvSpPr>
              <p:cNvPr id="60431" name="Freeform 151"/>
              <p:cNvSpPr>
                <a:spLocks/>
              </p:cNvSpPr>
              <p:nvPr/>
            </p:nvSpPr>
            <p:spPr bwMode="auto">
              <a:xfrm>
                <a:off x="3790951" y="423863"/>
                <a:ext cx="84138" cy="176213"/>
              </a:xfrm>
              <a:custGeom>
                <a:avLst/>
                <a:gdLst>
                  <a:gd name="T0" fmla="*/ 0 w 53"/>
                  <a:gd name="T1" fmla="*/ 2147483647 h 111"/>
                  <a:gd name="T2" fmla="*/ 0 w 53"/>
                  <a:gd name="T3" fmla="*/ 0 h 111"/>
                  <a:gd name="T4" fmla="*/ 2147483647 w 53"/>
                  <a:gd name="T5" fmla="*/ 0 h 111"/>
                  <a:gd name="T6" fmla="*/ 0 60000 65536"/>
                  <a:gd name="T7" fmla="*/ 0 60000 65536"/>
                  <a:gd name="T8" fmla="*/ 0 60000 65536"/>
                  <a:gd name="T9" fmla="*/ 0 w 53"/>
                  <a:gd name="T10" fmla="*/ 0 h 111"/>
                  <a:gd name="T11" fmla="*/ 53 w 53"/>
                  <a:gd name="T12" fmla="*/ 111 h 111"/>
                </a:gdLst>
                <a:ahLst/>
                <a:cxnLst>
                  <a:cxn ang="T6">
                    <a:pos x="T0" y="T1"/>
                  </a:cxn>
                  <a:cxn ang="T7">
                    <a:pos x="T2" y="T3"/>
                  </a:cxn>
                  <a:cxn ang="T8">
                    <a:pos x="T4" y="T5"/>
                  </a:cxn>
                </a:cxnLst>
                <a:rect l="T9" t="T10" r="T11" b="T12"/>
                <a:pathLst>
                  <a:path w="53" h="111">
                    <a:moveTo>
                      <a:pt x="0" y="111"/>
                    </a:moveTo>
                    <a:lnTo>
                      <a:pt x="0" y="0"/>
                    </a:lnTo>
                    <a:lnTo>
                      <a:pt x="53" y="0"/>
                    </a:lnTo>
                  </a:path>
                </a:pathLst>
              </a:custGeom>
              <a:noFill/>
              <a:ln w="28575" cap="sq">
                <a:solidFill>
                  <a:srgbClr val="000000"/>
                </a:solidFill>
                <a:prstDash val="solid"/>
                <a:miter lim="800000"/>
                <a:headEnd/>
                <a:tailEnd/>
              </a:ln>
            </p:spPr>
            <p:txBody>
              <a:bodyPr/>
              <a:lstStyle/>
              <a:p>
                <a:endParaRPr lang="en-US"/>
              </a:p>
            </p:txBody>
          </p:sp>
          <p:sp>
            <p:nvSpPr>
              <p:cNvPr id="60432" name="Freeform 153"/>
              <p:cNvSpPr>
                <a:spLocks/>
              </p:cNvSpPr>
              <p:nvPr/>
            </p:nvSpPr>
            <p:spPr bwMode="auto">
              <a:xfrm>
                <a:off x="3844926" y="717551"/>
                <a:ext cx="141288" cy="71438"/>
              </a:xfrm>
              <a:custGeom>
                <a:avLst/>
                <a:gdLst>
                  <a:gd name="T0" fmla="*/ 0 w 89"/>
                  <a:gd name="T1" fmla="*/ 2147483647 h 45"/>
                  <a:gd name="T2" fmla="*/ 0 w 89"/>
                  <a:gd name="T3" fmla="*/ 0 h 45"/>
                  <a:gd name="T4" fmla="*/ 2147483647 w 89"/>
                  <a:gd name="T5" fmla="*/ 0 h 45"/>
                  <a:gd name="T6" fmla="*/ 0 60000 65536"/>
                  <a:gd name="T7" fmla="*/ 0 60000 65536"/>
                  <a:gd name="T8" fmla="*/ 0 60000 65536"/>
                  <a:gd name="T9" fmla="*/ 0 w 89"/>
                  <a:gd name="T10" fmla="*/ 0 h 45"/>
                  <a:gd name="T11" fmla="*/ 89 w 89"/>
                  <a:gd name="T12" fmla="*/ 45 h 45"/>
                </a:gdLst>
                <a:ahLst/>
                <a:cxnLst>
                  <a:cxn ang="T6">
                    <a:pos x="T0" y="T1"/>
                  </a:cxn>
                  <a:cxn ang="T7">
                    <a:pos x="T2" y="T3"/>
                  </a:cxn>
                  <a:cxn ang="T8">
                    <a:pos x="T4" y="T5"/>
                  </a:cxn>
                </a:cxnLst>
                <a:rect l="T9" t="T10" r="T11" b="T12"/>
                <a:pathLst>
                  <a:path w="89" h="45">
                    <a:moveTo>
                      <a:pt x="0" y="45"/>
                    </a:moveTo>
                    <a:lnTo>
                      <a:pt x="0" y="0"/>
                    </a:lnTo>
                    <a:lnTo>
                      <a:pt x="89" y="0"/>
                    </a:lnTo>
                  </a:path>
                </a:pathLst>
              </a:custGeom>
              <a:noFill/>
              <a:ln w="28575" cap="sq">
                <a:solidFill>
                  <a:srgbClr val="000000"/>
                </a:solidFill>
                <a:prstDash val="solid"/>
                <a:miter lim="800000"/>
                <a:headEnd/>
                <a:tailEnd/>
              </a:ln>
            </p:spPr>
            <p:txBody>
              <a:bodyPr/>
              <a:lstStyle/>
              <a:p>
                <a:endParaRPr lang="en-US"/>
              </a:p>
            </p:txBody>
          </p:sp>
          <p:sp>
            <p:nvSpPr>
              <p:cNvPr id="60433" name="Freeform 155"/>
              <p:cNvSpPr>
                <a:spLocks/>
              </p:cNvSpPr>
              <p:nvPr/>
            </p:nvSpPr>
            <p:spPr bwMode="auto">
              <a:xfrm>
                <a:off x="3844926" y="814388"/>
                <a:ext cx="147638" cy="71438"/>
              </a:xfrm>
              <a:custGeom>
                <a:avLst/>
                <a:gdLst>
                  <a:gd name="T0" fmla="*/ 0 w 93"/>
                  <a:gd name="T1" fmla="*/ 0 h 45"/>
                  <a:gd name="T2" fmla="*/ 0 w 93"/>
                  <a:gd name="T3" fmla="*/ 2147483647 h 45"/>
                  <a:gd name="T4" fmla="*/ 2147483647 w 93"/>
                  <a:gd name="T5" fmla="*/ 2147483647 h 45"/>
                  <a:gd name="T6" fmla="*/ 0 60000 65536"/>
                  <a:gd name="T7" fmla="*/ 0 60000 65536"/>
                  <a:gd name="T8" fmla="*/ 0 60000 65536"/>
                  <a:gd name="T9" fmla="*/ 0 w 93"/>
                  <a:gd name="T10" fmla="*/ 0 h 45"/>
                  <a:gd name="T11" fmla="*/ 93 w 93"/>
                  <a:gd name="T12" fmla="*/ 45 h 45"/>
                </a:gdLst>
                <a:ahLst/>
                <a:cxnLst>
                  <a:cxn ang="T6">
                    <a:pos x="T0" y="T1"/>
                  </a:cxn>
                  <a:cxn ang="T7">
                    <a:pos x="T2" y="T3"/>
                  </a:cxn>
                  <a:cxn ang="T8">
                    <a:pos x="T4" y="T5"/>
                  </a:cxn>
                </a:cxnLst>
                <a:rect l="T9" t="T10" r="T11" b="T12"/>
                <a:pathLst>
                  <a:path w="93" h="45">
                    <a:moveTo>
                      <a:pt x="0" y="0"/>
                    </a:moveTo>
                    <a:lnTo>
                      <a:pt x="0" y="45"/>
                    </a:lnTo>
                    <a:lnTo>
                      <a:pt x="93" y="45"/>
                    </a:lnTo>
                  </a:path>
                </a:pathLst>
              </a:custGeom>
              <a:noFill/>
              <a:ln w="28575" cap="sq">
                <a:solidFill>
                  <a:srgbClr val="000000"/>
                </a:solidFill>
                <a:prstDash val="solid"/>
                <a:miter lim="800000"/>
                <a:headEnd/>
                <a:tailEnd/>
              </a:ln>
            </p:spPr>
            <p:txBody>
              <a:bodyPr/>
              <a:lstStyle/>
              <a:p>
                <a:endParaRPr lang="en-US"/>
              </a:p>
            </p:txBody>
          </p:sp>
          <p:sp>
            <p:nvSpPr>
              <p:cNvPr id="60434" name="Freeform 156"/>
              <p:cNvSpPr>
                <a:spLocks/>
              </p:cNvSpPr>
              <p:nvPr/>
            </p:nvSpPr>
            <p:spPr bwMode="auto">
              <a:xfrm>
                <a:off x="3790951" y="625476"/>
                <a:ext cx="53975" cy="176213"/>
              </a:xfrm>
              <a:custGeom>
                <a:avLst/>
                <a:gdLst>
                  <a:gd name="T0" fmla="*/ 0 w 34"/>
                  <a:gd name="T1" fmla="*/ 0 h 111"/>
                  <a:gd name="T2" fmla="*/ 0 w 34"/>
                  <a:gd name="T3" fmla="*/ 2147483647 h 111"/>
                  <a:gd name="T4" fmla="*/ 2147483647 w 34"/>
                  <a:gd name="T5" fmla="*/ 2147483647 h 111"/>
                  <a:gd name="T6" fmla="*/ 0 60000 65536"/>
                  <a:gd name="T7" fmla="*/ 0 60000 65536"/>
                  <a:gd name="T8" fmla="*/ 0 60000 65536"/>
                  <a:gd name="T9" fmla="*/ 0 w 34"/>
                  <a:gd name="T10" fmla="*/ 0 h 111"/>
                  <a:gd name="T11" fmla="*/ 34 w 34"/>
                  <a:gd name="T12" fmla="*/ 111 h 111"/>
                </a:gdLst>
                <a:ahLst/>
                <a:cxnLst>
                  <a:cxn ang="T6">
                    <a:pos x="T0" y="T1"/>
                  </a:cxn>
                  <a:cxn ang="T7">
                    <a:pos x="T2" y="T3"/>
                  </a:cxn>
                  <a:cxn ang="T8">
                    <a:pos x="T4" y="T5"/>
                  </a:cxn>
                </a:cxnLst>
                <a:rect l="T9" t="T10" r="T11" b="T12"/>
                <a:pathLst>
                  <a:path w="34" h="111">
                    <a:moveTo>
                      <a:pt x="0" y="0"/>
                    </a:moveTo>
                    <a:lnTo>
                      <a:pt x="0" y="111"/>
                    </a:lnTo>
                    <a:lnTo>
                      <a:pt x="34" y="111"/>
                    </a:lnTo>
                  </a:path>
                </a:pathLst>
              </a:custGeom>
              <a:noFill/>
              <a:ln w="28575" cap="sq">
                <a:solidFill>
                  <a:srgbClr val="000000"/>
                </a:solidFill>
                <a:prstDash val="solid"/>
                <a:miter lim="800000"/>
                <a:headEnd/>
                <a:tailEnd/>
              </a:ln>
            </p:spPr>
            <p:txBody>
              <a:bodyPr/>
              <a:lstStyle/>
              <a:p>
                <a:endParaRPr lang="en-US"/>
              </a:p>
            </p:txBody>
          </p:sp>
          <p:sp>
            <p:nvSpPr>
              <p:cNvPr id="60435" name="Freeform 157"/>
              <p:cNvSpPr>
                <a:spLocks/>
              </p:cNvSpPr>
              <p:nvPr/>
            </p:nvSpPr>
            <p:spPr bwMode="auto">
              <a:xfrm>
                <a:off x="3717926" y="612776"/>
                <a:ext cx="73025" cy="271463"/>
              </a:xfrm>
              <a:custGeom>
                <a:avLst/>
                <a:gdLst>
                  <a:gd name="T0" fmla="*/ 0 w 46"/>
                  <a:gd name="T1" fmla="*/ 2147483647 h 171"/>
                  <a:gd name="T2" fmla="*/ 0 w 46"/>
                  <a:gd name="T3" fmla="*/ 0 h 171"/>
                  <a:gd name="T4" fmla="*/ 2147483647 w 46"/>
                  <a:gd name="T5" fmla="*/ 0 h 171"/>
                  <a:gd name="T6" fmla="*/ 0 60000 65536"/>
                  <a:gd name="T7" fmla="*/ 0 60000 65536"/>
                  <a:gd name="T8" fmla="*/ 0 60000 65536"/>
                  <a:gd name="T9" fmla="*/ 0 w 46"/>
                  <a:gd name="T10" fmla="*/ 0 h 171"/>
                  <a:gd name="T11" fmla="*/ 46 w 46"/>
                  <a:gd name="T12" fmla="*/ 171 h 171"/>
                </a:gdLst>
                <a:ahLst/>
                <a:cxnLst>
                  <a:cxn ang="T6">
                    <a:pos x="T0" y="T1"/>
                  </a:cxn>
                  <a:cxn ang="T7">
                    <a:pos x="T2" y="T3"/>
                  </a:cxn>
                  <a:cxn ang="T8">
                    <a:pos x="T4" y="T5"/>
                  </a:cxn>
                </a:cxnLst>
                <a:rect l="T9" t="T10" r="T11" b="T12"/>
                <a:pathLst>
                  <a:path w="46" h="171">
                    <a:moveTo>
                      <a:pt x="0" y="171"/>
                    </a:moveTo>
                    <a:lnTo>
                      <a:pt x="0" y="0"/>
                    </a:lnTo>
                    <a:lnTo>
                      <a:pt x="46" y="0"/>
                    </a:lnTo>
                  </a:path>
                </a:pathLst>
              </a:custGeom>
              <a:noFill/>
              <a:ln w="28575" cap="sq">
                <a:solidFill>
                  <a:srgbClr val="000000"/>
                </a:solidFill>
                <a:prstDash val="solid"/>
                <a:miter lim="800000"/>
                <a:headEnd/>
                <a:tailEnd/>
              </a:ln>
            </p:spPr>
            <p:txBody>
              <a:bodyPr/>
              <a:lstStyle/>
              <a:p>
                <a:endParaRPr lang="en-US"/>
              </a:p>
            </p:txBody>
          </p:sp>
          <p:sp>
            <p:nvSpPr>
              <p:cNvPr id="60436" name="Freeform 159"/>
              <p:cNvSpPr>
                <a:spLocks/>
              </p:cNvSpPr>
              <p:nvPr/>
            </p:nvSpPr>
            <p:spPr bwMode="auto">
              <a:xfrm>
                <a:off x="3768726" y="1054101"/>
                <a:ext cx="392113" cy="112713"/>
              </a:xfrm>
              <a:custGeom>
                <a:avLst/>
                <a:gdLst>
                  <a:gd name="T0" fmla="*/ 0 w 247"/>
                  <a:gd name="T1" fmla="*/ 2147483647 h 71"/>
                  <a:gd name="T2" fmla="*/ 0 w 247"/>
                  <a:gd name="T3" fmla="*/ 0 h 71"/>
                  <a:gd name="T4" fmla="*/ 2147483647 w 247"/>
                  <a:gd name="T5" fmla="*/ 0 h 71"/>
                  <a:gd name="T6" fmla="*/ 0 60000 65536"/>
                  <a:gd name="T7" fmla="*/ 0 60000 65536"/>
                  <a:gd name="T8" fmla="*/ 0 60000 65536"/>
                  <a:gd name="T9" fmla="*/ 0 w 247"/>
                  <a:gd name="T10" fmla="*/ 0 h 71"/>
                  <a:gd name="T11" fmla="*/ 247 w 247"/>
                  <a:gd name="T12" fmla="*/ 71 h 71"/>
                </a:gdLst>
                <a:ahLst/>
                <a:cxnLst>
                  <a:cxn ang="T6">
                    <a:pos x="T0" y="T1"/>
                  </a:cxn>
                  <a:cxn ang="T7">
                    <a:pos x="T2" y="T3"/>
                  </a:cxn>
                  <a:cxn ang="T8">
                    <a:pos x="T4" y="T5"/>
                  </a:cxn>
                </a:cxnLst>
                <a:rect l="T9" t="T10" r="T11" b="T12"/>
                <a:pathLst>
                  <a:path w="247" h="71">
                    <a:moveTo>
                      <a:pt x="0" y="71"/>
                    </a:moveTo>
                    <a:lnTo>
                      <a:pt x="0" y="0"/>
                    </a:lnTo>
                    <a:lnTo>
                      <a:pt x="247" y="0"/>
                    </a:lnTo>
                  </a:path>
                </a:pathLst>
              </a:custGeom>
              <a:noFill/>
              <a:ln w="28575" cap="sq">
                <a:solidFill>
                  <a:srgbClr val="000000"/>
                </a:solidFill>
                <a:prstDash val="solid"/>
                <a:miter lim="800000"/>
                <a:headEnd/>
                <a:tailEnd/>
              </a:ln>
            </p:spPr>
            <p:txBody>
              <a:bodyPr/>
              <a:lstStyle/>
              <a:p>
                <a:endParaRPr lang="en-US"/>
              </a:p>
            </p:txBody>
          </p:sp>
          <p:sp>
            <p:nvSpPr>
              <p:cNvPr id="60437" name="Freeform 161"/>
              <p:cNvSpPr>
                <a:spLocks/>
              </p:cNvSpPr>
              <p:nvPr/>
            </p:nvSpPr>
            <p:spPr bwMode="auto">
              <a:xfrm>
                <a:off x="3808413" y="1220788"/>
                <a:ext cx="173038" cy="71438"/>
              </a:xfrm>
              <a:custGeom>
                <a:avLst/>
                <a:gdLst>
                  <a:gd name="T0" fmla="*/ 0 w 109"/>
                  <a:gd name="T1" fmla="*/ 2147483647 h 45"/>
                  <a:gd name="T2" fmla="*/ 0 w 109"/>
                  <a:gd name="T3" fmla="*/ 0 h 45"/>
                  <a:gd name="T4" fmla="*/ 2147483647 w 109"/>
                  <a:gd name="T5" fmla="*/ 0 h 45"/>
                  <a:gd name="T6" fmla="*/ 0 60000 65536"/>
                  <a:gd name="T7" fmla="*/ 0 60000 65536"/>
                  <a:gd name="T8" fmla="*/ 0 60000 65536"/>
                  <a:gd name="T9" fmla="*/ 0 w 109"/>
                  <a:gd name="T10" fmla="*/ 0 h 45"/>
                  <a:gd name="T11" fmla="*/ 109 w 109"/>
                  <a:gd name="T12" fmla="*/ 45 h 45"/>
                </a:gdLst>
                <a:ahLst/>
                <a:cxnLst>
                  <a:cxn ang="T6">
                    <a:pos x="T0" y="T1"/>
                  </a:cxn>
                  <a:cxn ang="T7">
                    <a:pos x="T2" y="T3"/>
                  </a:cxn>
                  <a:cxn ang="T8">
                    <a:pos x="T4" y="T5"/>
                  </a:cxn>
                </a:cxnLst>
                <a:rect l="T9" t="T10" r="T11" b="T12"/>
                <a:pathLst>
                  <a:path w="109" h="45">
                    <a:moveTo>
                      <a:pt x="0" y="45"/>
                    </a:moveTo>
                    <a:lnTo>
                      <a:pt x="0" y="0"/>
                    </a:lnTo>
                    <a:lnTo>
                      <a:pt x="109" y="0"/>
                    </a:lnTo>
                  </a:path>
                </a:pathLst>
              </a:custGeom>
              <a:noFill/>
              <a:ln w="28575" cap="sq">
                <a:solidFill>
                  <a:srgbClr val="000000"/>
                </a:solidFill>
                <a:prstDash val="solid"/>
                <a:miter lim="800000"/>
                <a:headEnd/>
                <a:tailEnd/>
              </a:ln>
            </p:spPr>
            <p:txBody>
              <a:bodyPr/>
              <a:lstStyle/>
              <a:p>
                <a:endParaRPr lang="en-US"/>
              </a:p>
            </p:txBody>
          </p:sp>
          <p:sp>
            <p:nvSpPr>
              <p:cNvPr id="60438" name="Freeform 163"/>
              <p:cNvSpPr>
                <a:spLocks/>
              </p:cNvSpPr>
              <p:nvPr/>
            </p:nvSpPr>
            <p:spPr bwMode="auto">
              <a:xfrm>
                <a:off x="3808413" y="1317626"/>
                <a:ext cx="171450" cy="71438"/>
              </a:xfrm>
              <a:custGeom>
                <a:avLst/>
                <a:gdLst>
                  <a:gd name="T0" fmla="*/ 0 w 108"/>
                  <a:gd name="T1" fmla="*/ 0 h 45"/>
                  <a:gd name="T2" fmla="*/ 0 w 108"/>
                  <a:gd name="T3" fmla="*/ 2147483647 h 45"/>
                  <a:gd name="T4" fmla="*/ 2147483647 w 108"/>
                  <a:gd name="T5" fmla="*/ 2147483647 h 45"/>
                  <a:gd name="T6" fmla="*/ 0 60000 65536"/>
                  <a:gd name="T7" fmla="*/ 0 60000 65536"/>
                  <a:gd name="T8" fmla="*/ 0 60000 65536"/>
                  <a:gd name="T9" fmla="*/ 0 w 108"/>
                  <a:gd name="T10" fmla="*/ 0 h 45"/>
                  <a:gd name="T11" fmla="*/ 108 w 108"/>
                  <a:gd name="T12" fmla="*/ 45 h 45"/>
                </a:gdLst>
                <a:ahLst/>
                <a:cxnLst>
                  <a:cxn ang="T6">
                    <a:pos x="T0" y="T1"/>
                  </a:cxn>
                  <a:cxn ang="T7">
                    <a:pos x="T2" y="T3"/>
                  </a:cxn>
                  <a:cxn ang="T8">
                    <a:pos x="T4" y="T5"/>
                  </a:cxn>
                </a:cxnLst>
                <a:rect l="T9" t="T10" r="T11" b="T12"/>
                <a:pathLst>
                  <a:path w="108" h="45">
                    <a:moveTo>
                      <a:pt x="0" y="0"/>
                    </a:moveTo>
                    <a:lnTo>
                      <a:pt x="0" y="45"/>
                    </a:lnTo>
                    <a:lnTo>
                      <a:pt x="108" y="45"/>
                    </a:lnTo>
                  </a:path>
                </a:pathLst>
              </a:custGeom>
              <a:noFill/>
              <a:ln w="28575" cap="sq">
                <a:solidFill>
                  <a:srgbClr val="000000"/>
                </a:solidFill>
                <a:prstDash val="solid"/>
                <a:miter lim="800000"/>
                <a:headEnd/>
                <a:tailEnd/>
              </a:ln>
            </p:spPr>
            <p:txBody>
              <a:bodyPr/>
              <a:lstStyle/>
              <a:p>
                <a:endParaRPr lang="en-US"/>
              </a:p>
            </p:txBody>
          </p:sp>
          <p:sp>
            <p:nvSpPr>
              <p:cNvPr id="60439" name="Freeform 164"/>
              <p:cNvSpPr>
                <a:spLocks/>
              </p:cNvSpPr>
              <p:nvPr/>
            </p:nvSpPr>
            <p:spPr bwMode="auto">
              <a:xfrm>
                <a:off x="3768726" y="1192213"/>
                <a:ext cx="39688" cy="112713"/>
              </a:xfrm>
              <a:custGeom>
                <a:avLst/>
                <a:gdLst>
                  <a:gd name="T0" fmla="*/ 0 w 25"/>
                  <a:gd name="T1" fmla="*/ 0 h 71"/>
                  <a:gd name="T2" fmla="*/ 0 w 25"/>
                  <a:gd name="T3" fmla="*/ 2147483647 h 71"/>
                  <a:gd name="T4" fmla="*/ 2147483647 w 25"/>
                  <a:gd name="T5" fmla="*/ 2147483647 h 71"/>
                  <a:gd name="T6" fmla="*/ 0 60000 65536"/>
                  <a:gd name="T7" fmla="*/ 0 60000 65536"/>
                  <a:gd name="T8" fmla="*/ 0 60000 65536"/>
                  <a:gd name="T9" fmla="*/ 0 w 25"/>
                  <a:gd name="T10" fmla="*/ 0 h 71"/>
                  <a:gd name="T11" fmla="*/ 25 w 25"/>
                  <a:gd name="T12" fmla="*/ 71 h 71"/>
                </a:gdLst>
                <a:ahLst/>
                <a:cxnLst>
                  <a:cxn ang="T6">
                    <a:pos x="T0" y="T1"/>
                  </a:cxn>
                  <a:cxn ang="T7">
                    <a:pos x="T2" y="T3"/>
                  </a:cxn>
                  <a:cxn ang="T8">
                    <a:pos x="T4" y="T5"/>
                  </a:cxn>
                </a:cxnLst>
                <a:rect l="T9" t="T10" r="T11" b="T12"/>
                <a:pathLst>
                  <a:path w="25" h="71">
                    <a:moveTo>
                      <a:pt x="0" y="0"/>
                    </a:moveTo>
                    <a:lnTo>
                      <a:pt x="0" y="71"/>
                    </a:lnTo>
                    <a:lnTo>
                      <a:pt x="25" y="71"/>
                    </a:lnTo>
                  </a:path>
                </a:pathLst>
              </a:custGeom>
              <a:noFill/>
              <a:ln w="28575" cap="sq">
                <a:solidFill>
                  <a:srgbClr val="000000"/>
                </a:solidFill>
                <a:prstDash val="solid"/>
                <a:miter lim="800000"/>
                <a:headEnd/>
                <a:tailEnd/>
              </a:ln>
            </p:spPr>
            <p:txBody>
              <a:bodyPr/>
              <a:lstStyle/>
              <a:p>
                <a:endParaRPr lang="en-US"/>
              </a:p>
            </p:txBody>
          </p:sp>
          <p:sp>
            <p:nvSpPr>
              <p:cNvPr id="60440" name="Freeform 165"/>
              <p:cNvSpPr>
                <a:spLocks/>
              </p:cNvSpPr>
              <p:nvPr/>
            </p:nvSpPr>
            <p:spPr bwMode="auto">
              <a:xfrm>
                <a:off x="3717926" y="909638"/>
                <a:ext cx="50800" cy="269875"/>
              </a:xfrm>
              <a:custGeom>
                <a:avLst/>
                <a:gdLst>
                  <a:gd name="T0" fmla="*/ 0 w 32"/>
                  <a:gd name="T1" fmla="*/ 0 h 170"/>
                  <a:gd name="T2" fmla="*/ 0 w 32"/>
                  <a:gd name="T3" fmla="*/ 2147483647 h 170"/>
                  <a:gd name="T4" fmla="*/ 2147483647 w 32"/>
                  <a:gd name="T5" fmla="*/ 2147483647 h 170"/>
                  <a:gd name="T6" fmla="*/ 0 60000 65536"/>
                  <a:gd name="T7" fmla="*/ 0 60000 65536"/>
                  <a:gd name="T8" fmla="*/ 0 60000 65536"/>
                  <a:gd name="T9" fmla="*/ 0 w 32"/>
                  <a:gd name="T10" fmla="*/ 0 h 170"/>
                  <a:gd name="T11" fmla="*/ 32 w 32"/>
                  <a:gd name="T12" fmla="*/ 170 h 170"/>
                </a:gdLst>
                <a:ahLst/>
                <a:cxnLst>
                  <a:cxn ang="T6">
                    <a:pos x="T0" y="T1"/>
                  </a:cxn>
                  <a:cxn ang="T7">
                    <a:pos x="T2" y="T3"/>
                  </a:cxn>
                  <a:cxn ang="T8">
                    <a:pos x="T4" y="T5"/>
                  </a:cxn>
                </a:cxnLst>
                <a:rect l="T9" t="T10" r="T11" b="T12"/>
                <a:pathLst>
                  <a:path w="32" h="170">
                    <a:moveTo>
                      <a:pt x="0" y="0"/>
                    </a:moveTo>
                    <a:lnTo>
                      <a:pt x="0" y="170"/>
                    </a:lnTo>
                    <a:lnTo>
                      <a:pt x="32" y="170"/>
                    </a:lnTo>
                  </a:path>
                </a:pathLst>
              </a:custGeom>
              <a:noFill/>
              <a:ln w="28575" cap="sq">
                <a:solidFill>
                  <a:srgbClr val="000000"/>
                </a:solidFill>
                <a:prstDash val="solid"/>
                <a:miter lim="800000"/>
                <a:headEnd/>
                <a:tailEnd/>
              </a:ln>
            </p:spPr>
            <p:txBody>
              <a:bodyPr/>
              <a:lstStyle/>
              <a:p>
                <a:endParaRPr lang="en-US"/>
              </a:p>
            </p:txBody>
          </p:sp>
          <p:sp>
            <p:nvSpPr>
              <p:cNvPr id="60441" name="Freeform 166"/>
              <p:cNvSpPr>
                <a:spLocks/>
              </p:cNvSpPr>
              <p:nvPr/>
            </p:nvSpPr>
            <p:spPr bwMode="auto">
              <a:xfrm>
                <a:off x="3517901" y="896938"/>
                <a:ext cx="200025" cy="315913"/>
              </a:xfrm>
              <a:custGeom>
                <a:avLst/>
                <a:gdLst>
                  <a:gd name="T0" fmla="*/ 0 w 126"/>
                  <a:gd name="T1" fmla="*/ 2147483647 h 199"/>
                  <a:gd name="T2" fmla="*/ 0 w 126"/>
                  <a:gd name="T3" fmla="*/ 0 h 199"/>
                  <a:gd name="T4" fmla="*/ 2147483647 w 126"/>
                  <a:gd name="T5" fmla="*/ 0 h 199"/>
                  <a:gd name="T6" fmla="*/ 0 60000 65536"/>
                  <a:gd name="T7" fmla="*/ 0 60000 65536"/>
                  <a:gd name="T8" fmla="*/ 0 60000 65536"/>
                  <a:gd name="T9" fmla="*/ 0 w 126"/>
                  <a:gd name="T10" fmla="*/ 0 h 199"/>
                  <a:gd name="T11" fmla="*/ 126 w 126"/>
                  <a:gd name="T12" fmla="*/ 199 h 199"/>
                </a:gdLst>
                <a:ahLst/>
                <a:cxnLst>
                  <a:cxn ang="T6">
                    <a:pos x="T0" y="T1"/>
                  </a:cxn>
                  <a:cxn ang="T7">
                    <a:pos x="T2" y="T3"/>
                  </a:cxn>
                  <a:cxn ang="T8">
                    <a:pos x="T4" y="T5"/>
                  </a:cxn>
                </a:cxnLst>
                <a:rect l="T9" t="T10" r="T11" b="T12"/>
                <a:pathLst>
                  <a:path w="126" h="199">
                    <a:moveTo>
                      <a:pt x="0" y="199"/>
                    </a:moveTo>
                    <a:lnTo>
                      <a:pt x="0" y="0"/>
                    </a:lnTo>
                    <a:lnTo>
                      <a:pt x="126" y="0"/>
                    </a:lnTo>
                  </a:path>
                </a:pathLst>
              </a:custGeom>
              <a:noFill/>
              <a:ln w="28575" cap="sq">
                <a:solidFill>
                  <a:srgbClr val="000000"/>
                </a:solidFill>
                <a:prstDash val="solid"/>
                <a:miter lim="800000"/>
                <a:headEnd/>
                <a:tailEnd/>
              </a:ln>
            </p:spPr>
            <p:txBody>
              <a:bodyPr/>
              <a:lstStyle/>
              <a:p>
                <a:endParaRPr lang="en-US"/>
              </a:p>
            </p:txBody>
          </p:sp>
          <p:sp>
            <p:nvSpPr>
              <p:cNvPr id="60442" name="Freeform 168"/>
              <p:cNvSpPr>
                <a:spLocks/>
              </p:cNvSpPr>
              <p:nvPr/>
            </p:nvSpPr>
            <p:spPr bwMode="auto">
              <a:xfrm>
                <a:off x="3517901" y="1238251"/>
                <a:ext cx="573088" cy="319088"/>
              </a:xfrm>
              <a:custGeom>
                <a:avLst/>
                <a:gdLst>
                  <a:gd name="T0" fmla="*/ 0 w 361"/>
                  <a:gd name="T1" fmla="*/ 0 h 201"/>
                  <a:gd name="T2" fmla="*/ 0 w 361"/>
                  <a:gd name="T3" fmla="*/ 2147483647 h 201"/>
                  <a:gd name="T4" fmla="*/ 2147483647 w 361"/>
                  <a:gd name="T5" fmla="*/ 2147483647 h 201"/>
                  <a:gd name="T6" fmla="*/ 0 60000 65536"/>
                  <a:gd name="T7" fmla="*/ 0 60000 65536"/>
                  <a:gd name="T8" fmla="*/ 0 60000 65536"/>
                  <a:gd name="T9" fmla="*/ 0 w 361"/>
                  <a:gd name="T10" fmla="*/ 0 h 201"/>
                  <a:gd name="T11" fmla="*/ 361 w 361"/>
                  <a:gd name="T12" fmla="*/ 201 h 201"/>
                </a:gdLst>
                <a:ahLst/>
                <a:cxnLst>
                  <a:cxn ang="T6">
                    <a:pos x="T0" y="T1"/>
                  </a:cxn>
                  <a:cxn ang="T7">
                    <a:pos x="T2" y="T3"/>
                  </a:cxn>
                  <a:cxn ang="T8">
                    <a:pos x="T4" y="T5"/>
                  </a:cxn>
                </a:cxnLst>
                <a:rect l="T9" t="T10" r="T11" b="T12"/>
                <a:pathLst>
                  <a:path w="361" h="201">
                    <a:moveTo>
                      <a:pt x="0" y="0"/>
                    </a:moveTo>
                    <a:lnTo>
                      <a:pt x="0" y="201"/>
                    </a:lnTo>
                    <a:lnTo>
                      <a:pt x="361" y="201"/>
                    </a:lnTo>
                  </a:path>
                </a:pathLst>
              </a:custGeom>
              <a:noFill/>
              <a:ln w="28575" cap="sq">
                <a:solidFill>
                  <a:srgbClr val="000000"/>
                </a:solidFill>
                <a:prstDash val="solid"/>
                <a:miter lim="800000"/>
                <a:headEnd/>
                <a:tailEnd/>
              </a:ln>
            </p:spPr>
            <p:txBody>
              <a:bodyPr/>
              <a:lstStyle/>
              <a:p>
                <a:endParaRPr lang="en-US"/>
              </a:p>
            </p:txBody>
          </p:sp>
          <p:sp>
            <p:nvSpPr>
              <p:cNvPr id="60443" name="Freeform 169"/>
              <p:cNvSpPr>
                <a:spLocks/>
              </p:cNvSpPr>
              <p:nvPr/>
            </p:nvSpPr>
            <p:spPr bwMode="auto">
              <a:xfrm>
                <a:off x="3189288" y="1225551"/>
                <a:ext cx="328613" cy="279400"/>
              </a:xfrm>
              <a:custGeom>
                <a:avLst/>
                <a:gdLst>
                  <a:gd name="T0" fmla="*/ 0 w 207"/>
                  <a:gd name="T1" fmla="*/ 2147483647 h 176"/>
                  <a:gd name="T2" fmla="*/ 0 w 207"/>
                  <a:gd name="T3" fmla="*/ 0 h 176"/>
                  <a:gd name="T4" fmla="*/ 2147483647 w 207"/>
                  <a:gd name="T5" fmla="*/ 0 h 176"/>
                  <a:gd name="T6" fmla="*/ 0 60000 65536"/>
                  <a:gd name="T7" fmla="*/ 0 60000 65536"/>
                  <a:gd name="T8" fmla="*/ 0 60000 65536"/>
                  <a:gd name="T9" fmla="*/ 0 w 207"/>
                  <a:gd name="T10" fmla="*/ 0 h 176"/>
                  <a:gd name="T11" fmla="*/ 207 w 207"/>
                  <a:gd name="T12" fmla="*/ 176 h 176"/>
                </a:gdLst>
                <a:ahLst/>
                <a:cxnLst>
                  <a:cxn ang="T6">
                    <a:pos x="T0" y="T1"/>
                  </a:cxn>
                  <a:cxn ang="T7">
                    <a:pos x="T2" y="T3"/>
                  </a:cxn>
                  <a:cxn ang="T8">
                    <a:pos x="T4" y="T5"/>
                  </a:cxn>
                </a:cxnLst>
                <a:rect l="T9" t="T10" r="T11" b="T12"/>
                <a:pathLst>
                  <a:path w="207" h="176">
                    <a:moveTo>
                      <a:pt x="0" y="176"/>
                    </a:moveTo>
                    <a:lnTo>
                      <a:pt x="0" y="0"/>
                    </a:lnTo>
                    <a:lnTo>
                      <a:pt x="207" y="0"/>
                    </a:lnTo>
                  </a:path>
                </a:pathLst>
              </a:custGeom>
              <a:noFill/>
              <a:ln w="28575" cap="sq">
                <a:solidFill>
                  <a:srgbClr val="000000"/>
                </a:solidFill>
                <a:prstDash val="solid"/>
                <a:miter lim="800000"/>
                <a:headEnd/>
                <a:tailEnd/>
              </a:ln>
            </p:spPr>
            <p:txBody>
              <a:bodyPr/>
              <a:lstStyle/>
              <a:p>
                <a:endParaRPr lang="en-US"/>
              </a:p>
            </p:txBody>
          </p:sp>
          <p:sp>
            <p:nvSpPr>
              <p:cNvPr id="60444" name="Freeform 171"/>
              <p:cNvSpPr>
                <a:spLocks/>
              </p:cNvSpPr>
              <p:nvPr/>
            </p:nvSpPr>
            <p:spPr bwMode="auto">
              <a:xfrm>
                <a:off x="3217863" y="1725613"/>
                <a:ext cx="962025" cy="71438"/>
              </a:xfrm>
              <a:custGeom>
                <a:avLst/>
                <a:gdLst>
                  <a:gd name="T0" fmla="*/ 0 w 606"/>
                  <a:gd name="T1" fmla="*/ 2147483647 h 45"/>
                  <a:gd name="T2" fmla="*/ 0 w 606"/>
                  <a:gd name="T3" fmla="*/ 0 h 45"/>
                  <a:gd name="T4" fmla="*/ 2147483647 w 606"/>
                  <a:gd name="T5" fmla="*/ 0 h 45"/>
                  <a:gd name="T6" fmla="*/ 0 60000 65536"/>
                  <a:gd name="T7" fmla="*/ 0 60000 65536"/>
                  <a:gd name="T8" fmla="*/ 0 60000 65536"/>
                  <a:gd name="T9" fmla="*/ 0 w 606"/>
                  <a:gd name="T10" fmla="*/ 0 h 45"/>
                  <a:gd name="T11" fmla="*/ 606 w 606"/>
                  <a:gd name="T12" fmla="*/ 45 h 45"/>
                </a:gdLst>
                <a:ahLst/>
                <a:cxnLst>
                  <a:cxn ang="T6">
                    <a:pos x="T0" y="T1"/>
                  </a:cxn>
                  <a:cxn ang="T7">
                    <a:pos x="T2" y="T3"/>
                  </a:cxn>
                  <a:cxn ang="T8">
                    <a:pos x="T4" y="T5"/>
                  </a:cxn>
                </a:cxnLst>
                <a:rect l="T9" t="T10" r="T11" b="T12"/>
                <a:pathLst>
                  <a:path w="606" h="45">
                    <a:moveTo>
                      <a:pt x="0" y="45"/>
                    </a:moveTo>
                    <a:lnTo>
                      <a:pt x="0" y="0"/>
                    </a:lnTo>
                    <a:lnTo>
                      <a:pt x="606" y="0"/>
                    </a:lnTo>
                  </a:path>
                </a:pathLst>
              </a:custGeom>
              <a:noFill/>
              <a:ln w="28575" cap="sq">
                <a:solidFill>
                  <a:srgbClr val="000000"/>
                </a:solidFill>
                <a:prstDash val="solid"/>
                <a:miter lim="800000"/>
                <a:headEnd/>
                <a:tailEnd/>
              </a:ln>
            </p:spPr>
            <p:txBody>
              <a:bodyPr/>
              <a:lstStyle/>
              <a:p>
                <a:endParaRPr lang="en-US"/>
              </a:p>
            </p:txBody>
          </p:sp>
          <p:sp>
            <p:nvSpPr>
              <p:cNvPr id="60445" name="Freeform 173"/>
              <p:cNvSpPr>
                <a:spLocks/>
              </p:cNvSpPr>
              <p:nvPr/>
            </p:nvSpPr>
            <p:spPr bwMode="auto">
              <a:xfrm>
                <a:off x="3217863" y="1820863"/>
                <a:ext cx="639763" cy="71438"/>
              </a:xfrm>
              <a:custGeom>
                <a:avLst/>
                <a:gdLst>
                  <a:gd name="T0" fmla="*/ 0 w 403"/>
                  <a:gd name="T1" fmla="*/ 0 h 45"/>
                  <a:gd name="T2" fmla="*/ 0 w 403"/>
                  <a:gd name="T3" fmla="*/ 2147483647 h 45"/>
                  <a:gd name="T4" fmla="*/ 2147483647 w 403"/>
                  <a:gd name="T5" fmla="*/ 2147483647 h 45"/>
                  <a:gd name="T6" fmla="*/ 0 60000 65536"/>
                  <a:gd name="T7" fmla="*/ 0 60000 65536"/>
                  <a:gd name="T8" fmla="*/ 0 60000 65536"/>
                  <a:gd name="T9" fmla="*/ 0 w 403"/>
                  <a:gd name="T10" fmla="*/ 0 h 45"/>
                  <a:gd name="T11" fmla="*/ 403 w 403"/>
                  <a:gd name="T12" fmla="*/ 45 h 45"/>
                </a:gdLst>
                <a:ahLst/>
                <a:cxnLst>
                  <a:cxn ang="T6">
                    <a:pos x="T0" y="T1"/>
                  </a:cxn>
                  <a:cxn ang="T7">
                    <a:pos x="T2" y="T3"/>
                  </a:cxn>
                  <a:cxn ang="T8">
                    <a:pos x="T4" y="T5"/>
                  </a:cxn>
                </a:cxnLst>
                <a:rect l="T9" t="T10" r="T11" b="T12"/>
                <a:pathLst>
                  <a:path w="403" h="45">
                    <a:moveTo>
                      <a:pt x="0" y="0"/>
                    </a:moveTo>
                    <a:lnTo>
                      <a:pt x="0" y="45"/>
                    </a:lnTo>
                    <a:lnTo>
                      <a:pt x="403" y="45"/>
                    </a:lnTo>
                  </a:path>
                </a:pathLst>
              </a:custGeom>
              <a:noFill/>
              <a:ln w="28575" cap="sq">
                <a:solidFill>
                  <a:srgbClr val="000000"/>
                </a:solidFill>
                <a:prstDash val="solid"/>
                <a:miter lim="800000"/>
                <a:headEnd/>
                <a:tailEnd/>
              </a:ln>
            </p:spPr>
            <p:txBody>
              <a:bodyPr/>
              <a:lstStyle/>
              <a:p>
                <a:endParaRPr lang="en-US"/>
              </a:p>
            </p:txBody>
          </p:sp>
          <p:sp>
            <p:nvSpPr>
              <p:cNvPr id="60446" name="Freeform 174"/>
              <p:cNvSpPr>
                <a:spLocks/>
              </p:cNvSpPr>
              <p:nvPr/>
            </p:nvSpPr>
            <p:spPr bwMode="auto">
              <a:xfrm>
                <a:off x="3189288" y="1530351"/>
                <a:ext cx="28575" cy="277813"/>
              </a:xfrm>
              <a:custGeom>
                <a:avLst/>
                <a:gdLst>
                  <a:gd name="T0" fmla="*/ 0 w 18"/>
                  <a:gd name="T1" fmla="*/ 0 h 175"/>
                  <a:gd name="T2" fmla="*/ 0 w 18"/>
                  <a:gd name="T3" fmla="*/ 2147483647 h 175"/>
                  <a:gd name="T4" fmla="*/ 2147483647 w 18"/>
                  <a:gd name="T5" fmla="*/ 2147483647 h 175"/>
                  <a:gd name="T6" fmla="*/ 0 60000 65536"/>
                  <a:gd name="T7" fmla="*/ 0 60000 65536"/>
                  <a:gd name="T8" fmla="*/ 0 60000 65536"/>
                  <a:gd name="T9" fmla="*/ 0 w 18"/>
                  <a:gd name="T10" fmla="*/ 0 h 175"/>
                  <a:gd name="T11" fmla="*/ 18 w 18"/>
                  <a:gd name="T12" fmla="*/ 175 h 175"/>
                </a:gdLst>
                <a:ahLst/>
                <a:cxnLst>
                  <a:cxn ang="T6">
                    <a:pos x="T0" y="T1"/>
                  </a:cxn>
                  <a:cxn ang="T7">
                    <a:pos x="T2" y="T3"/>
                  </a:cxn>
                  <a:cxn ang="T8">
                    <a:pos x="T4" y="T5"/>
                  </a:cxn>
                </a:cxnLst>
                <a:rect l="T9" t="T10" r="T11" b="T12"/>
                <a:pathLst>
                  <a:path w="18" h="175">
                    <a:moveTo>
                      <a:pt x="0" y="0"/>
                    </a:moveTo>
                    <a:lnTo>
                      <a:pt x="0" y="175"/>
                    </a:lnTo>
                    <a:lnTo>
                      <a:pt x="18" y="175"/>
                    </a:lnTo>
                  </a:path>
                </a:pathLst>
              </a:custGeom>
              <a:noFill/>
              <a:ln w="28575" cap="sq">
                <a:solidFill>
                  <a:srgbClr val="000000"/>
                </a:solidFill>
                <a:prstDash val="solid"/>
                <a:miter lim="800000"/>
                <a:headEnd/>
                <a:tailEnd/>
              </a:ln>
            </p:spPr>
            <p:txBody>
              <a:bodyPr/>
              <a:lstStyle/>
              <a:p>
                <a:endParaRPr lang="en-US"/>
              </a:p>
            </p:txBody>
          </p:sp>
          <p:sp>
            <p:nvSpPr>
              <p:cNvPr id="60447" name="Freeform 175"/>
              <p:cNvSpPr>
                <a:spLocks/>
              </p:cNvSpPr>
              <p:nvPr/>
            </p:nvSpPr>
            <p:spPr bwMode="auto">
              <a:xfrm>
                <a:off x="3073401" y="1517651"/>
                <a:ext cx="115888" cy="519113"/>
              </a:xfrm>
              <a:custGeom>
                <a:avLst/>
                <a:gdLst>
                  <a:gd name="T0" fmla="*/ 0 w 73"/>
                  <a:gd name="T1" fmla="*/ 2147483647 h 327"/>
                  <a:gd name="T2" fmla="*/ 0 w 73"/>
                  <a:gd name="T3" fmla="*/ 0 h 327"/>
                  <a:gd name="T4" fmla="*/ 2147483647 w 73"/>
                  <a:gd name="T5" fmla="*/ 0 h 327"/>
                  <a:gd name="T6" fmla="*/ 0 60000 65536"/>
                  <a:gd name="T7" fmla="*/ 0 60000 65536"/>
                  <a:gd name="T8" fmla="*/ 0 60000 65536"/>
                  <a:gd name="T9" fmla="*/ 0 w 73"/>
                  <a:gd name="T10" fmla="*/ 0 h 327"/>
                  <a:gd name="T11" fmla="*/ 73 w 73"/>
                  <a:gd name="T12" fmla="*/ 327 h 327"/>
                </a:gdLst>
                <a:ahLst/>
                <a:cxnLst>
                  <a:cxn ang="T6">
                    <a:pos x="T0" y="T1"/>
                  </a:cxn>
                  <a:cxn ang="T7">
                    <a:pos x="T2" y="T3"/>
                  </a:cxn>
                  <a:cxn ang="T8">
                    <a:pos x="T4" y="T5"/>
                  </a:cxn>
                </a:cxnLst>
                <a:rect l="T9" t="T10" r="T11" b="T12"/>
                <a:pathLst>
                  <a:path w="73" h="327">
                    <a:moveTo>
                      <a:pt x="0" y="327"/>
                    </a:moveTo>
                    <a:lnTo>
                      <a:pt x="0" y="0"/>
                    </a:lnTo>
                    <a:lnTo>
                      <a:pt x="73" y="0"/>
                    </a:lnTo>
                  </a:path>
                </a:pathLst>
              </a:custGeom>
              <a:noFill/>
              <a:ln w="28575" cap="sq">
                <a:solidFill>
                  <a:srgbClr val="000000"/>
                </a:solidFill>
                <a:prstDash val="solid"/>
                <a:miter lim="800000"/>
                <a:headEnd/>
                <a:tailEnd/>
              </a:ln>
            </p:spPr>
            <p:txBody>
              <a:bodyPr/>
              <a:lstStyle/>
              <a:p>
                <a:endParaRPr lang="en-US"/>
              </a:p>
            </p:txBody>
          </p:sp>
          <p:sp>
            <p:nvSpPr>
              <p:cNvPr id="60448" name="Freeform 177"/>
              <p:cNvSpPr>
                <a:spLocks/>
              </p:cNvSpPr>
              <p:nvPr/>
            </p:nvSpPr>
            <p:spPr bwMode="auto">
              <a:xfrm>
                <a:off x="3236913" y="2060576"/>
                <a:ext cx="704850" cy="71438"/>
              </a:xfrm>
              <a:custGeom>
                <a:avLst/>
                <a:gdLst>
                  <a:gd name="T0" fmla="*/ 0 w 444"/>
                  <a:gd name="T1" fmla="*/ 2147483647 h 45"/>
                  <a:gd name="T2" fmla="*/ 0 w 444"/>
                  <a:gd name="T3" fmla="*/ 0 h 45"/>
                  <a:gd name="T4" fmla="*/ 2147483647 w 444"/>
                  <a:gd name="T5" fmla="*/ 0 h 45"/>
                  <a:gd name="T6" fmla="*/ 0 60000 65536"/>
                  <a:gd name="T7" fmla="*/ 0 60000 65536"/>
                  <a:gd name="T8" fmla="*/ 0 60000 65536"/>
                  <a:gd name="T9" fmla="*/ 0 w 444"/>
                  <a:gd name="T10" fmla="*/ 0 h 45"/>
                  <a:gd name="T11" fmla="*/ 444 w 444"/>
                  <a:gd name="T12" fmla="*/ 45 h 45"/>
                </a:gdLst>
                <a:ahLst/>
                <a:cxnLst>
                  <a:cxn ang="T6">
                    <a:pos x="T0" y="T1"/>
                  </a:cxn>
                  <a:cxn ang="T7">
                    <a:pos x="T2" y="T3"/>
                  </a:cxn>
                  <a:cxn ang="T8">
                    <a:pos x="T4" y="T5"/>
                  </a:cxn>
                </a:cxnLst>
                <a:rect l="T9" t="T10" r="T11" b="T12"/>
                <a:pathLst>
                  <a:path w="444" h="45">
                    <a:moveTo>
                      <a:pt x="0" y="45"/>
                    </a:moveTo>
                    <a:lnTo>
                      <a:pt x="0" y="0"/>
                    </a:lnTo>
                    <a:lnTo>
                      <a:pt x="444" y="0"/>
                    </a:lnTo>
                  </a:path>
                </a:pathLst>
              </a:custGeom>
              <a:noFill/>
              <a:ln w="28575" cap="sq">
                <a:solidFill>
                  <a:srgbClr val="000000"/>
                </a:solidFill>
                <a:prstDash val="solid"/>
                <a:miter lim="800000"/>
                <a:headEnd/>
                <a:tailEnd/>
              </a:ln>
            </p:spPr>
            <p:txBody>
              <a:bodyPr/>
              <a:lstStyle/>
              <a:p>
                <a:endParaRPr lang="en-US"/>
              </a:p>
            </p:txBody>
          </p:sp>
          <p:sp>
            <p:nvSpPr>
              <p:cNvPr id="60449" name="Freeform 179"/>
              <p:cNvSpPr>
                <a:spLocks/>
              </p:cNvSpPr>
              <p:nvPr/>
            </p:nvSpPr>
            <p:spPr bwMode="auto">
              <a:xfrm>
                <a:off x="3236913" y="2157413"/>
                <a:ext cx="787400" cy="71438"/>
              </a:xfrm>
              <a:custGeom>
                <a:avLst/>
                <a:gdLst>
                  <a:gd name="T0" fmla="*/ 0 w 496"/>
                  <a:gd name="T1" fmla="*/ 0 h 45"/>
                  <a:gd name="T2" fmla="*/ 0 w 496"/>
                  <a:gd name="T3" fmla="*/ 2147483647 h 45"/>
                  <a:gd name="T4" fmla="*/ 2147483647 w 496"/>
                  <a:gd name="T5" fmla="*/ 2147483647 h 45"/>
                  <a:gd name="T6" fmla="*/ 0 60000 65536"/>
                  <a:gd name="T7" fmla="*/ 0 60000 65536"/>
                  <a:gd name="T8" fmla="*/ 0 60000 65536"/>
                  <a:gd name="T9" fmla="*/ 0 w 496"/>
                  <a:gd name="T10" fmla="*/ 0 h 45"/>
                  <a:gd name="T11" fmla="*/ 496 w 496"/>
                  <a:gd name="T12" fmla="*/ 45 h 45"/>
                </a:gdLst>
                <a:ahLst/>
                <a:cxnLst>
                  <a:cxn ang="T6">
                    <a:pos x="T0" y="T1"/>
                  </a:cxn>
                  <a:cxn ang="T7">
                    <a:pos x="T2" y="T3"/>
                  </a:cxn>
                  <a:cxn ang="T8">
                    <a:pos x="T4" y="T5"/>
                  </a:cxn>
                </a:cxnLst>
                <a:rect l="T9" t="T10" r="T11" b="T12"/>
                <a:pathLst>
                  <a:path w="496" h="45">
                    <a:moveTo>
                      <a:pt x="0" y="0"/>
                    </a:moveTo>
                    <a:lnTo>
                      <a:pt x="0" y="45"/>
                    </a:lnTo>
                    <a:lnTo>
                      <a:pt x="496" y="45"/>
                    </a:lnTo>
                  </a:path>
                </a:pathLst>
              </a:custGeom>
              <a:noFill/>
              <a:ln w="28575" cap="sq">
                <a:solidFill>
                  <a:srgbClr val="000000"/>
                </a:solidFill>
                <a:prstDash val="solid"/>
                <a:miter lim="800000"/>
                <a:headEnd/>
                <a:tailEnd/>
              </a:ln>
            </p:spPr>
            <p:txBody>
              <a:bodyPr/>
              <a:lstStyle/>
              <a:p>
                <a:endParaRPr lang="en-US"/>
              </a:p>
            </p:txBody>
          </p:sp>
          <p:sp>
            <p:nvSpPr>
              <p:cNvPr id="60450" name="Freeform 180"/>
              <p:cNvSpPr>
                <a:spLocks/>
              </p:cNvSpPr>
              <p:nvPr/>
            </p:nvSpPr>
            <p:spPr bwMode="auto">
              <a:xfrm>
                <a:off x="3189288" y="2144713"/>
                <a:ext cx="47625" cy="112713"/>
              </a:xfrm>
              <a:custGeom>
                <a:avLst/>
                <a:gdLst>
                  <a:gd name="T0" fmla="*/ 0 w 30"/>
                  <a:gd name="T1" fmla="*/ 2147483647 h 71"/>
                  <a:gd name="T2" fmla="*/ 0 w 30"/>
                  <a:gd name="T3" fmla="*/ 0 h 71"/>
                  <a:gd name="T4" fmla="*/ 2147483647 w 30"/>
                  <a:gd name="T5" fmla="*/ 0 h 71"/>
                  <a:gd name="T6" fmla="*/ 0 60000 65536"/>
                  <a:gd name="T7" fmla="*/ 0 60000 65536"/>
                  <a:gd name="T8" fmla="*/ 0 60000 65536"/>
                  <a:gd name="T9" fmla="*/ 0 w 30"/>
                  <a:gd name="T10" fmla="*/ 0 h 71"/>
                  <a:gd name="T11" fmla="*/ 30 w 30"/>
                  <a:gd name="T12" fmla="*/ 71 h 71"/>
                </a:gdLst>
                <a:ahLst/>
                <a:cxnLst>
                  <a:cxn ang="T6">
                    <a:pos x="T0" y="T1"/>
                  </a:cxn>
                  <a:cxn ang="T7">
                    <a:pos x="T2" y="T3"/>
                  </a:cxn>
                  <a:cxn ang="T8">
                    <a:pos x="T4" y="T5"/>
                  </a:cxn>
                </a:cxnLst>
                <a:rect l="T9" t="T10" r="T11" b="T12"/>
                <a:pathLst>
                  <a:path w="30" h="71">
                    <a:moveTo>
                      <a:pt x="0" y="71"/>
                    </a:moveTo>
                    <a:lnTo>
                      <a:pt x="0" y="0"/>
                    </a:lnTo>
                    <a:lnTo>
                      <a:pt x="30" y="0"/>
                    </a:lnTo>
                  </a:path>
                </a:pathLst>
              </a:custGeom>
              <a:noFill/>
              <a:ln w="28575" cap="sq">
                <a:solidFill>
                  <a:srgbClr val="000000"/>
                </a:solidFill>
                <a:prstDash val="solid"/>
                <a:miter lim="800000"/>
                <a:headEnd/>
                <a:tailEnd/>
              </a:ln>
            </p:spPr>
            <p:txBody>
              <a:bodyPr/>
              <a:lstStyle/>
              <a:p>
                <a:endParaRPr lang="en-US"/>
              </a:p>
            </p:txBody>
          </p:sp>
          <p:sp>
            <p:nvSpPr>
              <p:cNvPr id="60451" name="Freeform 182"/>
              <p:cNvSpPr>
                <a:spLocks/>
              </p:cNvSpPr>
              <p:nvPr/>
            </p:nvSpPr>
            <p:spPr bwMode="auto">
              <a:xfrm>
                <a:off x="3189288" y="2282826"/>
                <a:ext cx="1082675" cy="112713"/>
              </a:xfrm>
              <a:custGeom>
                <a:avLst/>
                <a:gdLst>
                  <a:gd name="T0" fmla="*/ 0 w 682"/>
                  <a:gd name="T1" fmla="*/ 0 h 71"/>
                  <a:gd name="T2" fmla="*/ 0 w 682"/>
                  <a:gd name="T3" fmla="*/ 2147483647 h 71"/>
                  <a:gd name="T4" fmla="*/ 2147483647 w 682"/>
                  <a:gd name="T5" fmla="*/ 2147483647 h 71"/>
                  <a:gd name="T6" fmla="*/ 0 60000 65536"/>
                  <a:gd name="T7" fmla="*/ 0 60000 65536"/>
                  <a:gd name="T8" fmla="*/ 0 60000 65536"/>
                  <a:gd name="T9" fmla="*/ 0 w 682"/>
                  <a:gd name="T10" fmla="*/ 0 h 71"/>
                  <a:gd name="T11" fmla="*/ 682 w 682"/>
                  <a:gd name="T12" fmla="*/ 71 h 71"/>
                </a:gdLst>
                <a:ahLst/>
                <a:cxnLst>
                  <a:cxn ang="T6">
                    <a:pos x="T0" y="T1"/>
                  </a:cxn>
                  <a:cxn ang="T7">
                    <a:pos x="T2" y="T3"/>
                  </a:cxn>
                  <a:cxn ang="T8">
                    <a:pos x="T4" y="T5"/>
                  </a:cxn>
                </a:cxnLst>
                <a:rect l="T9" t="T10" r="T11" b="T12"/>
                <a:pathLst>
                  <a:path w="682" h="71">
                    <a:moveTo>
                      <a:pt x="0" y="0"/>
                    </a:moveTo>
                    <a:lnTo>
                      <a:pt x="0" y="71"/>
                    </a:lnTo>
                    <a:lnTo>
                      <a:pt x="682" y="71"/>
                    </a:lnTo>
                  </a:path>
                </a:pathLst>
              </a:custGeom>
              <a:noFill/>
              <a:ln w="28575" cap="sq">
                <a:solidFill>
                  <a:srgbClr val="000000"/>
                </a:solidFill>
                <a:prstDash val="solid"/>
                <a:miter lim="800000"/>
                <a:headEnd/>
                <a:tailEnd/>
              </a:ln>
            </p:spPr>
            <p:txBody>
              <a:bodyPr/>
              <a:lstStyle/>
              <a:p>
                <a:endParaRPr lang="en-US"/>
              </a:p>
            </p:txBody>
          </p:sp>
          <p:sp>
            <p:nvSpPr>
              <p:cNvPr id="60452" name="Freeform 183"/>
              <p:cNvSpPr>
                <a:spLocks/>
              </p:cNvSpPr>
              <p:nvPr/>
            </p:nvSpPr>
            <p:spPr bwMode="auto">
              <a:xfrm>
                <a:off x="3162301" y="2270126"/>
                <a:ext cx="26988" cy="301625"/>
              </a:xfrm>
              <a:custGeom>
                <a:avLst/>
                <a:gdLst>
                  <a:gd name="T0" fmla="*/ 0 w 17"/>
                  <a:gd name="T1" fmla="*/ 2147483647 h 190"/>
                  <a:gd name="T2" fmla="*/ 0 w 17"/>
                  <a:gd name="T3" fmla="*/ 0 h 190"/>
                  <a:gd name="T4" fmla="*/ 2147483647 w 17"/>
                  <a:gd name="T5" fmla="*/ 0 h 190"/>
                  <a:gd name="T6" fmla="*/ 0 60000 65536"/>
                  <a:gd name="T7" fmla="*/ 0 60000 65536"/>
                  <a:gd name="T8" fmla="*/ 0 60000 65536"/>
                  <a:gd name="T9" fmla="*/ 0 w 17"/>
                  <a:gd name="T10" fmla="*/ 0 h 190"/>
                  <a:gd name="T11" fmla="*/ 17 w 17"/>
                  <a:gd name="T12" fmla="*/ 190 h 190"/>
                </a:gdLst>
                <a:ahLst/>
                <a:cxnLst>
                  <a:cxn ang="T6">
                    <a:pos x="T0" y="T1"/>
                  </a:cxn>
                  <a:cxn ang="T7">
                    <a:pos x="T2" y="T3"/>
                  </a:cxn>
                  <a:cxn ang="T8">
                    <a:pos x="T4" y="T5"/>
                  </a:cxn>
                </a:cxnLst>
                <a:rect l="T9" t="T10" r="T11" b="T12"/>
                <a:pathLst>
                  <a:path w="17" h="190">
                    <a:moveTo>
                      <a:pt x="0" y="190"/>
                    </a:moveTo>
                    <a:lnTo>
                      <a:pt x="0" y="0"/>
                    </a:lnTo>
                    <a:lnTo>
                      <a:pt x="17" y="0"/>
                    </a:lnTo>
                  </a:path>
                </a:pathLst>
              </a:custGeom>
              <a:noFill/>
              <a:ln w="28575" cap="sq">
                <a:solidFill>
                  <a:srgbClr val="000000"/>
                </a:solidFill>
                <a:prstDash val="solid"/>
                <a:miter lim="800000"/>
                <a:headEnd/>
                <a:tailEnd/>
              </a:ln>
            </p:spPr>
            <p:txBody>
              <a:bodyPr/>
              <a:lstStyle/>
              <a:p>
                <a:endParaRPr lang="en-US"/>
              </a:p>
            </p:txBody>
          </p:sp>
          <p:sp>
            <p:nvSpPr>
              <p:cNvPr id="60453" name="Freeform 188"/>
              <p:cNvSpPr>
                <a:spLocks/>
              </p:cNvSpPr>
              <p:nvPr/>
            </p:nvSpPr>
            <p:spPr bwMode="auto">
              <a:xfrm>
                <a:off x="3352801" y="2647951"/>
                <a:ext cx="847725" cy="239713"/>
              </a:xfrm>
              <a:custGeom>
                <a:avLst/>
                <a:gdLst>
                  <a:gd name="T0" fmla="*/ 0 w 534"/>
                  <a:gd name="T1" fmla="*/ 2147483647 h 151"/>
                  <a:gd name="T2" fmla="*/ 0 w 534"/>
                  <a:gd name="T3" fmla="*/ 0 h 151"/>
                  <a:gd name="T4" fmla="*/ 2147483647 w 534"/>
                  <a:gd name="T5" fmla="*/ 0 h 151"/>
                  <a:gd name="T6" fmla="*/ 0 60000 65536"/>
                  <a:gd name="T7" fmla="*/ 0 60000 65536"/>
                  <a:gd name="T8" fmla="*/ 0 60000 65536"/>
                  <a:gd name="T9" fmla="*/ 0 w 534"/>
                  <a:gd name="T10" fmla="*/ 0 h 151"/>
                  <a:gd name="T11" fmla="*/ 534 w 534"/>
                  <a:gd name="T12" fmla="*/ 151 h 151"/>
                </a:gdLst>
                <a:ahLst/>
                <a:cxnLst>
                  <a:cxn ang="T6">
                    <a:pos x="T0" y="T1"/>
                  </a:cxn>
                  <a:cxn ang="T7">
                    <a:pos x="T2" y="T3"/>
                  </a:cxn>
                  <a:cxn ang="T8">
                    <a:pos x="T4" y="T5"/>
                  </a:cxn>
                </a:cxnLst>
                <a:rect l="T9" t="T10" r="T11" b="T12"/>
                <a:pathLst>
                  <a:path w="534" h="151">
                    <a:moveTo>
                      <a:pt x="0" y="151"/>
                    </a:moveTo>
                    <a:lnTo>
                      <a:pt x="0" y="0"/>
                    </a:lnTo>
                    <a:lnTo>
                      <a:pt x="534" y="0"/>
                    </a:lnTo>
                  </a:path>
                </a:pathLst>
              </a:custGeom>
              <a:noFill/>
              <a:ln w="28575" cap="sq">
                <a:solidFill>
                  <a:srgbClr val="000000"/>
                </a:solidFill>
                <a:prstDash val="solid"/>
                <a:miter lim="800000"/>
                <a:headEnd/>
                <a:tailEnd/>
              </a:ln>
            </p:spPr>
            <p:txBody>
              <a:bodyPr/>
              <a:lstStyle/>
              <a:p>
                <a:endParaRPr lang="en-US"/>
              </a:p>
            </p:txBody>
          </p:sp>
          <p:sp>
            <p:nvSpPr>
              <p:cNvPr id="60454" name="Freeform 190"/>
              <p:cNvSpPr>
                <a:spLocks/>
              </p:cNvSpPr>
              <p:nvPr/>
            </p:nvSpPr>
            <p:spPr bwMode="auto">
              <a:xfrm>
                <a:off x="3465513" y="2898776"/>
                <a:ext cx="803275" cy="71438"/>
              </a:xfrm>
              <a:custGeom>
                <a:avLst/>
                <a:gdLst>
                  <a:gd name="T0" fmla="*/ 0 w 506"/>
                  <a:gd name="T1" fmla="*/ 2147483647 h 45"/>
                  <a:gd name="T2" fmla="*/ 0 w 506"/>
                  <a:gd name="T3" fmla="*/ 0 h 45"/>
                  <a:gd name="T4" fmla="*/ 2147483647 w 506"/>
                  <a:gd name="T5" fmla="*/ 0 h 45"/>
                  <a:gd name="T6" fmla="*/ 0 60000 65536"/>
                  <a:gd name="T7" fmla="*/ 0 60000 65536"/>
                  <a:gd name="T8" fmla="*/ 0 60000 65536"/>
                  <a:gd name="T9" fmla="*/ 0 w 506"/>
                  <a:gd name="T10" fmla="*/ 0 h 45"/>
                  <a:gd name="T11" fmla="*/ 506 w 506"/>
                  <a:gd name="T12" fmla="*/ 45 h 45"/>
                </a:gdLst>
                <a:ahLst/>
                <a:cxnLst>
                  <a:cxn ang="T6">
                    <a:pos x="T0" y="T1"/>
                  </a:cxn>
                  <a:cxn ang="T7">
                    <a:pos x="T2" y="T3"/>
                  </a:cxn>
                  <a:cxn ang="T8">
                    <a:pos x="T4" y="T5"/>
                  </a:cxn>
                </a:cxnLst>
                <a:rect l="T9" t="T10" r="T11" b="T12"/>
                <a:pathLst>
                  <a:path w="506" h="45">
                    <a:moveTo>
                      <a:pt x="0" y="45"/>
                    </a:moveTo>
                    <a:lnTo>
                      <a:pt x="0" y="0"/>
                    </a:lnTo>
                    <a:lnTo>
                      <a:pt x="506" y="0"/>
                    </a:lnTo>
                  </a:path>
                </a:pathLst>
              </a:custGeom>
              <a:noFill/>
              <a:ln w="28575" cap="sq">
                <a:solidFill>
                  <a:srgbClr val="000000"/>
                </a:solidFill>
                <a:prstDash val="solid"/>
                <a:miter lim="800000"/>
                <a:headEnd/>
                <a:tailEnd/>
              </a:ln>
            </p:spPr>
            <p:txBody>
              <a:bodyPr/>
              <a:lstStyle/>
              <a:p>
                <a:endParaRPr lang="en-US"/>
              </a:p>
            </p:txBody>
          </p:sp>
          <p:sp>
            <p:nvSpPr>
              <p:cNvPr id="60455" name="Freeform 192"/>
              <p:cNvSpPr>
                <a:spLocks/>
              </p:cNvSpPr>
              <p:nvPr/>
            </p:nvSpPr>
            <p:spPr bwMode="auto">
              <a:xfrm>
                <a:off x="3465513" y="2995613"/>
                <a:ext cx="703263" cy="71438"/>
              </a:xfrm>
              <a:custGeom>
                <a:avLst/>
                <a:gdLst>
                  <a:gd name="T0" fmla="*/ 0 w 443"/>
                  <a:gd name="T1" fmla="*/ 0 h 45"/>
                  <a:gd name="T2" fmla="*/ 0 w 443"/>
                  <a:gd name="T3" fmla="*/ 2147483647 h 45"/>
                  <a:gd name="T4" fmla="*/ 2147483647 w 443"/>
                  <a:gd name="T5" fmla="*/ 2147483647 h 45"/>
                  <a:gd name="T6" fmla="*/ 0 60000 65536"/>
                  <a:gd name="T7" fmla="*/ 0 60000 65536"/>
                  <a:gd name="T8" fmla="*/ 0 60000 65536"/>
                  <a:gd name="T9" fmla="*/ 0 w 443"/>
                  <a:gd name="T10" fmla="*/ 0 h 45"/>
                  <a:gd name="T11" fmla="*/ 443 w 443"/>
                  <a:gd name="T12" fmla="*/ 45 h 45"/>
                </a:gdLst>
                <a:ahLst/>
                <a:cxnLst>
                  <a:cxn ang="T6">
                    <a:pos x="T0" y="T1"/>
                  </a:cxn>
                  <a:cxn ang="T7">
                    <a:pos x="T2" y="T3"/>
                  </a:cxn>
                  <a:cxn ang="T8">
                    <a:pos x="T4" y="T5"/>
                  </a:cxn>
                </a:cxnLst>
                <a:rect l="T9" t="T10" r="T11" b="T12"/>
                <a:pathLst>
                  <a:path w="443" h="45">
                    <a:moveTo>
                      <a:pt x="0" y="0"/>
                    </a:moveTo>
                    <a:lnTo>
                      <a:pt x="0" y="45"/>
                    </a:lnTo>
                    <a:lnTo>
                      <a:pt x="443" y="45"/>
                    </a:lnTo>
                  </a:path>
                </a:pathLst>
              </a:custGeom>
              <a:noFill/>
              <a:ln w="28575" cap="sq">
                <a:solidFill>
                  <a:srgbClr val="000000"/>
                </a:solidFill>
                <a:prstDash val="solid"/>
                <a:miter lim="800000"/>
                <a:headEnd/>
                <a:tailEnd/>
              </a:ln>
            </p:spPr>
            <p:txBody>
              <a:bodyPr/>
              <a:lstStyle/>
              <a:p>
                <a:endParaRPr lang="en-US"/>
              </a:p>
            </p:txBody>
          </p:sp>
          <p:sp>
            <p:nvSpPr>
              <p:cNvPr id="60456" name="Freeform 193"/>
              <p:cNvSpPr>
                <a:spLocks/>
              </p:cNvSpPr>
              <p:nvPr/>
            </p:nvSpPr>
            <p:spPr bwMode="auto">
              <a:xfrm>
                <a:off x="3373438" y="2982913"/>
                <a:ext cx="92075" cy="155575"/>
              </a:xfrm>
              <a:custGeom>
                <a:avLst/>
                <a:gdLst>
                  <a:gd name="T0" fmla="*/ 0 w 58"/>
                  <a:gd name="T1" fmla="*/ 2147483647 h 98"/>
                  <a:gd name="T2" fmla="*/ 0 w 58"/>
                  <a:gd name="T3" fmla="*/ 0 h 98"/>
                  <a:gd name="T4" fmla="*/ 2147483647 w 58"/>
                  <a:gd name="T5" fmla="*/ 0 h 98"/>
                  <a:gd name="T6" fmla="*/ 0 60000 65536"/>
                  <a:gd name="T7" fmla="*/ 0 60000 65536"/>
                  <a:gd name="T8" fmla="*/ 0 60000 65536"/>
                  <a:gd name="T9" fmla="*/ 0 w 58"/>
                  <a:gd name="T10" fmla="*/ 0 h 98"/>
                  <a:gd name="T11" fmla="*/ 58 w 58"/>
                  <a:gd name="T12" fmla="*/ 98 h 98"/>
                </a:gdLst>
                <a:ahLst/>
                <a:cxnLst>
                  <a:cxn ang="T6">
                    <a:pos x="T0" y="T1"/>
                  </a:cxn>
                  <a:cxn ang="T7">
                    <a:pos x="T2" y="T3"/>
                  </a:cxn>
                  <a:cxn ang="T8">
                    <a:pos x="T4" y="T5"/>
                  </a:cxn>
                </a:cxnLst>
                <a:rect l="T9" t="T10" r="T11" b="T12"/>
                <a:pathLst>
                  <a:path w="58" h="98">
                    <a:moveTo>
                      <a:pt x="0" y="98"/>
                    </a:moveTo>
                    <a:lnTo>
                      <a:pt x="0" y="0"/>
                    </a:lnTo>
                    <a:lnTo>
                      <a:pt x="58" y="0"/>
                    </a:lnTo>
                  </a:path>
                </a:pathLst>
              </a:custGeom>
              <a:noFill/>
              <a:ln w="28575" cap="sq">
                <a:solidFill>
                  <a:srgbClr val="000000"/>
                </a:solidFill>
                <a:prstDash val="solid"/>
                <a:miter lim="800000"/>
                <a:headEnd/>
                <a:tailEnd/>
              </a:ln>
            </p:spPr>
            <p:txBody>
              <a:bodyPr/>
              <a:lstStyle/>
              <a:p>
                <a:endParaRPr lang="en-US"/>
              </a:p>
            </p:txBody>
          </p:sp>
          <p:sp>
            <p:nvSpPr>
              <p:cNvPr id="60457" name="Freeform 195"/>
              <p:cNvSpPr>
                <a:spLocks/>
              </p:cNvSpPr>
              <p:nvPr/>
            </p:nvSpPr>
            <p:spPr bwMode="auto">
              <a:xfrm>
                <a:off x="3484563" y="3235326"/>
                <a:ext cx="1023938" cy="71438"/>
              </a:xfrm>
              <a:custGeom>
                <a:avLst/>
                <a:gdLst>
                  <a:gd name="T0" fmla="*/ 0 w 645"/>
                  <a:gd name="T1" fmla="*/ 2147483647 h 45"/>
                  <a:gd name="T2" fmla="*/ 0 w 645"/>
                  <a:gd name="T3" fmla="*/ 0 h 45"/>
                  <a:gd name="T4" fmla="*/ 2147483647 w 645"/>
                  <a:gd name="T5" fmla="*/ 0 h 45"/>
                  <a:gd name="T6" fmla="*/ 0 60000 65536"/>
                  <a:gd name="T7" fmla="*/ 0 60000 65536"/>
                  <a:gd name="T8" fmla="*/ 0 60000 65536"/>
                  <a:gd name="T9" fmla="*/ 0 w 645"/>
                  <a:gd name="T10" fmla="*/ 0 h 45"/>
                  <a:gd name="T11" fmla="*/ 645 w 645"/>
                  <a:gd name="T12" fmla="*/ 45 h 45"/>
                </a:gdLst>
                <a:ahLst/>
                <a:cxnLst>
                  <a:cxn ang="T6">
                    <a:pos x="T0" y="T1"/>
                  </a:cxn>
                  <a:cxn ang="T7">
                    <a:pos x="T2" y="T3"/>
                  </a:cxn>
                  <a:cxn ang="T8">
                    <a:pos x="T4" y="T5"/>
                  </a:cxn>
                </a:cxnLst>
                <a:rect l="T9" t="T10" r="T11" b="T12"/>
                <a:pathLst>
                  <a:path w="645" h="45">
                    <a:moveTo>
                      <a:pt x="0" y="45"/>
                    </a:moveTo>
                    <a:lnTo>
                      <a:pt x="0" y="0"/>
                    </a:lnTo>
                    <a:lnTo>
                      <a:pt x="645" y="0"/>
                    </a:lnTo>
                  </a:path>
                </a:pathLst>
              </a:custGeom>
              <a:noFill/>
              <a:ln w="28575" cap="sq">
                <a:solidFill>
                  <a:srgbClr val="000000"/>
                </a:solidFill>
                <a:prstDash val="solid"/>
                <a:miter lim="800000"/>
                <a:headEnd/>
                <a:tailEnd/>
              </a:ln>
            </p:spPr>
            <p:txBody>
              <a:bodyPr/>
              <a:lstStyle/>
              <a:p>
                <a:endParaRPr lang="en-US"/>
              </a:p>
            </p:txBody>
          </p:sp>
          <p:sp>
            <p:nvSpPr>
              <p:cNvPr id="60458" name="Freeform 197"/>
              <p:cNvSpPr>
                <a:spLocks/>
              </p:cNvSpPr>
              <p:nvPr/>
            </p:nvSpPr>
            <p:spPr bwMode="auto">
              <a:xfrm>
                <a:off x="3484563" y="3332163"/>
                <a:ext cx="823913" cy="71438"/>
              </a:xfrm>
              <a:custGeom>
                <a:avLst/>
                <a:gdLst>
                  <a:gd name="T0" fmla="*/ 0 w 519"/>
                  <a:gd name="T1" fmla="*/ 0 h 45"/>
                  <a:gd name="T2" fmla="*/ 0 w 519"/>
                  <a:gd name="T3" fmla="*/ 2147483647 h 45"/>
                  <a:gd name="T4" fmla="*/ 2147483647 w 519"/>
                  <a:gd name="T5" fmla="*/ 2147483647 h 45"/>
                  <a:gd name="T6" fmla="*/ 0 60000 65536"/>
                  <a:gd name="T7" fmla="*/ 0 60000 65536"/>
                  <a:gd name="T8" fmla="*/ 0 60000 65536"/>
                  <a:gd name="T9" fmla="*/ 0 w 519"/>
                  <a:gd name="T10" fmla="*/ 0 h 45"/>
                  <a:gd name="T11" fmla="*/ 519 w 519"/>
                  <a:gd name="T12" fmla="*/ 45 h 45"/>
                </a:gdLst>
                <a:ahLst/>
                <a:cxnLst>
                  <a:cxn ang="T6">
                    <a:pos x="T0" y="T1"/>
                  </a:cxn>
                  <a:cxn ang="T7">
                    <a:pos x="T2" y="T3"/>
                  </a:cxn>
                  <a:cxn ang="T8">
                    <a:pos x="T4" y="T5"/>
                  </a:cxn>
                </a:cxnLst>
                <a:rect l="T9" t="T10" r="T11" b="T12"/>
                <a:pathLst>
                  <a:path w="519" h="45">
                    <a:moveTo>
                      <a:pt x="0" y="0"/>
                    </a:moveTo>
                    <a:lnTo>
                      <a:pt x="0" y="45"/>
                    </a:lnTo>
                    <a:lnTo>
                      <a:pt x="519" y="45"/>
                    </a:lnTo>
                  </a:path>
                </a:pathLst>
              </a:custGeom>
              <a:noFill/>
              <a:ln w="28575" cap="sq">
                <a:solidFill>
                  <a:srgbClr val="000000"/>
                </a:solidFill>
                <a:prstDash val="solid"/>
                <a:miter lim="800000"/>
                <a:headEnd/>
                <a:tailEnd/>
              </a:ln>
            </p:spPr>
            <p:txBody>
              <a:bodyPr/>
              <a:lstStyle/>
              <a:p>
                <a:endParaRPr lang="en-US"/>
              </a:p>
            </p:txBody>
          </p:sp>
          <p:sp>
            <p:nvSpPr>
              <p:cNvPr id="60459" name="Freeform 198"/>
              <p:cNvSpPr>
                <a:spLocks/>
              </p:cNvSpPr>
              <p:nvPr/>
            </p:nvSpPr>
            <p:spPr bwMode="auto">
              <a:xfrm>
                <a:off x="3373438" y="3163888"/>
                <a:ext cx="111125" cy="155575"/>
              </a:xfrm>
              <a:custGeom>
                <a:avLst/>
                <a:gdLst>
                  <a:gd name="T0" fmla="*/ 0 w 70"/>
                  <a:gd name="T1" fmla="*/ 0 h 98"/>
                  <a:gd name="T2" fmla="*/ 0 w 70"/>
                  <a:gd name="T3" fmla="*/ 2147483647 h 98"/>
                  <a:gd name="T4" fmla="*/ 2147483647 w 70"/>
                  <a:gd name="T5" fmla="*/ 2147483647 h 98"/>
                  <a:gd name="T6" fmla="*/ 0 60000 65536"/>
                  <a:gd name="T7" fmla="*/ 0 60000 65536"/>
                  <a:gd name="T8" fmla="*/ 0 60000 65536"/>
                  <a:gd name="T9" fmla="*/ 0 w 70"/>
                  <a:gd name="T10" fmla="*/ 0 h 98"/>
                  <a:gd name="T11" fmla="*/ 70 w 70"/>
                  <a:gd name="T12" fmla="*/ 98 h 98"/>
                </a:gdLst>
                <a:ahLst/>
                <a:cxnLst>
                  <a:cxn ang="T6">
                    <a:pos x="T0" y="T1"/>
                  </a:cxn>
                  <a:cxn ang="T7">
                    <a:pos x="T2" y="T3"/>
                  </a:cxn>
                  <a:cxn ang="T8">
                    <a:pos x="T4" y="T5"/>
                  </a:cxn>
                </a:cxnLst>
                <a:rect l="T9" t="T10" r="T11" b="T12"/>
                <a:pathLst>
                  <a:path w="70" h="98">
                    <a:moveTo>
                      <a:pt x="0" y="0"/>
                    </a:moveTo>
                    <a:lnTo>
                      <a:pt x="0" y="98"/>
                    </a:lnTo>
                    <a:lnTo>
                      <a:pt x="70" y="98"/>
                    </a:lnTo>
                  </a:path>
                </a:pathLst>
              </a:custGeom>
              <a:noFill/>
              <a:ln w="28575" cap="sq">
                <a:solidFill>
                  <a:srgbClr val="000000"/>
                </a:solidFill>
                <a:prstDash val="solid"/>
                <a:miter lim="800000"/>
                <a:headEnd/>
                <a:tailEnd/>
              </a:ln>
            </p:spPr>
            <p:txBody>
              <a:bodyPr/>
              <a:lstStyle/>
              <a:p>
                <a:endParaRPr lang="en-US"/>
              </a:p>
            </p:txBody>
          </p:sp>
          <p:sp>
            <p:nvSpPr>
              <p:cNvPr id="60460" name="Freeform 199"/>
              <p:cNvSpPr>
                <a:spLocks/>
              </p:cNvSpPr>
              <p:nvPr/>
            </p:nvSpPr>
            <p:spPr bwMode="auto">
              <a:xfrm>
                <a:off x="3352801" y="2911476"/>
                <a:ext cx="20638" cy="239713"/>
              </a:xfrm>
              <a:custGeom>
                <a:avLst/>
                <a:gdLst>
                  <a:gd name="T0" fmla="*/ 0 w 13"/>
                  <a:gd name="T1" fmla="*/ 0 h 151"/>
                  <a:gd name="T2" fmla="*/ 0 w 13"/>
                  <a:gd name="T3" fmla="*/ 2147483647 h 151"/>
                  <a:gd name="T4" fmla="*/ 2147483647 w 13"/>
                  <a:gd name="T5" fmla="*/ 2147483647 h 151"/>
                  <a:gd name="T6" fmla="*/ 0 60000 65536"/>
                  <a:gd name="T7" fmla="*/ 0 60000 65536"/>
                  <a:gd name="T8" fmla="*/ 0 60000 65536"/>
                  <a:gd name="T9" fmla="*/ 0 w 13"/>
                  <a:gd name="T10" fmla="*/ 0 h 151"/>
                  <a:gd name="T11" fmla="*/ 13 w 13"/>
                  <a:gd name="T12" fmla="*/ 151 h 151"/>
                </a:gdLst>
                <a:ahLst/>
                <a:cxnLst>
                  <a:cxn ang="T6">
                    <a:pos x="T0" y="T1"/>
                  </a:cxn>
                  <a:cxn ang="T7">
                    <a:pos x="T2" y="T3"/>
                  </a:cxn>
                  <a:cxn ang="T8">
                    <a:pos x="T4" y="T5"/>
                  </a:cxn>
                </a:cxnLst>
                <a:rect l="T9" t="T10" r="T11" b="T12"/>
                <a:pathLst>
                  <a:path w="13" h="151">
                    <a:moveTo>
                      <a:pt x="0" y="0"/>
                    </a:moveTo>
                    <a:lnTo>
                      <a:pt x="0" y="151"/>
                    </a:lnTo>
                    <a:lnTo>
                      <a:pt x="13" y="151"/>
                    </a:lnTo>
                  </a:path>
                </a:pathLst>
              </a:custGeom>
              <a:noFill/>
              <a:ln w="28575" cap="sq">
                <a:solidFill>
                  <a:srgbClr val="000000"/>
                </a:solidFill>
                <a:prstDash val="solid"/>
                <a:miter lim="800000"/>
                <a:headEnd/>
                <a:tailEnd/>
              </a:ln>
            </p:spPr>
            <p:txBody>
              <a:bodyPr/>
              <a:lstStyle/>
              <a:p>
                <a:endParaRPr lang="en-US"/>
              </a:p>
            </p:txBody>
          </p:sp>
          <p:sp>
            <p:nvSpPr>
              <p:cNvPr id="60461" name="Freeform 200"/>
              <p:cNvSpPr>
                <a:spLocks/>
              </p:cNvSpPr>
              <p:nvPr/>
            </p:nvSpPr>
            <p:spPr bwMode="auto">
              <a:xfrm>
                <a:off x="3162301" y="2597151"/>
                <a:ext cx="190500" cy="301625"/>
              </a:xfrm>
              <a:custGeom>
                <a:avLst/>
                <a:gdLst>
                  <a:gd name="T0" fmla="*/ 0 w 120"/>
                  <a:gd name="T1" fmla="*/ 0 h 190"/>
                  <a:gd name="T2" fmla="*/ 0 w 120"/>
                  <a:gd name="T3" fmla="*/ 2147483647 h 190"/>
                  <a:gd name="T4" fmla="*/ 2147483647 w 120"/>
                  <a:gd name="T5" fmla="*/ 2147483647 h 190"/>
                  <a:gd name="T6" fmla="*/ 0 60000 65536"/>
                  <a:gd name="T7" fmla="*/ 0 60000 65536"/>
                  <a:gd name="T8" fmla="*/ 0 60000 65536"/>
                  <a:gd name="T9" fmla="*/ 0 w 120"/>
                  <a:gd name="T10" fmla="*/ 0 h 190"/>
                  <a:gd name="T11" fmla="*/ 120 w 120"/>
                  <a:gd name="T12" fmla="*/ 190 h 190"/>
                </a:gdLst>
                <a:ahLst/>
                <a:cxnLst>
                  <a:cxn ang="T6">
                    <a:pos x="T0" y="T1"/>
                  </a:cxn>
                  <a:cxn ang="T7">
                    <a:pos x="T2" y="T3"/>
                  </a:cxn>
                  <a:cxn ang="T8">
                    <a:pos x="T4" y="T5"/>
                  </a:cxn>
                </a:cxnLst>
                <a:rect l="T9" t="T10" r="T11" b="T12"/>
                <a:pathLst>
                  <a:path w="120" h="190">
                    <a:moveTo>
                      <a:pt x="0" y="0"/>
                    </a:moveTo>
                    <a:lnTo>
                      <a:pt x="0" y="190"/>
                    </a:lnTo>
                    <a:lnTo>
                      <a:pt x="120" y="190"/>
                    </a:lnTo>
                  </a:path>
                </a:pathLst>
              </a:custGeom>
              <a:noFill/>
              <a:ln w="28575" cap="sq">
                <a:solidFill>
                  <a:srgbClr val="000000"/>
                </a:solidFill>
                <a:prstDash val="solid"/>
                <a:miter lim="800000"/>
                <a:headEnd/>
                <a:tailEnd/>
              </a:ln>
            </p:spPr>
            <p:txBody>
              <a:bodyPr/>
              <a:lstStyle/>
              <a:p>
                <a:endParaRPr lang="en-US"/>
              </a:p>
            </p:txBody>
          </p:sp>
          <p:sp>
            <p:nvSpPr>
              <p:cNvPr id="60462" name="Freeform 201"/>
              <p:cNvSpPr>
                <a:spLocks/>
              </p:cNvSpPr>
              <p:nvPr/>
            </p:nvSpPr>
            <p:spPr bwMode="auto">
              <a:xfrm>
                <a:off x="3073401" y="2062163"/>
                <a:ext cx="88900" cy="522288"/>
              </a:xfrm>
              <a:custGeom>
                <a:avLst/>
                <a:gdLst>
                  <a:gd name="T0" fmla="*/ 0 w 56"/>
                  <a:gd name="T1" fmla="*/ 0 h 329"/>
                  <a:gd name="T2" fmla="*/ 0 w 56"/>
                  <a:gd name="T3" fmla="*/ 2147483647 h 329"/>
                  <a:gd name="T4" fmla="*/ 2147483647 w 56"/>
                  <a:gd name="T5" fmla="*/ 2147483647 h 329"/>
                  <a:gd name="T6" fmla="*/ 0 60000 65536"/>
                  <a:gd name="T7" fmla="*/ 0 60000 65536"/>
                  <a:gd name="T8" fmla="*/ 0 60000 65536"/>
                  <a:gd name="T9" fmla="*/ 0 w 56"/>
                  <a:gd name="T10" fmla="*/ 0 h 329"/>
                  <a:gd name="T11" fmla="*/ 56 w 56"/>
                  <a:gd name="T12" fmla="*/ 329 h 329"/>
                </a:gdLst>
                <a:ahLst/>
                <a:cxnLst>
                  <a:cxn ang="T6">
                    <a:pos x="T0" y="T1"/>
                  </a:cxn>
                  <a:cxn ang="T7">
                    <a:pos x="T2" y="T3"/>
                  </a:cxn>
                  <a:cxn ang="T8">
                    <a:pos x="T4" y="T5"/>
                  </a:cxn>
                </a:cxnLst>
                <a:rect l="T9" t="T10" r="T11" b="T12"/>
                <a:pathLst>
                  <a:path w="56" h="329">
                    <a:moveTo>
                      <a:pt x="0" y="0"/>
                    </a:moveTo>
                    <a:lnTo>
                      <a:pt x="0" y="329"/>
                    </a:lnTo>
                    <a:lnTo>
                      <a:pt x="56" y="329"/>
                    </a:lnTo>
                  </a:path>
                </a:pathLst>
              </a:custGeom>
              <a:noFill/>
              <a:ln w="28575" cap="sq">
                <a:solidFill>
                  <a:srgbClr val="000000"/>
                </a:solidFill>
                <a:prstDash val="solid"/>
                <a:miter lim="800000"/>
                <a:headEnd/>
                <a:tailEnd/>
              </a:ln>
            </p:spPr>
            <p:txBody>
              <a:bodyPr/>
              <a:lstStyle/>
              <a:p>
                <a:endParaRPr lang="en-US"/>
              </a:p>
            </p:txBody>
          </p:sp>
          <p:sp>
            <p:nvSpPr>
              <p:cNvPr id="60463" name="Freeform 202"/>
              <p:cNvSpPr>
                <a:spLocks/>
              </p:cNvSpPr>
              <p:nvPr/>
            </p:nvSpPr>
            <p:spPr bwMode="auto">
              <a:xfrm>
                <a:off x="2974976" y="2049463"/>
                <a:ext cx="98425" cy="809625"/>
              </a:xfrm>
              <a:custGeom>
                <a:avLst/>
                <a:gdLst>
                  <a:gd name="T0" fmla="*/ 0 w 62"/>
                  <a:gd name="T1" fmla="*/ 2147483647 h 510"/>
                  <a:gd name="T2" fmla="*/ 0 w 62"/>
                  <a:gd name="T3" fmla="*/ 0 h 510"/>
                  <a:gd name="T4" fmla="*/ 2147483647 w 62"/>
                  <a:gd name="T5" fmla="*/ 0 h 510"/>
                  <a:gd name="T6" fmla="*/ 0 60000 65536"/>
                  <a:gd name="T7" fmla="*/ 0 60000 65536"/>
                  <a:gd name="T8" fmla="*/ 0 60000 65536"/>
                  <a:gd name="T9" fmla="*/ 0 w 62"/>
                  <a:gd name="T10" fmla="*/ 0 h 510"/>
                  <a:gd name="T11" fmla="*/ 62 w 62"/>
                  <a:gd name="T12" fmla="*/ 510 h 510"/>
                </a:gdLst>
                <a:ahLst/>
                <a:cxnLst>
                  <a:cxn ang="T6">
                    <a:pos x="T0" y="T1"/>
                  </a:cxn>
                  <a:cxn ang="T7">
                    <a:pos x="T2" y="T3"/>
                  </a:cxn>
                  <a:cxn ang="T8">
                    <a:pos x="T4" y="T5"/>
                  </a:cxn>
                </a:cxnLst>
                <a:rect l="T9" t="T10" r="T11" b="T12"/>
                <a:pathLst>
                  <a:path w="62" h="510">
                    <a:moveTo>
                      <a:pt x="0" y="510"/>
                    </a:moveTo>
                    <a:lnTo>
                      <a:pt x="0" y="0"/>
                    </a:lnTo>
                    <a:lnTo>
                      <a:pt x="62" y="0"/>
                    </a:lnTo>
                  </a:path>
                </a:pathLst>
              </a:custGeom>
              <a:noFill/>
              <a:ln w="28575" cap="sq">
                <a:solidFill>
                  <a:srgbClr val="000000"/>
                </a:solidFill>
                <a:prstDash val="solid"/>
                <a:miter lim="800000"/>
                <a:headEnd/>
                <a:tailEnd/>
              </a:ln>
            </p:spPr>
            <p:txBody>
              <a:bodyPr/>
              <a:lstStyle/>
              <a:p>
                <a:endParaRPr lang="en-US"/>
              </a:p>
            </p:txBody>
          </p:sp>
          <p:sp>
            <p:nvSpPr>
              <p:cNvPr id="60464" name="Freeform 204"/>
              <p:cNvSpPr>
                <a:spLocks/>
              </p:cNvSpPr>
              <p:nvPr/>
            </p:nvSpPr>
            <p:spPr bwMode="auto">
              <a:xfrm>
                <a:off x="3228976" y="3570288"/>
                <a:ext cx="463550" cy="114300"/>
              </a:xfrm>
              <a:custGeom>
                <a:avLst/>
                <a:gdLst>
                  <a:gd name="T0" fmla="*/ 0 w 292"/>
                  <a:gd name="T1" fmla="*/ 2147483647 h 72"/>
                  <a:gd name="T2" fmla="*/ 0 w 292"/>
                  <a:gd name="T3" fmla="*/ 0 h 72"/>
                  <a:gd name="T4" fmla="*/ 2147483647 w 292"/>
                  <a:gd name="T5" fmla="*/ 0 h 72"/>
                  <a:gd name="T6" fmla="*/ 0 60000 65536"/>
                  <a:gd name="T7" fmla="*/ 0 60000 65536"/>
                  <a:gd name="T8" fmla="*/ 0 60000 65536"/>
                  <a:gd name="T9" fmla="*/ 0 w 292"/>
                  <a:gd name="T10" fmla="*/ 0 h 72"/>
                  <a:gd name="T11" fmla="*/ 292 w 292"/>
                  <a:gd name="T12" fmla="*/ 72 h 72"/>
                </a:gdLst>
                <a:ahLst/>
                <a:cxnLst>
                  <a:cxn ang="T6">
                    <a:pos x="T0" y="T1"/>
                  </a:cxn>
                  <a:cxn ang="T7">
                    <a:pos x="T2" y="T3"/>
                  </a:cxn>
                  <a:cxn ang="T8">
                    <a:pos x="T4" y="T5"/>
                  </a:cxn>
                </a:cxnLst>
                <a:rect l="T9" t="T10" r="T11" b="T12"/>
                <a:pathLst>
                  <a:path w="292" h="72">
                    <a:moveTo>
                      <a:pt x="0" y="72"/>
                    </a:moveTo>
                    <a:lnTo>
                      <a:pt x="0" y="0"/>
                    </a:lnTo>
                    <a:lnTo>
                      <a:pt x="292" y="0"/>
                    </a:lnTo>
                  </a:path>
                </a:pathLst>
              </a:custGeom>
              <a:noFill/>
              <a:ln w="28575" cap="sq">
                <a:solidFill>
                  <a:srgbClr val="000000"/>
                </a:solidFill>
                <a:prstDash val="solid"/>
                <a:miter lim="800000"/>
                <a:headEnd/>
                <a:tailEnd/>
              </a:ln>
            </p:spPr>
            <p:txBody>
              <a:bodyPr/>
              <a:lstStyle/>
              <a:p>
                <a:endParaRPr lang="en-US"/>
              </a:p>
            </p:txBody>
          </p:sp>
          <p:sp>
            <p:nvSpPr>
              <p:cNvPr id="60465" name="Freeform 206"/>
              <p:cNvSpPr>
                <a:spLocks/>
              </p:cNvSpPr>
              <p:nvPr/>
            </p:nvSpPr>
            <p:spPr bwMode="auto">
              <a:xfrm>
                <a:off x="3292476" y="3738563"/>
                <a:ext cx="485775" cy="71438"/>
              </a:xfrm>
              <a:custGeom>
                <a:avLst/>
                <a:gdLst>
                  <a:gd name="T0" fmla="*/ 0 w 306"/>
                  <a:gd name="T1" fmla="*/ 2147483647 h 45"/>
                  <a:gd name="T2" fmla="*/ 0 w 306"/>
                  <a:gd name="T3" fmla="*/ 0 h 45"/>
                  <a:gd name="T4" fmla="*/ 2147483647 w 306"/>
                  <a:gd name="T5" fmla="*/ 0 h 45"/>
                  <a:gd name="T6" fmla="*/ 0 60000 65536"/>
                  <a:gd name="T7" fmla="*/ 0 60000 65536"/>
                  <a:gd name="T8" fmla="*/ 0 60000 65536"/>
                  <a:gd name="T9" fmla="*/ 0 w 306"/>
                  <a:gd name="T10" fmla="*/ 0 h 45"/>
                  <a:gd name="T11" fmla="*/ 306 w 306"/>
                  <a:gd name="T12" fmla="*/ 45 h 45"/>
                </a:gdLst>
                <a:ahLst/>
                <a:cxnLst>
                  <a:cxn ang="T6">
                    <a:pos x="T0" y="T1"/>
                  </a:cxn>
                  <a:cxn ang="T7">
                    <a:pos x="T2" y="T3"/>
                  </a:cxn>
                  <a:cxn ang="T8">
                    <a:pos x="T4" y="T5"/>
                  </a:cxn>
                </a:cxnLst>
                <a:rect l="T9" t="T10" r="T11" b="T12"/>
                <a:pathLst>
                  <a:path w="306" h="45">
                    <a:moveTo>
                      <a:pt x="0" y="45"/>
                    </a:moveTo>
                    <a:lnTo>
                      <a:pt x="0" y="0"/>
                    </a:lnTo>
                    <a:lnTo>
                      <a:pt x="306" y="0"/>
                    </a:lnTo>
                  </a:path>
                </a:pathLst>
              </a:custGeom>
              <a:noFill/>
              <a:ln w="28575" cap="sq">
                <a:solidFill>
                  <a:srgbClr val="000000"/>
                </a:solidFill>
                <a:prstDash val="solid"/>
                <a:miter lim="800000"/>
                <a:headEnd/>
                <a:tailEnd/>
              </a:ln>
            </p:spPr>
            <p:txBody>
              <a:bodyPr/>
              <a:lstStyle/>
              <a:p>
                <a:endParaRPr lang="en-US"/>
              </a:p>
            </p:txBody>
          </p:sp>
          <p:sp>
            <p:nvSpPr>
              <p:cNvPr id="60466" name="Freeform 208"/>
              <p:cNvSpPr>
                <a:spLocks/>
              </p:cNvSpPr>
              <p:nvPr/>
            </p:nvSpPr>
            <p:spPr bwMode="auto">
              <a:xfrm>
                <a:off x="3292476" y="3835401"/>
                <a:ext cx="377825" cy="71438"/>
              </a:xfrm>
              <a:custGeom>
                <a:avLst/>
                <a:gdLst>
                  <a:gd name="T0" fmla="*/ 0 w 238"/>
                  <a:gd name="T1" fmla="*/ 0 h 45"/>
                  <a:gd name="T2" fmla="*/ 0 w 238"/>
                  <a:gd name="T3" fmla="*/ 2147483647 h 45"/>
                  <a:gd name="T4" fmla="*/ 2147483647 w 238"/>
                  <a:gd name="T5" fmla="*/ 2147483647 h 45"/>
                  <a:gd name="T6" fmla="*/ 0 60000 65536"/>
                  <a:gd name="T7" fmla="*/ 0 60000 65536"/>
                  <a:gd name="T8" fmla="*/ 0 60000 65536"/>
                  <a:gd name="T9" fmla="*/ 0 w 238"/>
                  <a:gd name="T10" fmla="*/ 0 h 45"/>
                  <a:gd name="T11" fmla="*/ 238 w 238"/>
                  <a:gd name="T12" fmla="*/ 45 h 45"/>
                </a:gdLst>
                <a:ahLst/>
                <a:cxnLst>
                  <a:cxn ang="T6">
                    <a:pos x="T0" y="T1"/>
                  </a:cxn>
                  <a:cxn ang="T7">
                    <a:pos x="T2" y="T3"/>
                  </a:cxn>
                  <a:cxn ang="T8">
                    <a:pos x="T4" y="T5"/>
                  </a:cxn>
                </a:cxnLst>
                <a:rect l="T9" t="T10" r="T11" b="T12"/>
                <a:pathLst>
                  <a:path w="238" h="45">
                    <a:moveTo>
                      <a:pt x="0" y="0"/>
                    </a:moveTo>
                    <a:lnTo>
                      <a:pt x="0" y="45"/>
                    </a:lnTo>
                    <a:lnTo>
                      <a:pt x="238" y="45"/>
                    </a:lnTo>
                  </a:path>
                </a:pathLst>
              </a:custGeom>
              <a:noFill/>
              <a:ln w="28575" cap="sq">
                <a:solidFill>
                  <a:srgbClr val="000000"/>
                </a:solidFill>
                <a:prstDash val="solid"/>
                <a:miter lim="800000"/>
                <a:headEnd/>
                <a:tailEnd/>
              </a:ln>
            </p:spPr>
            <p:txBody>
              <a:bodyPr/>
              <a:lstStyle/>
              <a:p>
                <a:endParaRPr lang="en-US"/>
              </a:p>
            </p:txBody>
          </p:sp>
          <p:sp>
            <p:nvSpPr>
              <p:cNvPr id="60467" name="Freeform 209"/>
              <p:cNvSpPr>
                <a:spLocks/>
              </p:cNvSpPr>
              <p:nvPr/>
            </p:nvSpPr>
            <p:spPr bwMode="auto">
              <a:xfrm>
                <a:off x="3228976" y="3708401"/>
                <a:ext cx="63500" cy="114300"/>
              </a:xfrm>
              <a:custGeom>
                <a:avLst/>
                <a:gdLst>
                  <a:gd name="T0" fmla="*/ 0 w 40"/>
                  <a:gd name="T1" fmla="*/ 0 h 72"/>
                  <a:gd name="T2" fmla="*/ 0 w 40"/>
                  <a:gd name="T3" fmla="*/ 2147483647 h 72"/>
                  <a:gd name="T4" fmla="*/ 2147483647 w 40"/>
                  <a:gd name="T5" fmla="*/ 2147483647 h 72"/>
                  <a:gd name="T6" fmla="*/ 0 60000 65536"/>
                  <a:gd name="T7" fmla="*/ 0 60000 65536"/>
                  <a:gd name="T8" fmla="*/ 0 60000 65536"/>
                  <a:gd name="T9" fmla="*/ 0 w 40"/>
                  <a:gd name="T10" fmla="*/ 0 h 72"/>
                  <a:gd name="T11" fmla="*/ 40 w 40"/>
                  <a:gd name="T12" fmla="*/ 72 h 72"/>
                </a:gdLst>
                <a:ahLst/>
                <a:cxnLst>
                  <a:cxn ang="T6">
                    <a:pos x="T0" y="T1"/>
                  </a:cxn>
                  <a:cxn ang="T7">
                    <a:pos x="T2" y="T3"/>
                  </a:cxn>
                  <a:cxn ang="T8">
                    <a:pos x="T4" y="T5"/>
                  </a:cxn>
                </a:cxnLst>
                <a:rect l="T9" t="T10" r="T11" b="T12"/>
                <a:pathLst>
                  <a:path w="40" h="72">
                    <a:moveTo>
                      <a:pt x="0" y="0"/>
                    </a:moveTo>
                    <a:lnTo>
                      <a:pt x="0" y="72"/>
                    </a:lnTo>
                    <a:lnTo>
                      <a:pt x="40" y="72"/>
                    </a:lnTo>
                  </a:path>
                </a:pathLst>
              </a:custGeom>
              <a:noFill/>
              <a:ln w="28575" cap="sq">
                <a:solidFill>
                  <a:srgbClr val="000000"/>
                </a:solidFill>
                <a:prstDash val="solid"/>
                <a:miter lim="800000"/>
                <a:headEnd/>
                <a:tailEnd/>
              </a:ln>
            </p:spPr>
            <p:txBody>
              <a:bodyPr/>
              <a:lstStyle/>
              <a:p>
                <a:endParaRPr lang="en-US"/>
              </a:p>
            </p:txBody>
          </p:sp>
          <p:sp>
            <p:nvSpPr>
              <p:cNvPr id="60468" name="Freeform 210"/>
              <p:cNvSpPr>
                <a:spLocks/>
              </p:cNvSpPr>
              <p:nvPr/>
            </p:nvSpPr>
            <p:spPr bwMode="auto">
              <a:xfrm>
                <a:off x="2974976" y="2884488"/>
                <a:ext cx="254000" cy="812800"/>
              </a:xfrm>
              <a:custGeom>
                <a:avLst/>
                <a:gdLst>
                  <a:gd name="T0" fmla="*/ 0 w 160"/>
                  <a:gd name="T1" fmla="*/ 0 h 512"/>
                  <a:gd name="T2" fmla="*/ 0 w 160"/>
                  <a:gd name="T3" fmla="*/ 2147483647 h 512"/>
                  <a:gd name="T4" fmla="*/ 2147483647 w 160"/>
                  <a:gd name="T5" fmla="*/ 2147483647 h 512"/>
                  <a:gd name="T6" fmla="*/ 0 60000 65536"/>
                  <a:gd name="T7" fmla="*/ 0 60000 65536"/>
                  <a:gd name="T8" fmla="*/ 0 60000 65536"/>
                  <a:gd name="T9" fmla="*/ 0 w 160"/>
                  <a:gd name="T10" fmla="*/ 0 h 512"/>
                  <a:gd name="T11" fmla="*/ 160 w 160"/>
                  <a:gd name="T12" fmla="*/ 512 h 512"/>
                </a:gdLst>
                <a:ahLst/>
                <a:cxnLst>
                  <a:cxn ang="T6">
                    <a:pos x="T0" y="T1"/>
                  </a:cxn>
                  <a:cxn ang="T7">
                    <a:pos x="T2" y="T3"/>
                  </a:cxn>
                  <a:cxn ang="T8">
                    <a:pos x="T4" y="T5"/>
                  </a:cxn>
                </a:cxnLst>
                <a:rect l="T9" t="T10" r="T11" b="T12"/>
                <a:pathLst>
                  <a:path w="160" h="512">
                    <a:moveTo>
                      <a:pt x="0" y="0"/>
                    </a:moveTo>
                    <a:lnTo>
                      <a:pt x="0" y="512"/>
                    </a:lnTo>
                    <a:lnTo>
                      <a:pt x="160" y="512"/>
                    </a:lnTo>
                  </a:path>
                </a:pathLst>
              </a:custGeom>
              <a:noFill/>
              <a:ln w="28575" cap="sq">
                <a:solidFill>
                  <a:srgbClr val="000000"/>
                </a:solidFill>
                <a:prstDash val="solid"/>
                <a:miter lim="800000"/>
                <a:headEnd/>
                <a:tailEnd/>
              </a:ln>
            </p:spPr>
            <p:txBody>
              <a:bodyPr/>
              <a:lstStyle/>
              <a:p>
                <a:endParaRPr lang="en-US"/>
              </a:p>
            </p:txBody>
          </p:sp>
          <p:sp>
            <p:nvSpPr>
              <p:cNvPr id="60469" name="Freeform 211"/>
              <p:cNvSpPr>
                <a:spLocks/>
              </p:cNvSpPr>
              <p:nvPr/>
            </p:nvSpPr>
            <p:spPr bwMode="auto">
              <a:xfrm>
                <a:off x="2757488" y="2871788"/>
                <a:ext cx="217488" cy="788988"/>
              </a:xfrm>
              <a:custGeom>
                <a:avLst/>
                <a:gdLst>
                  <a:gd name="T0" fmla="*/ 0 w 137"/>
                  <a:gd name="T1" fmla="*/ 2147483647 h 497"/>
                  <a:gd name="T2" fmla="*/ 0 w 137"/>
                  <a:gd name="T3" fmla="*/ 0 h 497"/>
                  <a:gd name="T4" fmla="*/ 2147483647 w 137"/>
                  <a:gd name="T5" fmla="*/ 0 h 497"/>
                  <a:gd name="T6" fmla="*/ 0 60000 65536"/>
                  <a:gd name="T7" fmla="*/ 0 60000 65536"/>
                  <a:gd name="T8" fmla="*/ 0 60000 65536"/>
                  <a:gd name="T9" fmla="*/ 0 w 137"/>
                  <a:gd name="T10" fmla="*/ 0 h 497"/>
                  <a:gd name="T11" fmla="*/ 137 w 137"/>
                  <a:gd name="T12" fmla="*/ 497 h 497"/>
                </a:gdLst>
                <a:ahLst/>
                <a:cxnLst>
                  <a:cxn ang="T6">
                    <a:pos x="T0" y="T1"/>
                  </a:cxn>
                  <a:cxn ang="T7">
                    <a:pos x="T2" y="T3"/>
                  </a:cxn>
                  <a:cxn ang="T8">
                    <a:pos x="T4" y="T5"/>
                  </a:cxn>
                </a:cxnLst>
                <a:rect l="T9" t="T10" r="T11" b="T12"/>
                <a:pathLst>
                  <a:path w="137" h="497">
                    <a:moveTo>
                      <a:pt x="0" y="497"/>
                    </a:moveTo>
                    <a:lnTo>
                      <a:pt x="0" y="0"/>
                    </a:lnTo>
                    <a:lnTo>
                      <a:pt x="137" y="0"/>
                    </a:lnTo>
                  </a:path>
                </a:pathLst>
              </a:custGeom>
              <a:noFill/>
              <a:ln w="28575" cap="sq">
                <a:solidFill>
                  <a:srgbClr val="000000"/>
                </a:solidFill>
                <a:prstDash val="solid"/>
                <a:miter lim="800000"/>
                <a:headEnd/>
                <a:tailEnd/>
              </a:ln>
            </p:spPr>
            <p:txBody>
              <a:bodyPr/>
              <a:lstStyle/>
              <a:p>
                <a:endParaRPr lang="en-US"/>
              </a:p>
            </p:txBody>
          </p:sp>
          <p:sp>
            <p:nvSpPr>
              <p:cNvPr id="60470" name="Freeform 213"/>
              <p:cNvSpPr>
                <a:spLocks/>
              </p:cNvSpPr>
              <p:nvPr/>
            </p:nvSpPr>
            <p:spPr bwMode="auto">
              <a:xfrm>
                <a:off x="2928938" y="4073526"/>
                <a:ext cx="815975" cy="388938"/>
              </a:xfrm>
              <a:custGeom>
                <a:avLst/>
                <a:gdLst>
                  <a:gd name="T0" fmla="*/ 0 w 514"/>
                  <a:gd name="T1" fmla="*/ 2147483647 h 245"/>
                  <a:gd name="T2" fmla="*/ 0 w 514"/>
                  <a:gd name="T3" fmla="*/ 0 h 245"/>
                  <a:gd name="T4" fmla="*/ 2147483647 w 514"/>
                  <a:gd name="T5" fmla="*/ 0 h 245"/>
                  <a:gd name="T6" fmla="*/ 0 60000 65536"/>
                  <a:gd name="T7" fmla="*/ 0 60000 65536"/>
                  <a:gd name="T8" fmla="*/ 0 60000 65536"/>
                  <a:gd name="T9" fmla="*/ 0 w 514"/>
                  <a:gd name="T10" fmla="*/ 0 h 245"/>
                  <a:gd name="T11" fmla="*/ 514 w 514"/>
                  <a:gd name="T12" fmla="*/ 245 h 245"/>
                </a:gdLst>
                <a:ahLst/>
                <a:cxnLst>
                  <a:cxn ang="T6">
                    <a:pos x="T0" y="T1"/>
                  </a:cxn>
                  <a:cxn ang="T7">
                    <a:pos x="T2" y="T3"/>
                  </a:cxn>
                  <a:cxn ang="T8">
                    <a:pos x="T4" y="T5"/>
                  </a:cxn>
                </a:cxnLst>
                <a:rect l="T9" t="T10" r="T11" b="T12"/>
                <a:pathLst>
                  <a:path w="514" h="245">
                    <a:moveTo>
                      <a:pt x="0" y="245"/>
                    </a:moveTo>
                    <a:lnTo>
                      <a:pt x="0" y="0"/>
                    </a:lnTo>
                    <a:lnTo>
                      <a:pt x="514" y="0"/>
                    </a:lnTo>
                  </a:path>
                </a:pathLst>
              </a:custGeom>
              <a:noFill/>
              <a:ln w="28575" cap="sq">
                <a:solidFill>
                  <a:srgbClr val="000000"/>
                </a:solidFill>
                <a:prstDash val="solid"/>
                <a:miter lim="800000"/>
                <a:headEnd/>
                <a:tailEnd/>
              </a:ln>
            </p:spPr>
            <p:txBody>
              <a:bodyPr/>
              <a:lstStyle/>
              <a:p>
                <a:endParaRPr lang="en-US"/>
              </a:p>
            </p:txBody>
          </p:sp>
          <p:sp>
            <p:nvSpPr>
              <p:cNvPr id="60471" name="Freeform 215"/>
              <p:cNvSpPr>
                <a:spLocks/>
              </p:cNvSpPr>
              <p:nvPr/>
            </p:nvSpPr>
            <p:spPr bwMode="auto">
              <a:xfrm>
                <a:off x="3775076" y="4241801"/>
                <a:ext cx="14288" cy="71438"/>
              </a:xfrm>
              <a:custGeom>
                <a:avLst/>
                <a:gdLst>
                  <a:gd name="T0" fmla="*/ 0 w 9"/>
                  <a:gd name="T1" fmla="*/ 2147483647 h 45"/>
                  <a:gd name="T2" fmla="*/ 0 w 9"/>
                  <a:gd name="T3" fmla="*/ 0 h 45"/>
                  <a:gd name="T4" fmla="*/ 2147483647 w 9"/>
                  <a:gd name="T5" fmla="*/ 0 h 45"/>
                  <a:gd name="T6" fmla="*/ 0 60000 65536"/>
                  <a:gd name="T7" fmla="*/ 0 60000 65536"/>
                  <a:gd name="T8" fmla="*/ 0 60000 65536"/>
                  <a:gd name="T9" fmla="*/ 0 w 9"/>
                  <a:gd name="T10" fmla="*/ 0 h 45"/>
                  <a:gd name="T11" fmla="*/ 9 w 9"/>
                  <a:gd name="T12" fmla="*/ 45 h 45"/>
                </a:gdLst>
                <a:ahLst/>
                <a:cxnLst>
                  <a:cxn ang="T6">
                    <a:pos x="T0" y="T1"/>
                  </a:cxn>
                  <a:cxn ang="T7">
                    <a:pos x="T2" y="T3"/>
                  </a:cxn>
                  <a:cxn ang="T8">
                    <a:pos x="T4" y="T5"/>
                  </a:cxn>
                </a:cxnLst>
                <a:rect l="T9" t="T10" r="T11" b="T12"/>
                <a:pathLst>
                  <a:path w="9" h="45">
                    <a:moveTo>
                      <a:pt x="0" y="45"/>
                    </a:moveTo>
                    <a:lnTo>
                      <a:pt x="0" y="0"/>
                    </a:lnTo>
                    <a:lnTo>
                      <a:pt x="9" y="0"/>
                    </a:lnTo>
                  </a:path>
                </a:pathLst>
              </a:custGeom>
              <a:noFill/>
              <a:ln w="28575" cap="sq">
                <a:solidFill>
                  <a:srgbClr val="000000"/>
                </a:solidFill>
                <a:prstDash val="solid"/>
                <a:miter lim="800000"/>
                <a:headEnd/>
                <a:tailEnd/>
              </a:ln>
            </p:spPr>
            <p:txBody>
              <a:bodyPr/>
              <a:lstStyle/>
              <a:p>
                <a:endParaRPr lang="en-US"/>
              </a:p>
            </p:txBody>
          </p:sp>
          <p:sp>
            <p:nvSpPr>
              <p:cNvPr id="60472" name="Freeform 217"/>
              <p:cNvSpPr>
                <a:spLocks/>
              </p:cNvSpPr>
              <p:nvPr/>
            </p:nvSpPr>
            <p:spPr bwMode="auto">
              <a:xfrm>
                <a:off x="3775076" y="4338638"/>
                <a:ext cx="30163" cy="71438"/>
              </a:xfrm>
              <a:custGeom>
                <a:avLst/>
                <a:gdLst>
                  <a:gd name="T0" fmla="*/ 0 w 19"/>
                  <a:gd name="T1" fmla="*/ 0 h 45"/>
                  <a:gd name="T2" fmla="*/ 0 w 19"/>
                  <a:gd name="T3" fmla="*/ 2147483647 h 45"/>
                  <a:gd name="T4" fmla="*/ 2147483647 w 19"/>
                  <a:gd name="T5" fmla="*/ 2147483647 h 45"/>
                  <a:gd name="T6" fmla="*/ 0 60000 65536"/>
                  <a:gd name="T7" fmla="*/ 0 60000 65536"/>
                  <a:gd name="T8" fmla="*/ 0 60000 65536"/>
                  <a:gd name="T9" fmla="*/ 0 w 19"/>
                  <a:gd name="T10" fmla="*/ 0 h 45"/>
                  <a:gd name="T11" fmla="*/ 19 w 19"/>
                  <a:gd name="T12" fmla="*/ 45 h 45"/>
                </a:gdLst>
                <a:ahLst/>
                <a:cxnLst>
                  <a:cxn ang="T6">
                    <a:pos x="T0" y="T1"/>
                  </a:cxn>
                  <a:cxn ang="T7">
                    <a:pos x="T2" y="T3"/>
                  </a:cxn>
                  <a:cxn ang="T8">
                    <a:pos x="T4" y="T5"/>
                  </a:cxn>
                </a:cxnLst>
                <a:rect l="T9" t="T10" r="T11" b="T12"/>
                <a:pathLst>
                  <a:path w="19" h="45">
                    <a:moveTo>
                      <a:pt x="0" y="0"/>
                    </a:moveTo>
                    <a:lnTo>
                      <a:pt x="0" y="45"/>
                    </a:lnTo>
                    <a:lnTo>
                      <a:pt x="19" y="45"/>
                    </a:lnTo>
                  </a:path>
                </a:pathLst>
              </a:custGeom>
              <a:noFill/>
              <a:ln w="28575" cap="sq">
                <a:solidFill>
                  <a:srgbClr val="000000"/>
                </a:solidFill>
                <a:prstDash val="solid"/>
                <a:miter lim="800000"/>
                <a:headEnd/>
                <a:tailEnd/>
              </a:ln>
            </p:spPr>
            <p:txBody>
              <a:bodyPr/>
              <a:lstStyle/>
              <a:p>
                <a:endParaRPr lang="en-US"/>
              </a:p>
            </p:txBody>
          </p:sp>
          <p:sp>
            <p:nvSpPr>
              <p:cNvPr id="60473" name="Freeform 218"/>
              <p:cNvSpPr>
                <a:spLocks/>
              </p:cNvSpPr>
              <p:nvPr/>
            </p:nvSpPr>
            <p:spPr bwMode="auto">
              <a:xfrm>
                <a:off x="3575051" y="4325938"/>
                <a:ext cx="200025" cy="155575"/>
              </a:xfrm>
              <a:custGeom>
                <a:avLst/>
                <a:gdLst>
                  <a:gd name="T0" fmla="*/ 0 w 126"/>
                  <a:gd name="T1" fmla="*/ 2147483647 h 98"/>
                  <a:gd name="T2" fmla="*/ 0 w 126"/>
                  <a:gd name="T3" fmla="*/ 0 h 98"/>
                  <a:gd name="T4" fmla="*/ 2147483647 w 126"/>
                  <a:gd name="T5" fmla="*/ 0 h 98"/>
                  <a:gd name="T6" fmla="*/ 0 60000 65536"/>
                  <a:gd name="T7" fmla="*/ 0 60000 65536"/>
                  <a:gd name="T8" fmla="*/ 0 60000 65536"/>
                  <a:gd name="T9" fmla="*/ 0 w 126"/>
                  <a:gd name="T10" fmla="*/ 0 h 98"/>
                  <a:gd name="T11" fmla="*/ 126 w 126"/>
                  <a:gd name="T12" fmla="*/ 98 h 98"/>
                </a:gdLst>
                <a:ahLst/>
                <a:cxnLst>
                  <a:cxn ang="T6">
                    <a:pos x="T0" y="T1"/>
                  </a:cxn>
                  <a:cxn ang="T7">
                    <a:pos x="T2" y="T3"/>
                  </a:cxn>
                  <a:cxn ang="T8">
                    <a:pos x="T4" y="T5"/>
                  </a:cxn>
                </a:cxnLst>
                <a:rect l="T9" t="T10" r="T11" b="T12"/>
                <a:pathLst>
                  <a:path w="126" h="98">
                    <a:moveTo>
                      <a:pt x="0" y="98"/>
                    </a:moveTo>
                    <a:lnTo>
                      <a:pt x="0" y="0"/>
                    </a:lnTo>
                    <a:lnTo>
                      <a:pt x="126" y="0"/>
                    </a:lnTo>
                  </a:path>
                </a:pathLst>
              </a:custGeom>
              <a:noFill/>
              <a:ln w="28575" cap="sq">
                <a:solidFill>
                  <a:srgbClr val="000000"/>
                </a:solidFill>
                <a:prstDash val="solid"/>
                <a:miter lim="800000"/>
                <a:headEnd/>
                <a:tailEnd/>
              </a:ln>
            </p:spPr>
            <p:txBody>
              <a:bodyPr/>
              <a:lstStyle/>
              <a:p>
                <a:endParaRPr lang="en-US"/>
              </a:p>
            </p:txBody>
          </p:sp>
          <p:sp>
            <p:nvSpPr>
              <p:cNvPr id="60474" name="Freeform 220"/>
              <p:cNvSpPr>
                <a:spLocks/>
              </p:cNvSpPr>
              <p:nvPr/>
            </p:nvSpPr>
            <p:spPr bwMode="auto">
              <a:xfrm>
                <a:off x="3633788" y="4576763"/>
                <a:ext cx="138113" cy="71438"/>
              </a:xfrm>
              <a:custGeom>
                <a:avLst/>
                <a:gdLst>
                  <a:gd name="T0" fmla="*/ 0 w 87"/>
                  <a:gd name="T1" fmla="*/ 2147483647 h 45"/>
                  <a:gd name="T2" fmla="*/ 0 w 87"/>
                  <a:gd name="T3" fmla="*/ 0 h 45"/>
                  <a:gd name="T4" fmla="*/ 2147483647 w 87"/>
                  <a:gd name="T5" fmla="*/ 0 h 45"/>
                  <a:gd name="T6" fmla="*/ 0 60000 65536"/>
                  <a:gd name="T7" fmla="*/ 0 60000 65536"/>
                  <a:gd name="T8" fmla="*/ 0 60000 65536"/>
                  <a:gd name="T9" fmla="*/ 0 w 87"/>
                  <a:gd name="T10" fmla="*/ 0 h 45"/>
                  <a:gd name="T11" fmla="*/ 87 w 87"/>
                  <a:gd name="T12" fmla="*/ 45 h 45"/>
                </a:gdLst>
                <a:ahLst/>
                <a:cxnLst>
                  <a:cxn ang="T6">
                    <a:pos x="T0" y="T1"/>
                  </a:cxn>
                  <a:cxn ang="T7">
                    <a:pos x="T2" y="T3"/>
                  </a:cxn>
                  <a:cxn ang="T8">
                    <a:pos x="T4" y="T5"/>
                  </a:cxn>
                </a:cxnLst>
                <a:rect l="T9" t="T10" r="T11" b="T12"/>
                <a:pathLst>
                  <a:path w="87" h="45">
                    <a:moveTo>
                      <a:pt x="0" y="45"/>
                    </a:moveTo>
                    <a:lnTo>
                      <a:pt x="0" y="0"/>
                    </a:lnTo>
                    <a:lnTo>
                      <a:pt x="87" y="0"/>
                    </a:lnTo>
                  </a:path>
                </a:pathLst>
              </a:custGeom>
              <a:noFill/>
              <a:ln w="28575" cap="sq">
                <a:solidFill>
                  <a:srgbClr val="000000"/>
                </a:solidFill>
                <a:prstDash val="solid"/>
                <a:miter lim="800000"/>
                <a:headEnd/>
                <a:tailEnd/>
              </a:ln>
            </p:spPr>
            <p:txBody>
              <a:bodyPr/>
              <a:lstStyle/>
              <a:p>
                <a:endParaRPr lang="en-US"/>
              </a:p>
            </p:txBody>
          </p:sp>
          <p:sp>
            <p:nvSpPr>
              <p:cNvPr id="60475" name="Freeform 222"/>
              <p:cNvSpPr>
                <a:spLocks/>
              </p:cNvSpPr>
              <p:nvPr/>
            </p:nvSpPr>
            <p:spPr bwMode="auto">
              <a:xfrm>
                <a:off x="3633788" y="4673601"/>
                <a:ext cx="195263" cy="71438"/>
              </a:xfrm>
              <a:custGeom>
                <a:avLst/>
                <a:gdLst>
                  <a:gd name="T0" fmla="*/ 0 w 123"/>
                  <a:gd name="T1" fmla="*/ 0 h 45"/>
                  <a:gd name="T2" fmla="*/ 0 w 123"/>
                  <a:gd name="T3" fmla="*/ 2147483647 h 45"/>
                  <a:gd name="T4" fmla="*/ 2147483647 w 123"/>
                  <a:gd name="T5" fmla="*/ 2147483647 h 45"/>
                  <a:gd name="T6" fmla="*/ 0 60000 65536"/>
                  <a:gd name="T7" fmla="*/ 0 60000 65536"/>
                  <a:gd name="T8" fmla="*/ 0 60000 65536"/>
                  <a:gd name="T9" fmla="*/ 0 w 123"/>
                  <a:gd name="T10" fmla="*/ 0 h 45"/>
                  <a:gd name="T11" fmla="*/ 123 w 123"/>
                  <a:gd name="T12" fmla="*/ 45 h 45"/>
                </a:gdLst>
                <a:ahLst/>
                <a:cxnLst>
                  <a:cxn ang="T6">
                    <a:pos x="T0" y="T1"/>
                  </a:cxn>
                  <a:cxn ang="T7">
                    <a:pos x="T2" y="T3"/>
                  </a:cxn>
                  <a:cxn ang="T8">
                    <a:pos x="T4" y="T5"/>
                  </a:cxn>
                </a:cxnLst>
                <a:rect l="T9" t="T10" r="T11" b="T12"/>
                <a:pathLst>
                  <a:path w="123" h="45">
                    <a:moveTo>
                      <a:pt x="0" y="0"/>
                    </a:moveTo>
                    <a:lnTo>
                      <a:pt x="0" y="45"/>
                    </a:lnTo>
                    <a:lnTo>
                      <a:pt x="123" y="45"/>
                    </a:lnTo>
                  </a:path>
                </a:pathLst>
              </a:custGeom>
              <a:noFill/>
              <a:ln w="28575" cap="sq">
                <a:solidFill>
                  <a:srgbClr val="000000"/>
                </a:solidFill>
                <a:prstDash val="solid"/>
                <a:miter lim="800000"/>
                <a:headEnd/>
                <a:tailEnd/>
              </a:ln>
            </p:spPr>
            <p:txBody>
              <a:bodyPr/>
              <a:lstStyle/>
              <a:p>
                <a:endParaRPr lang="en-US"/>
              </a:p>
            </p:txBody>
          </p:sp>
          <p:sp>
            <p:nvSpPr>
              <p:cNvPr id="60476" name="Freeform 223"/>
              <p:cNvSpPr>
                <a:spLocks/>
              </p:cNvSpPr>
              <p:nvPr/>
            </p:nvSpPr>
            <p:spPr bwMode="auto">
              <a:xfrm>
                <a:off x="3575051" y="4506913"/>
                <a:ext cx="58738" cy="153988"/>
              </a:xfrm>
              <a:custGeom>
                <a:avLst/>
                <a:gdLst>
                  <a:gd name="T0" fmla="*/ 0 w 37"/>
                  <a:gd name="T1" fmla="*/ 0 h 97"/>
                  <a:gd name="T2" fmla="*/ 0 w 37"/>
                  <a:gd name="T3" fmla="*/ 2147483647 h 97"/>
                  <a:gd name="T4" fmla="*/ 2147483647 w 37"/>
                  <a:gd name="T5" fmla="*/ 2147483647 h 97"/>
                  <a:gd name="T6" fmla="*/ 0 60000 65536"/>
                  <a:gd name="T7" fmla="*/ 0 60000 65536"/>
                  <a:gd name="T8" fmla="*/ 0 60000 65536"/>
                  <a:gd name="T9" fmla="*/ 0 w 37"/>
                  <a:gd name="T10" fmla="*/ 0 h 97"/>
                  <a:gd name="T11" fmla="*/ 37 w 37"/>
                  <a:gd name="T12" fmla="*/ 97 h 97"/>
                </a:gdLst>
                <a:ahLst/>
                <a:cxnLst>
                  <a:cxn ang="T6">
                    <a:pos x="T0" y="T1"/>
                  </a:cxn>
                  <a:cxn ang="T7">
                    <a:pos x="T2" y="T3"/>
                  </a:cxn>
                  <a:cxn ang="T8">
                    <a:pos x="T4" y="T5"/>
                  </a:cxn>
                </a:cxnLst>
                <a:rect l="T9" t="T10" r="T11" b="T12"/>
                <a:pathLst>
                  <a:path w="37" h="97">
                    <a:moveTo>
                      <a:pt x="0" y="0"/>
                    </a:moveTo>
                    <a:lnTo>
                      <a:pt x="0" y="97"/>
                    </a:lnTo>
                    <a:lnTo>
                      <a:pt x="37" y="97"/>
                    </a:lnTo>
                  </a:path>
                </a:pathLst>
              </a:custGeom>
              <a:noFill/>
              <a:ln w="28575" cap="sq">
                <a:solidFill>
                  <a:srgbClr val="000000"/>
                </a:solidFill>
                <a:prstDash val="solid"/>
                <a:miter lim="800000"/>
                <a:headEnd/>
                <a:tailEnd/>
              </a:ln>
            </p:spPr>
            <p:txBody>
              <a:bodyPr/>
              <a:lstStyle/>
              <a:p>
                <a:endParaRPr lang="en-US"/>
              </a:p>
            </p:txBody>
          </p:sp>
          <p:sp>
            <p:nvSpPr>
              <p:cNvPr id="60477" name="Freeform 224"/>
              <p:cNvSpPr>
                <a:spLocks/>
              </p:cNvSpPr>
              <p:nvPr/>
            </p:nvSpPr>
            <p:spPr bwMode="auto">
              <a:xfrm>
                <a:off x="3246438" y="4494213"/>
                <a:ext cx="328613" cy="368300"/>
              </a:xfrm>
              <a:custGeom>
                <a:avLst/>
                <a:gdLst>
                  <a:gd name="T0" fmla="*/ 0 w 207"/>
                  <a:gd name="T1" fmla="*/ 2147483647 h 232"/>
                  <a:gd name="T2" fmla="*/ 0 w 207"/>
                  <a:gd name="T3" fmla="*/ 0 h 232"/>
                  <a:gd name="T4" fmla="*/ 2147483647 w 207"/>
                  <a:gd name="T5" fmla="*/ 0 h 232"/>
                  <a:gd name="T6" fmla="*/ 0 60000 65536"/>
                  <a:gd name="T7" fmla="*/ 0 60000 65536"/>
                  <a:gd name="T8" fmla="*/ 0 60000 65536"/>
                  <a:gd name="T9" fmla="*/ 0 w 207"/>
                  <a:gd name="T10" fmla="*/ 0 h 232"/>
                  <a:gd name="T11" fmla="*/ 207 w 207"/>
                  <a:gd name="T12" fmla="*/ 232 h 232"/>
                </a:gdLst>
                <a:ahLst/>
                <a:cxnLst>
                  <a:cxn ang="T6">
                    <a:pos x="T0" y="T1"/>
                  </a:cxn>
                  <a:cxn ang="T7">
                    <a:pos x="T2" y="T3"/>
                  </a:cxn>
                  <a:cxn ang="T8">
                    <a:pos x="T4" y="T5"/>
                  </a:cxn>
                </a:cxnLst>
                <a:rect l="T9" t="T10" r="T11" b="T12"/>
                <a:pathLst>
                  <a:path w="207" h="232">
                    <a:moveTo>
                      <a:pt x="0" y="232"/>
                    </a:moveTo>
                    <a:lnTo>
                      <a:pt x="0" y="0"/>
                    </a:lnTo>
                    <a:lnTo>
                      <a:pt x="207" y="0"/>
                    </a:lnTo>
                  </a:path>
                </a:pathLst>
              </a:custGeom>
              <a:noFill/>
              <a:ln w="28575" cap="sq">
                <a:solidFill>
                  <a:srgbClr val="000000"/>
                </a:solidFill>
                <a:prstDash val="solid"/>
                <a:miter lim="800000"/>
                <a:headEnd/>
                <a:tailEnd/>
              </a:ln>
            </p:spPr>
            <p:txBody>
              <a:bodyPr/>
              <a:lstStyle/>
              <a:p>
                <a:endParaRPr lang="en-US"/>
              </a:p>
            </p:txBody>
          </p:sp>
          <p:sp>
            <p:nvSpPr>
              <p:cNvPr id="60478" name="Freeform 226"/>
              <p:cNvSpPr>
                <a:spLocks/>
              </p:cNvSpPr>
              <p:nvPr/>
            </p:nvSpPr>
            <p:spPr bwMode="auto">
              <a:xfrm>
                <a:off x="3660776" y="4913313"/>
                <a:ext cx="109538" cy="71438"/>
              </a:xfrm>
              <a:custGeom>
                <a:avLst/>
                <a:gdLst>
                  <a:gd name="T0" fmla="*/ 0 w 69"/>
                  <a:gd name="T1" fmla="*/ 2147483647 h 45"/>
                  <a:gd name="T2" fmla="*/ 0 w 69"/>
                  <a:gd name="T3" fmla="*/ 0 h 45"/>
                  <a:gd name="T4" fmla="*/ 2147483647 w 69"/>
                  <a:gd name="T5" fmla="*/ 0 h 45"/>
                  <a:gd name="T6" fmla="*/ 0 60000 65536"/>
                  <a:gd name="T7" fmla="*/ 0 60000 65536"/>
                  <a:gd name="T8" fmla="*/ 0 60000 65536"/>
                  <a:gd name="T9" fmla="*/ 0 w 69"/>
                  <a:gd name="T10" fmla="*/ 0 h 45"/>
                  <a:gd name="T11" fmla="*/ 69 w 69"/>
                  <a:gd name="T12" fmla="*/ 45 h 45"/>
                </a:gdLst>
                <a:ahLst/>
                <a:cxnLst>
                  <a:cxn ang="T6">
                    <a:pos x="T0" y="T1"/>
                  </a:cxn>
                  <a:cxn ang="T7">
                    <a:pos x="T2" y="T3"/>
                  </a:cxn>
                  <a:cxn ang="T8">
                    <a:pos x="T4" y="T5"/>
                  </a:cxn>
                </a:cxnLst>
                <a:rect l="T9" t="T10" r="T11" b="T12"/>
                <a:pathLst>
                  <a:path w="69" h="45">
                    <a:moveTo>
                      <a:pt x="0" y="45"/>
                    </a:moveTo>
                    <a:lnTo>
                      <a:pt x="0" y="0"/>
                    </a:lnTo>
                    <a:lnTo>
                      <a:pt x="69" y="0"/>
                    </a:lnTo>
                  </a:path>
                </a:pathLst>
              </a:custGeom>
              <a:noFill/>
              <a:ln w="28575" cap="sq">
                <a:solidFill>
                  <a:srgbClr val="000000"/>
                </a:solidFill>
                <a:prstDash val="solid"/>
                <a:miter lim="800000"/>
                <a:headEnd/>
                <a:tailEnd/>
              </a:ln>
            </p:spPr>
            <p:txBody>
              <a:bodyPr/>
              <a:lstStyle/>
              <a:p>
                <a:endParaRPr lang="en-US"/>
              </a:p>
            </p:txBody>
          </p:sp>
          <p:sp>
            <p:nvSpPr>
              <p:cNvPr id="60479" name="Freeform 228"/>
              <p:cNvSpPr>
                <a:spLocks/>
              </p:cNvSpPr>
              <p:nvPr/>
            </p:nvSpPr>
            <p:spPr bwMode="auto">
              <a:xfrm>
                <a:off x="3660776" y="5010151"/>
                <a:ext cx="161925" cy="71438"/>
              </a:xfrm>
              <a:custGeom>
                <a:avLst/>
                <a:gdLst>
                  <a:gd name="T0" fmla="*/ 0 w 102"/>
                  <a:gd name="T1" fmla="*/ 0 h 45"/>
                  <a:gd name="T2" fmla="*/ 0 w 102"/>
                  <a:gd name="T3" fmla="*/ 2147483647 h 45"/>
                  <a:gd name="T4" fmla="*/ 2147483647 w 102"/>
                  <a:gd name="T5" fmla="*/ 2147483647 h 45"/>
                  <a:gd name="T6" fmla="*/ 0 60000 65536"/>
                  <a:gd name="T7" fmla="*/ 0 60000 65536"/>
                  <a:gd name="T8" fmla="*/ 0 60000 65536"/>
                  <a:gd name="T9" fmla="*/ 0 w 102"/>
                  <a:gd name="T10" fmla="*/ 0 h 45"/>
                  <a:gd name="T11" fmla="*/ 102 w 102"/>
                  <a:gd name="T12" fmla="*/ 45 h 45"/>
                </a:gdLst>
                <a:ahLst/>
                <a:cxnLst>
                  <a:cxn ang="T6">
                    <a:pos x="T0" y="T1"/>
                  </a:cxn>
                  <a:cxn ang="T7">
                    <a:pos x="T2" y="T3"/>
                  </a:cxn>
                  <a:cxn ang="T8">
                    <a:pos x="T4" y="T5"/>
                  </a:cxn>
                </a:cxnLst>
                <a:rect l="T9" t="T10" r="T11" b="T12"/>
                <a:pathLst>
                  <a:path w="102" h="45">
                    <a:moveTo>
                      <a:pt x="0" y="0"/>
                    </a:moveTo>
                    <a:lnTo>
                      <a:pt x="0" y="45"/>
                    </a:lnTo>
                    <a:lnTo>
                      <a:pt x="102" y="45"/>
                    </a:lnTo>
                  </a:path>
                </a:pathLst>
              </a:custGeom>
              <a:noFill/>
              <a:ln w="28575" cap="sq">
                <a:solidFill>
                  <a:srgbClr val="000000"/>
                </a:solidFill>
                <a:prstDash val="solid"/>
                <a:miter lim="800000"/>
                <a:headEnd/>
                <a:tailEnd/>
              </a:ln>
            </p:spPr>
            <p:txBody>
              <a:bodyPr/>
              <a:lstStyle/>
              <a:p>
                <a:endParaRPr lang="en-US"/>
              </a:p>
            </p:txBody>
          </p:sp>
          <p:sp>
            <p:nvSpPr>
              <p:cNvPr id="60480" name="Freeform 229"/>
              <p:cNvSpPr>
                <a:spLocks/>
              </p:cNvSpPr>
              <p:nvPr/>
            </p:nvSpPr>
            <p:spPr bwMode="auto">
              <a:xfrm>
                <a:off x="3589338" y="4997451"/>
                <a:ext cx="71438" cy="249238"/>
              </a:xfrm>
              <a:custGeom>
                <a:avLst/>
                <a:gdLst>
                  <a:gd name="T0" fmla="*/ 0 w 45"/>
                  <a:gd name="T1" fmla="*/ 2147483647 h 157"/>
                  <a:gd name="T2" fmla="*/ 0 w 45"/>
                  <a:gd name="T3" fmla="*/ 0 h 157"/>
                  <a:gd name="T4" fmla="*/ 2147483647 w 45"/>
                  <a:gd name="T5" fmla="*/ 0 h 157"/>
                  <a:gd name="T6" fmla="*/ 0 60000 65536"/>
                  <a:gd name="T7" fmla="*/ 0 60000 65536"/>
                  <a:gd name="T8" fmla="*/ 0 60000 65536"/>
                  <a:gd name="T9" fmla="*/ 0 w 45"/>
                  <a:gd name="T10" fmla="*/ 0 h 157"/>
                  <a:gd name="T11" fmla="*/ 45 w 45"/>
                  <a:gd name="T12" fmla="*/ 157 h 157"/>
                </a:gdLst>
                <a:ahLst/>
                <a:cxnLst>
                  <a:cxn ang="T6">
                    <a:pos x="T0" y="T1"/>
                  </a:cxn>
                  <a:cxn ang="T7">
                    <a:pos x="T2" y="T3"/>
                  </a:cxn>
                  <a:cxn ang="T8">
                    <a:pos x="T4" y="T5"/>
                  </a:cxn>
                </a:cxnLst>
                <a:rect l="T9" t="T10" r="T11" b="T12"/>
                <a:pathLst>
                  <a:path w="45" h="157">
                    <a:moveTo>
                      <a:pt x="0" y="157"/>
                    </a:moveTo>
                    <a:lnTo>
                      <a:pt x="0" y="0"/>
                    </a:lnTo>
                    <a:lnTo>
                      <a:pt x="45" y="0"/>
                    </a:lnTo>
                  </a:path>
                </a:pathLst>
              </a:custGeom>
              <a:noFill/>
              <a:ln w="28575" cap="sq">
                <a:solidFill>
                  <a:srgbClr val="000000"/>
                </a:solidFill>
                <a:prstDash val="solid"/>
                <a:miter lim="800000"/>
                <a:headEnd/>
                <a:tailEnd/>
              </a:ln>
            </p:spPr>
            <p:txBody>
              <a:bodyPr/>
              <a:lstStyle/>
              <a:p>
                <a:endParaRPr lang="en-US"/>
              </a:p>
            </p:txBody>
          </p:sp>
          <p:sp>
            <p:nvSpPr>
              <p:cNvPr id="60481" name="Freeform 231"/>
              <p:cNvSpPr>
                <a:spLocks/>
              </p:cNvSpPr>
              <p:nvPr/>
            </p:nvSpPr>
            <p:spPr bwMode="auto">
              <a:xfrm>
                <a:off x="3697288" y="5248276"/>
                <a:ext cx="47625" cy="71438"/>
              </a:xfrm>
              <a:custGeom>
                <a:avLst/>
                <a:gdLst>
                  <a:gd name="T0" fmla="*/ 0 w 30"/>
                  <a:gd name="T1" fmla="*/ 2147483647 h 45"/>
                  <a:gd name="T2" fmla="*/ 0 w 30"/>
                  <a:gd name="T3" fmla="*/ 0 h 45"/>
                  <a:gd name="T4" fmla="*/ 2147483647 w 30"/>
                  <a:gd name="T5" fmla="*/ 0 h 45"/>
                  <a:gd name="T6" fmla="*/ 0 60000 65536"/>
                  <a:gd name="T7" fmla="*/ 0 60000 65536"/>
                  <a:gd name="T8" fmla="*/ 0 60000 65536"/>
                  <a:gd name="T9" fmla="*/ 0 w 30"/>
                  <a:gd name="T10" fmla="*/ 0 h 45"/>
                  <a:gd name="T11" fmla="*/ 30 w 30"/>
                  <a:gd name="T12" fmla="*/ 45 h 45"/>
                </a:gdLst>
                <a:ahLst/>
                <a:cxnLst>
                  <a:cxn ang="T6">
                    <a:pos x="T0" y="T1"/>
                  </a:cxn>
                  <a:cxn ang="T7">
                    <a:pos x="T2" y="T3"/>
                  </a:cxn>
                  <a:cxn ang="T8">
                    <a:pos x="T4" y="T5"/>
                  </a:cxn>
                </a:cxnLst>
                <a:rect l="T9" t="T10" r="T11" b="T12"/>
                <a:pathLst>
                  <a:path w="30" h="45">
                    <a:moveTo>
                      <a:pt x="0" y="45"/>
                    </a:moveTo>
                    <a:lnTo>
                      <a:pt x="0" y="0"/>
                    </a:lnTo>
                    <a:lnTo>
                      <a:pt x="30" y="0"/>
                    </a:lnTo>
                  </a:path>
                </a:pathLst>
              </a:custGeom>
              <a:noFill/>
              <a:ln w="28575" cap="sq">
                <a:solidFill>
                  <a:srgbClr val="000000"/>
                </a:solidFill>
                <a:prstDash val="solid"/>
                <a:miter lim="800000"/>
                <a:headEnd/>
                <a:tailEnd/>
              </a:ln>
            </p:spPr>
            <p:txBody>
              <a:bodyPr/>
              <a:lstStyle/>
              <a:p>
                <a:endParaRPr lang="en-US"/>
              </a:p>
            </p:txBody>
          </p:sp>
          <p:sp>
            <p:nvSpPr>
              <p:cNvPr id="60482" name="Freeform 233"/>
              <p:cNvSpPr>
                <a:spLocks/>
              </p:cNvSpPr>
              <p:nvPr/>
            </p:nvSpPr>
            <p:spPr bwMode="auto">
              <a:xfrm>
                <a:off x="3697288" y="5345113"/>
                <a:ext cx="12700" cy="71438"/>
              </a:xfrm>
              <a:custGeom>
                <a:avLst/>
                <a:gdLst>
                  <a:gd name="T0" fmla="*/ 0 w 8"/>
                  <a:gd name="T1" fmla="*/ 0 h 45"/>
                  <a:gd name="T2" fmla="*/ 0 w 8"/>
                  <a:gd name="T3" fmla="*/ 2147483647 h 45"/>
                  <a:gd name="T4" fmla="*/ 2147483647 w 8"/>
                  <a:gd name="T5" fmla="*/ 2147483647 h 45"/>
                  <a:gd name="T6" fmla="*/ 0 60000 65536"/>
                  <a:gd name="T7" fmla="*/ 0 60000 65536"/>
                  <a:gd name="T8" fmla="*/ 0 60000 65536"/>
                  <a:gd name="T9" fmla="*/ 0 w 8"/>
                  <a:gd name="T10" fmla="*/ 0 h 45"/>
                  <a:gd name="T11" fmla="*/ 8 w 8"/>
                  <a:gd name="T12" fmla="*/ 45 h 45"/>
                </a:gdLst>
                <a:ahLst/>
                <a:cxnLst>
                  <a:cxn ang="T6">
                    <a:pos x="T0" y="T1"/>
                  </a:cxn>
                  <a:cxn ang="T7">
                    <a:pos x="T2" y="T3"/>
                  </a:cxn>
                  <a:cxn ang="T8">
                    <a:pos x="T4" y="T5"/>
                  </a:cxn>
                </a:cxnLst>
                <a:rect l="T9" t="T10" r="T11" b="T12"/>
                <a:pathLst>
                  <a:path w="8" h="45">
                    <a:moveTo>
                      <a:pt x="0" y="0"/>
                    </a:moveTo>
                    <a:lnTo>
                      <a:pt x="0" y="45"/>
                    </a:lnTo>
                    <a:lnTo>
                      <a:pt x="8" y="45"/>
                    </a:lnTo>
                  </a:path>
                </a:pathLst>
              </a:custGeom>
              <a:noFill/>
              <a:ln w="28575" cap="sq">
                <a:solidFill>
                  <a:srgbClr val="000000"/>
                </a:solidFill>
                <a:prstDash val="solid"/>
                <a:miter lim="800000"/>
                <a:headEnd/>
                <a:tailEnd/>
              </a:ln>
            </p:spPr>
            <p:txBody>
              <a:bodyPr/>
              <a:lstStyle/>
              <a:p>
                <a:endParaRPr lang="en-US"/>
              </a:p>
            </p:txBody>
          </p:sp>
          <p:sp>
            <p:nvSpPr>
              <p:cNvPr id="60483" name="Freeform 234"/>
              <p:cNvSpPr>
                <a:spLocks/>
              </p:cNvSpPr>
              <p:nvPr/>
            </p:nvSpPr>
            <p:spPr bwMode="auto">
              <a:xfrm>
                <a:off x="3635376" y="5332413"/>
                <a:ext cx="61913" cy="176213"/>
              </a:xfrm>
              <a:custGeom>
                <a:avLst/>
                <a:gdLst>
                  <a:gd name="T0" fmla="*/ 0 w 39"/>
                  <a:gd name="T1" fmla="*/ 2147483647 h 111"/>
                  <a:gd name="T2" fmla="*/ 0 w 39"/>
                  <a:gd name="T3" fmla="*/ 0 h 111"/>
                  <a:gd name="T4" fmla="*/ 2147483647 w 39"/>
                  <a:gd name="T5" fmla="*/ 0 h 111"/>
                  <a:gd name="T6" fmla="*/ 0 60000 65536"/>
                  <a:gd name="T7" fmla="*/ 0 60000 65536"/>
                  <a:gd name="T8" fmla="*/ 0 60000 65536"/>
                  <a:gd name="T9" fmla="*/ 0 w 39"/>
                  <a:gd name="T10" fmla="*/ 0 h 111"/>
                  <a:gd name="T11" fmla="*/ 39 w 39"/>
                  <a:gd name="T12" fmla="*/ 111 h 111"/>
                </a:gdLst>
                <a:ahLst/>
                <a:cxnLst>
                  <a:cxn ang="T6">
                    <a:pos x="T0" y="T1"/>
                  </a:cxn>
                  <a:cxn ang="T7">
                    <a:pos x="T2" y="T3"/>
                  </a:cxn>
                  <a:cxn ang="T8">
                    <a:pos x="T4" y="T5"/>
                  </a:cxn>
                </a:cxnLst>
                <a:rect l="T9" t="T10" r="T11" b="T12"/>
                <a:pathLst>
                  <a:path w="39" h="111">
                    <a:moveTo>
                      <a:pt x="0" y="111"/>
                    </a:moveTo>
                    <a:lnTo>
                      <a:pt x="0" y="0"/>
                    </a:lnTo>
                    <a:lnTo>
                      <a:pt x="39" y="0"/>
                    </a:lnTo>
                  </a:path>
                </a:pathLst>
              </a:custGeom>
              <a:noFill/>
              <a:ln w="28575" cap="sq">
                <a:solidFill>
                  <a:srgbClr val="000000"/>
                </a:solidFill>
                <a:prstDash val="solid"/>
                <a:miter lim="800000"/>
                <a:headEnd/>
                <a:tailEnd/>
              </a:ln>
            </p:spPr>
            <p:txBody>
              <a:bodyPr/>
              <a:lstStyle/>
              <a:p>
                <a:endParaRPr lang="en-US"/>
              </a:p>
            </p:txBody>
          </p:sp>
          <p:sp>
            <p:nvSpPr>
              <p:cNvPr id="60484" name="Freeform 236"/>
              <p:cNvSpPr>
                <a:spLocks/>
              </p:cNvSpPr>
              <p:nvPr/>
            </p:nvSpPr>
            <p:spPr bwMode="auto">
              <a:xfrm>
                <a:off x="3654426" y="5584826"/>
                <a:ext cx="26988" cy="112713"/>
              </a:xfrm>
              <a:custGeom>
                <a:avLst/>
                <a:gdLst>
                  <a:gd name="T0" fmla="*/ 0 w 17"/>
                  <a:gd name="T1" fmla="*/ 2147483647 h 71"/>
                  <a:gd name="T2" fmla="*/ 0 w 17"/>
                  <a:gd name="T3" fmla="*/ 0 h 71"/>
                  <a:gd name="T4" fmla="*/ 2147483647 w 17"/>
                  <a:gd name="T5" fmla="*/ 0 h 71"/>
                  <a:gd name="T6" fmla="*/ 0 60000 65536"/>
                  <a:gd name="T7" fmla="*/ 0 60000 65536"/>
                  <a:gd name="T8" fmla="*/ 0 60000 65536"/>
                  <a:gd name="T9" fmla="*/ 0 w 17"/>
                  <a:gd name="T10" fmla="*/ 0 h 71"/>
                  <a:gd name="T11" fmla="*/ 17 w 17"/>
                  <a:gd name="T12" fmla="*/ 71 h 71"/>
                </a:gdLst>
                <a:ahLst/>
                <a:cxnLst>
                  <a:cxn ang="T6">
                    <a:pos x="T0" y="T1"/>
                  </a:cxn>
                  <a:cxn ang="T7">
                    <a:pos x="T2" y="T3"/>
                  </a:cxn>
                  <a:cxn ang="T8">
                    <a:pos x="T4" y="T5"/>
                  </a:cxn>
                </a:cxnLst>
                <a:rect l="T9" t="T10" r="T11" b="T12"/>
                <a:pathLst>
                  <a:path w="17" h="71">
                    <a:moveTo>
                      <a:pt x="0" y="71"/>
                    </a:moveTo>
                    <a:lnTo>
                      <a:pt x="0" y="0"/>
                    </a:lnTo>
                    <a:lnTo>
                      <a:pt x="17" y="0"/>
                    </a:lnTo>
                  </a:path>
                </a:pathLst>
              </a:custGeom>
              <a:noFill/>
              <a:ln w="28575" cap="sq">
                <a:solidFill>
                  <a:srgbClr val="000000"/>
                </a:solidFill>
                <a:prstDash val="solid"/>
                <a:miter lim="800000"/>
                <a:headEnd/>
                <a:tailEnd/>
              </a:ln>
            </p:spPr>
            <p:txBody>
              <a:bodyPr/>
              <a:lstStyle/>
              <a:p>
                <a:endParaRPr lang="en-US"/>
              </a:p>
            </p:txBody>
          </p:sp>
          <p:sp>
            <p:nvSpPr>
              <p:cNvPr id="60485" name="Freeform 238"/>
              <p:cNvSpPr>
                <a:spLocks/>
              </p:cNvSpPr>
              <p:nvPr/>
            </p:nvSpPr>
            <p:spPr bwMode="auto">
              <a:xfrm>
                <a:off x="3657601" y="5751513"/>
                <a:ext cx="76200" cy="71438"/>
              </a:xfrm>
              <a:custGeom>
                <a:avLst/>
                <a:gdLst>
                  <a:gd name="T0" fmla="*/ 0 w 48"/>
                  <a:gd name="T1" fmla="*/ 2147483647 h 45"/>
                  <a:gd name="T2" fmla="*/ 0 w 48"/>
                  <a:gd name="T3" fmla="*/ 0 h 45"/>
                  <a:gd name="T4" fmla="*/ 2147483647 w 48"/>
                  <a:gd name="T5" fmla="*/ 0 h 45"/>
                  <a:gd name="T6" fmla="*/ 0 60000 65536"/>
                  <a:gd name="T7" fmla="*/ 0 60000 65536"/>
                  <a:gd name="T8" fmla="*/ 0 60000 65536"/>
                  <a:gd name="T9" fmla="*/ 0 w 48"/>
                  <a:gd name="T10" fmla="*/ 0 h 45"/>
                  <a:gd name="T11" fmla="*/ 48 w 48"/>
                  <a:gd name="T12" fmla="*/ 45 h 45"/>
                </a:gdLst>
                <a:ahLst/>
                <a:cxnLst>
                  <a:cxn ang="T6">
                    <a:pos x="T0" y="T1"/>
                  </a:cxn>
                  <a:cxn ang="T7">
                    <a:pos x="T2" y="T3"/>
                  </a:cxn>
                  <a:cxn ang="T8">
                    <a:pos x="T4" y="T5"/>
                  </a:cxn>
                </a:cxnLst>
                <a:rect l="T9" t="T10" r="T11" b="T12"/>
                <a:pathLst>
                  <a:path w="48" h="45">
                    <a:moveTo>
                      <a:pt x="0" y="45"/>
                    </a:moveTo>
                    <a:lnTo>
                      <a:pt x="0" y="0"/>
                    </a:lnTo>
                    <a:lnTo>
                      <a:pt x="48" y="0"/>
                    </a:lnTo>
                  </a:path>
                </a:pathLst>
              </a:custGeom>
              <a:noFill/>
              <a:ln w="28575" cap="sq">
                <a:solidFill>
                  <a:srgbClr val="000000"/>
                </a:solidFill>
                <a:prstDash val="solid"/>
                <a:miter lim="800000"/>
                <a:headEnd/>
                <a:tailEnd/>
              </a:ln>
            </p:spPr>
            <p:txBody>
              <a:bodyPr/>
              <a:lstStyle/>
              <a:p>
                <a:endParaRPr lang="en-US"/>
              </a:p>
            </p:txBody>
          </p:sp>
          <p:sp>
            <p:nvSpPr>
              <p:cNvPr id="60486" name="Freeform 240"/>
              <p:cNvSpPr>
                <a:spLocks/>
              </p:cNvSpPr>
              <p:nvPr/>
            </p:nvSpPr>
            <p:spPr bwMode="auto">
              <a:xfrm>
                <a:off x="3657601" y="5848351"/>
                <a:ext cx="26988" cy="71438"/>
              </a:xfrm>
              <a:custGeom>
                <a:avLst/>
                <a:gdLst>
                  <a:gd name="T0" fmla="*/ 0 w 17"/>
                  <a:gd name="T1" fmla="*/ 0 h 45"/>
                  <a:gd name="T2" fmla="*/ 0 w 17"/>
                  <a:gd name="T3" fmla="*/ 2147483647 h 45"/>
                  <a:gd name="T4" fmla="*/ 2147483647 w 17"/>
                  <a:gd name="T5" fmla="*/ 2147483647 h 45"/>
                  <a:gd name="T6" fmla="*/ 0 60000 65536"/>
                  <a:gd name="T7" fmla="*/ 0 60000 65536"/>
                  <a:gd name="T8" fmla="*/ 0 60000 65536"/>
                  <a:gd name="T9" fmla="*/ 0 w 17"/>
                  <a:gd name="T10" fmla="*/ 0 h 45"/>
                  <a:gd name="T11" fmla="*/ 17 w 17"/>
                  <a:gd name="T12" fmla="*/ 45 h 45"/>
                </a:gdLst>
                <a:ahLst/>
                <a:cxnLst>
                  <a:cxn ang="T6">
                    <a:pos x="T0" y="T1"/>
                  </a:cxn>
                  <a:cxn ang="T7">
                    <a:pos x="T2" y="T3"/>
                  </a:cxn>
                  <a:cxn ang="T8">
                    <a:pos x="T4" y="T5"/>
                  </a:cxn>
                </a:cxnLst>
                <a:rect l="T9" t="T10" r="T11" b="T12"/>
                <a:pathLst>
                  <a:path w="17" h="45">
                    <a:moveTo>
                      <a:pt x="0" y="0"/>
                    </a:moveTo>
                    <a:lnTo>
                      <a:pt x="0" y="45"/>
                    </a:lnTo>
                    <a:lnTo>
                      <a:pt x="17" y="45"/>
                    </a:lnTo>
                  </a:path>
                </a:pathLst>
              </a:custGeom>
              <a:noFill/>
              <a:ln w="28575" cap="sq">
                <a:solidFill>
                  <a:srgbClr val="000000"/>
                </a:solidFill>
                <a:prstDash val="solid"/>
                <a:miter lim="800000"/>
                <a:headEnd/>
                <a:tailEnd/>
              </a:ln>
            </p:spPr>
            <p:txBody>
              <a:bodyPr/>
              <a:lstStyle/>
              <a:p>
                <a:endParaRPr lang="en-US"/>
              </a:p>
            </p:txBody>
          </p:sp>
          <p:sp>
            <p:nvSpPr>
              <p:cNvPr id="60487" name="Freeform 241"/>
              <p:cNvSpPr>
                <a:spLocks/>
              </p:cNvSpPr>
              <p:nvPr/>
            </p:nvSpPr>
            <p:spPr bwMode="auto">
              <a:xfrm>
                <a:off x="3654426" y="5722938"/>
                <a:ext cx="3175" cy="112713"/>
              </a:xfrm>
              <a:custGeom>
                <a:avLst/>
                <a:gdLst>
                  <a:gd name="T0" fmla="*/ 0 w 2"/>
                  <a:gd name="T1" fmla="*/ 0 h 71"/>
                  <a:gd name="T2" fmla="*/ 0 w 2"/>
                  <a:gd name="T3" fmla="*/ 2147483647 h 71"/>
                  <a:gd name="T4" fmla="*/ 2147483647 w 2"/>
                  <a:gd name="T5" fmla="*/ 2147483647 h 71"/>
                  <a:gd name="T6" fmla="*/ 0 60000 65536"/>
                  <a:gd name="T7" fmla="*/ 0 60000 65536"/>
                  <a:gd name="T8" fmla="*/ 0 60000 65536"/>
                  <a:gd name="T9" fmla="*/ 0 w 2"/>
                  <a:gd name="T10" fmla="*/ 0 h 71"/>
                  <a:gd name="T11" fmla="*/ 2 w 2"/>
                  <a:gd name="T12" fmla="*/ 71 h 71"/>
                </a:gdLst>
                <a:ahLst/>
                <a:cxnLst>
                  <a:cxn ang="T6">
                    <a:pos x="T0" y="T1"/>
                  </a:cxn>
                  <a:cxn ang="T7">
                    <a:pos x="T2" y="T3"/>
                  </a:cxn>
                  <a:cxn ang="T8">
                    <a:pos x="T4" y="T5"/>
                  </a:cxn>
                </a:cxnLst>
                <a:rect l="T9" t="T10" r="T11" b="T12"/>
                <a:pathLst>
                  <a:path w="2" h="71">
                    <a:moveTo>
                      <a:pt x="0" y="0"/>
                    </a:moveTo>
                    <a:lnTo>
                      <a:pt x="0" y="71"/>
                    </a:lnTo>
                    <a:lnTo>
                      <a:pt x="2" y="71"/>
                    </a:lnTo>
                  </a:path>
                </a:pathLst>
              </a:custGeom>
              <a:noFill/>
              <a:ln w="28575" cap="sq">
                <a:solidFill>
                  <a:srgbClr val="000000"/>
                </a:solidFill>
                <a:prstDash val="solid"/>
                <a:miter lim="800000"/>
                <a:headEnd/>
                <a:tailEnd/>
              </a:ln>
            </p:spPr>
            <p:txBody>
              <a:bodyPr/>
              <a:lstStyle/>
              <a:p>
                <a:endParaRPr lang="en-US"/>
              </a:p>
            </p:txBody>
          </p:sp>
          <p:sp>
            <p:nvSpPr>
              <p:cNvPr id="60488" name="Freeform 242"/>
              <p:cNvSpPr>
                <a:spLocks/>
              </p:cNvSpPr>
              <p:nvPr/>
            </p:nvSpPr>
            <p:spPr bwMode="auto">
              <a:xfrm>
                <a:off x="3635376" y="5534026"/>
                <a:ext cx="19050" cy="176213"/>
              </a:xfrm>
              <a:custGeom>
                <a:avLst/>
                <a:gdLst>
                  <a:gd name="T0" fmla="*/ 0 w 12"/>
                  <a:gd name="T1" fmla="*/ 0 h 111"/>
                  <a:gd name="T2" fmla="*/ 0 w 12"/>
                  <a:gd name="T3" fmla="*/ 2147483647 h 111"/>
                  <a:gd name="T4" fmla="*/ 2147483647 w 12"/>
                  <a:gd name="T5" fmla="*/ 2147483647 h 111"/>
                  <a:gd name="T6" fmla="*/ 0 60000 65536"/>
                  <a:gd name="T7" fmla="*/ 0 60000 65536"/>
                  <a:gd name="T8" fmla="*/ 0 60000 65536"/>
                  <a:gd name="T9" fmla="*/ 0 w 12"/>
                  <a:gd name="T10" fmla="*/ 0 h 111"/>
                  <a:gd name="T11" fmla="*/ 12 w 12"/>
                  <a:gd name="T12" fmla="*/ 111 h 111"/>
                </a:gdLst>
                <a:ahLst/>
                <a:cxnLst>
                  <a:cxn ang="T6">
                    <a:pos x="T0" y="T1"/>
                  </a:cxn>
                  <a:cxn ang="T7">
                    <a:pos x="T2" y="T3"/>
                  </a:cxn>
                  <a:cxn ang="T8">
                    <a:pos x="T4" y="T5"/>
                  </a:cxn>
                </a:cxnLst>
                <a:rect l="T9" t="T10" r="T11" b="T12"/>
                <a:pathLst>
                  <a:path w="12" h="111">
                    <a:moveTo>
                      <a:pt x="0" y="0"/>
                    </a:moveTo>
                    <a:lnTo>
                      <a:pt x="0" y="111"/>
                    </a:lnTo>
                    <a:lnTo>
                      <a:pt x="12" y="111"/>
                    </a:lnTo>
                  </a:path>
                </a:pathLst>
              </a:custGeom>
              <a:noFill/>
              <a:ln w="28575" cap="sq">
                <a:solidFill>
                  <a:srgbClr val="000000"/>
                </a:solidFill>
                <a:prstDash val="solid"/>
                <a:miter lim="800000"/>
                <a:headEnd/>
                <a:tailEnd/>
              </a:ln>
            </p:spPr>
            <p:txBody>
              <a:bodyPr/>
              <a:lstStyle/>
              <a:p>
                <a:endParaRPr lang="en-US"/>
              </a:p>
            </p:txBody>
          </p:sp>
          <p:sp>
            <p:nvSpPr>
              <p:cNvPr id="60489" name="Freeform 243"/>
              <p:cNvSpPr>
                <a:spLocks/>
              </p:cNvSpPr>
              <p:nvPr/>
            </p:nvSpPr>
            <p:spPr bwMode="auto">
              <a:xfrm>
                <a:off x="3589338" y="5272088"/>
                <a:ext cx="46038" cy="249238"/>
              </a:xfrm>
              <a:custGeom>
                <a:avLst/>
                <a:gdLst>
                  <a:gd name="T0" fmla="*/ 0 w 29"/>
                  <a:gd name="T1" fmla="*/ 0 h 157"/>
                  <a:gd name="T2" fmla="*/ 0 w 29"/>
                  <a:gd name="T3" fmla="*/ 2147483647 h 157"/>
                  <a:gd name="T4" fmla="*/ 2147483647 w 29"/>
                  <a:gd name="T5" fmla="*/ 2147483647 h 157"/>
                  <a:gd name="T6" fmla="*/ 0 60000 65536"/>
                  <a:gd name="T7" fmla="*/ 0 60000 65536"/>
                  <a:gd name="T8" fmla="*/ 0 60000 65536"/>
                  <a:gd name="T9" fmla="*/ 0 w 29"/>
                  <a:gd name="T10" fmla="*/ 0 h 157"/>
                  <a:gd name="T11" fmla="*/ 29 w 29"/>
                  <a:gd name="T12" fmla="*/ 157 h 157"/>
                </a:gdLst>
                <a:ahLst/>
                <a:cxnLst>
                  <a:cxn ang="T6">
                    <a:pos x="T0" y="T1"/>
                  </a:cxn>
                  <a:cxn ang="T7">
                    <a:pos x="T2" y="T3"/>
                  </a:cxn>
                  <a:cxn ang="T8">
                    <a:pos x="T4" y="T5"/>
                  </a:cxn>
                </a:cxnLst>
                <a:rect l="T9" t="T10" r="T11" b="T12"/>
                <a:pathLst>
                  <a:path w="29" h="157">
                    <a:moveTo>
                      <a:pt x="0" y="0"/>
                    </a:moveTo>
                    <a:lnTo>
                      <a:pt x="0" y="157"/>
                    </a:lnTo>
                    <a:lnTo>
                      <a:pt x="29" y="157"/>
                    </a:lnTo>
                  </a:path>
                </a:pathLst>
              </a:custGeom>
              <a:noFill/>
              <a:ln w="28575" cap="sq">
                <a:solidFill>
                  <a:srgbClr val="000000"/>
                </a:solidFill>
                <a:prstDash val="solid"/>
                <a:miter lim="800000"/>
                <a:headEnd/>
                <a:tailEnd/>
              </a:ln>
            </p:spPr>
            <p:txBody>
              <a:bodyPr/>
              <a:lstStyle/>
              <a:p>
                <a:endParaRPr lang="en-US"/>
              </a:p>
            </p:txBody>
          </p:sp>
          <p:sp>
            <p:nvSpPr>
              <p:cNvPr id="60490" name="Freeform 244"/>
              <p:cNvSpPr>
                <a:spLocks/>
              </p:cNvSpPr>
              <p:nvPr/>
            </p:nvSpPr>
            <p:spPr bwMode="auto">
              <a:xfrm>
                <a:off x="3246438" y="4887913"/>
                <a:ext cx="342900" cy="371475"/>
              </a:xfrm>
              <a:custGeom>
                <a:avLst/>
                <a:gdLst>
                  <a:gd name="T0" fmla="*/ 0 w 216"/>
                  <a:gd name="T1" fmla="*/ 0 h 234"/>
                  <a:gd name="T2" fmla="*/ 0 w 216"/>
                  <a:gd name="T3" fmla="*/ 2147483647 h 234"/>
                  <a:gd name="T4" fmla="*/ 2147483647 w 216"/>
                  <a:gd name="T5" fmla="*/ 2147483647 h 234"/>
                  <a:gd name="T6" fmla="*/ 0 60000 65536"/>
                  <a:gd name="T7" fmla="*/ 0 60000 65536"/>
                  <a:gd name="T8" fmla="*/ 0 60000 65536"/>
                  <a:gd name="T9" fmla="*/ 0 w 216"/>
                  <a:gd name="T10" fmla="*/ 0 h 234"/>
                  <a:gd name="T11" fmla="*/ 216 w 216"/>
                  <a:gd name="T12" fmla="*/ 234 h 234"/>
                </a:gdLst>
                <a:ahLst/>
                <a:cxnLst>
                  <a:cxn ang="T6">
                    <a:pos x="T0" y="T1"/>
                  </a:cxn>
                  <a:cxn ang="T7">
                    <a:pos x="T2" y="T3"/>
                  </a:cxn>
                  <a:cxn ang="T8">
                    <a:pos x="T4" y="T5"/>
                  </a:cxn>
                </a:cxnLst>
                <a:rect l="T9" t="T10" r="T11" b="T12"/>
                <a:pathLst>
                  <a:path w="216" h="234">
                    <a:moveTo>
                      <a:pt x="0" y="0"/>
                    </a:moveTo>
                    <a:lnTo>
                      <a:pt x="0" y="234"/>
                    </a:lnTo>
                    <a:lnTo>
                      <a:pt x="216" y="234"/>
                    </a:lnTo>
                  </a:path>
                </a:pathLst>
              </a:custGeom>
              <a:noFill/>
              <a:ln w="28575" cap="sq">
                <a:solidFill>
                  <a:srgbClr val="000000"/>
                </a:solidFill>
                <a:prstDash val="solid"/>
                <a:miter lim="800000"/>
                <a:headEnd/>
                <a:tailEnd/>
              </a:ln>
            </p:spPr>
            <p:txBody>
              <a:bodyPr/>
              <a:lstStyle/>
              <a:p>
                <a:endParaRPr lang="en-US"/>
              </a:p>
            </p:txBody>
          </p:sp>
          <p:sp>
            <p:nvSpPr>
              <p:cNvPr id="60491" name="Freeform 245"/>
              <p:cNvSpPr>
                <a:spLocks/>
              </p:cNvSpPr>
              <p:nvPr/>
            </p:nvSpPr>
            <p:spPr bwMode="auto">
              <a:xfrm>
                <a:off x="2928938" y="4487863"/>
                <a:ext cx="317500" cy="387350"/>
              </a:xfrm>
              <a:custGeom>
                <a:avLst/>
                <a:gdLst>
                  <a:gd name="T0" fmla="*/ 0 w 200"/>
                  <a:gd name="T1" fmla="*/ 0 h 244"/>
                  <a:gd name="T2" fmla="*/ 0 w 200"/>
                  <a:gd name="T3" fmla="*/ 2147483647 h 244"/>
                  <a:gd name="T4" fmla="*/ 2147483647 w 200"/>
                  <a:gd name="T5" fmla="*/ 2147483647 h 244"/>
                  <a:gd name="T6" fmla="*/ 0 60000 65536"/>
                  <a:gd name="T7" fmla="*/ 0 60000 65536"/>
                  <a:gd name="T8" fmla="*/ 0 60000 65536"/>
                  <a:gd name="T9" fmla="*/ 0 w 200"/>
                  <a:gd name="T10" fmla="*/ 0 h 244"/>
                  <a:gd name="T11" fmla="*/ 200 w 200"/>
                  <a:gd name="T12" fmla="*/ 244 h 244"/>
                </a:gdLst>
                <a:ahLst/>
                <a:cxnLst>
                  <a:cxn ang="T6">
                    <a:pos x="T0" y="T1"/>
                  </a:cxn>
                  <a:cxn ang="T7">
                    <a:pos x="T2" y="T3"/>
                  </a:cxn>
                  <a:cxn ang="T8">
                    <a:pos x="T4" y="T5"/>
                  </a:cxn>
                </a:cxnLst>
                <a:rect l="T9" t="T10" r="T11" b="T12"/>
                <a:pathLst>
                  <a:path w="200" h="244">
                    <a:moveTo>
                      <a:pt x="0" y="0"/>
                    </a:moveTo>
                    <a:lnTo>
                      <a:pt x="0" y="244"/>
                    </a:lnTo>
                    <a:lnTo>
                      <a:pt x="200" y="244"/>
                    </a:lnTo>
                  </a:path>
                </a:pathLst>
              </a:custGeom>
              <a:noFill/>
              <a:ln w="28575" cap="sq">
                <a:solidFill>
                  <a:srgbClr val="000000"/>
                </a:solidFill>
                <a:prstDash val="solid"/>
                <a:miter lim="800000"/>
                <a:headEnd/>
                <a:tailEnd/>
              </a:ln>
            </p:spPr>
            <p:txBody>
              <a:bodyPr/>
              <a:lstStyle/>
              <a:p>
                <a:endParaRPr lang="en-US"/>
              </a:p>
            </p:txBody>
          </p:sp>
          <p:sp>
            <p:nvSpPr>
              <p:cNvPr id="60492" name="Freeform 246"/>
              <p:cNvSpPr>
                <a:spLocks/>
              </p:cNvSpPr>
              <p:nvPr/>
            </p:nvSpPr>
            <p:spPr bwMode="auto">
              <a:xfrm>
                <a:off x="2757488" y="3686176"/>
                <a:ext cx="171450" cy="788988"/>
              </a:xfrm>
              <a:custGeom>
                <a:avLst/>
                <a:gdLst>
                  <a:gd name="T0" fmla="*/ 0 w 108"/>
                  <a:gd name="T1" fmla="*/ 0 h 497"/>
                  <a:gd name="T2" fmla="*/ 0 w 108"/>
                  <a:gd name="T3" fmla="*/ 2147483647 h 497"/>
                  <a:gd name="T4" fmla="*/ 2147483647 w 108"/>
                  <a:gd name="T5" fmla="*/ 2147483647 h 497"/>
                  <a:gd name="T6" fmla="*/ 0 60000 65536"/>
                  <a:gd name="T7" fmla="*/ 0 60000 65536"/>
                  <a:gd name="T8" fmla="*/ 0 60000 65536"/>
                  <a:gd name="T9" fmla="*/ 0 w 108"/>
                  <a:gd name="T10" fmla="*/ 0 h 497"/>
                  <a:gd name="T11" fmla="*/ 108 w 108"/>
                  <a:gd name="T12" fmla="*/ 497 h 497"/>
                </a:gdLst>
                <a:ahLst/>
                <a:cxnLst>
                  <a:cxn ang="T6">
                    <a:pos x="T0" y="T1"/>
                  </a:cxn>
                  <a:cxn ang="T7">
                    <a:pos x="T2" y="T3"/>
                  </a:cxn>
                  <a:cxn ang="T8">
                    <a:pos x="T4" y="T5"/>
                  </a:cxn>
                </a:cxnLst>
                <a:rect l="T9" t="T10" r="T11" b="T12"/>
                <a:pathLst>
                  <a:path w="108" h="497">
                    <a:moveTo>
                      <a:pt x="0" y="0"/>
                    </a:moveTo>
                    <a:lnTo>
                      <a:pt x="0" y="497"/>
                    </a:lnTo>
                    <a:lnTo>
                      <a:pt x="108" y="497"/>
                    </a:lnTo>
                  </a:path>
                </a:pathLst>
              </a:custGeom>
              <a:noFill/>
              <a:ln w="28575" cap="sq">
                <a:solidFill>
                  <a:srgbClr val="000000"/>
                </a:solidFill>
                <a:prstDash val="solid"/>
                <a:miter lim="800000"/>
                <a:headEnd/>
                <a:tailEnd/>
              </a:ln>
            </p:spPr>
            <p:txBody>
              <a:bodyPr/>
              <a:lstStyle/>
              <a:p>
                <a:endParaRPr lang="en-US"/>
              </a:p>
            </p:txBody>
          </p:sp>
          <p:sp>
            <p:nvSpPr>
              <p:cNvPr id="60493" name="Freeform 247"/>
              <p:cNvSpPr>
                <a:spLocks/>
              </p:cNvSpPr>
              <p:nvPr/>
            </p:nvSpPr>
            <p:spPr bwMode="auto">
              <a:xfrm>
                <a:off x="1916113" y="3673476"/>
                <a:ext cx="841375" cy="1193800"/>
              </a:xfrm>
              <a:custGeom>
                <a:avLst/>
                <a:gdLst>
                  <a:gd name="T0" fmla="*/ 0 w 530"/>
                  <a:gd name="T1" fmla="*/ 2147483647 h 752"/>
                  <a:gd name="T2" fmla="*/ 0 w 530"/>
                  <a:gd name="T3" fmla="*/ 0 h 752"/>
                  <a:gd name="T4" fmla="*/ 2147483647 w 530"/>
                  <a:gd name="T5" fmla="*/ 0 h 752"/>
                  <a:gd name="T6" fmla="*/ 0 60000 65536"/>
                  <a:gd name="T7" fmla="*/ 0 60000 65536"/>
                  <a:gd name="T8" fmla="*/ 0 60000 65536"/>
                  <a:gd name="T9" fmla="*/ 0 w 530"/>
                  <a:gd name="T10" fmla="*/ 0 h 752"/>
                  <a:gd name="T11" fmla="*/ 530 w 530"/>
                  <a:gd name="T12" fmla="*/ 752 h 752"/>
                </a:gdLst>
                <a:ahLst/>
                <a:cxnLst>
                  <a:cxn ang="T6">
                    <a:pos x="T0" y="T1"/>
                  </a:cxn>
                  <a:cxn ang="T7">
                    <a:pos x="T2" y="T3"/>
                  </a:cxn>
                  <a:cxn ang="T8">
                    <a:pos x="T4" y="T5"/>
                  </a:cxn>
                </a:cxnLst>
                <a:rect l="T9" t="T10" r="T11" b="T12"/>
                <a:pathLst>
                  <a:path w="530" h="752">
                    <a:moveTo>
                      <a:pt x="0" y="752"/>
                    </a:moveTo>
                    <a:lnTo>
                      <a:pt x="0" y="0"/>
                    </a:lnTo>
                    <a:lnTo>
                      <a:pt x="530" y="0"/>
                    </a:lnTo>
                  </a:path>
                </a:pathLst>
              </a:custGeom>
              <a:noFill/>
              <a:ln w="28575" cap="sq">
                <a:solidFill>
                  <a:srgbClr val="000000"/>
                </a:solidFill>
                <a:prstDash val="solid"/>
                <a:miter lim="800000"/>
                <a:headEnd/>
                <a:tailEnd/>
              </a:ln>
            </p:spPr>
            <p:txBody>
              <a:bodyPr/>
              <a:lstStyle/>
              <a:p>
                <a:endParaRPr lang="en-US"/>
              </a:p>
            </p:txBody>
          </p:sp>
          <p:sp>
            <p:nvSpPr>
              <p:cNvPr id="60494" name="Freeform 249"/>
              <p:cNvSpPr>
                <a:spLocks/>
              </p:cNvSpPr>
              <p:nvPr/>
            </p:nvSpPr>
            <p:spPr bwMode="auto">
              <a:xfrm>
                <a:off x="1916113" y="4892676"/>
                <a:ext cx="1554163" cy="1195388"/>
              </a:xfrm>
              <a:custGeom>
                <a:avLst/>
                <a:gdLst>
                  <a:gd name="T0" fmla="*/ 0 w 979"/>
                  <a:gd name="T1" fmla="*/ 0 h 753"/>
                  <a:gd name="T2" fmla="*/ 0 w 979"/>
                  <a:gd name="T3" fmla="*/ 2147483647 h 753"/>
                  <a:gd name="T4" fmla="*/ 2147483647 w 979"/>
                  <a:gd name="T5" fmla="*/ 2147483647 h 753"/>
                  <a:gd name="T6" fmla="*/ 0 60000 65536"/>
                  <a:gd name="T7" fmla="*/ 0 60000 65536"/>
                  <a:gd name="T8" fmla="*/ 0 60000 65536"/>
                  <a:gd name="T9" fmla="*/ 0 w 979"/>
                  <a:gd name="T10" fmla="*/ 0 h 753"/>
                  <a:gd name="T11" fmla="*/ 979 w 979"/>
                  <a:gd name="T12" fmla="*/ 753 h 753"/>
                </a:gdLst>
                <a:ahLst/>
                <a:cxnLst>
                  <a:cxn ang="T6">
                    <a:pos x="T0" y="T1"/>
                  </a:cxn>
                  <a:cxn ang="T7">
                    <a:pos x="T2" y="T3"/>
                  </a:cxn>
                  <a:cxn ang="T8">
                    <a:pos x="T4" y="T5"/>
                  </a:cxn>
                </a:cxnLst>
                <a:rect l="T9" t="T10" r="T11" b="T12"/>
                <a:pathLst>
                  <a:path w="979" h="753">
                    <a:moveTo>
                      <a:pt x="0" y="0"/>
                    </a:moveTo>
                    <a:lnTo>
                      <a:pt x="0" y="753"/>
                    </a:lnTo>
                    <a:lnTo>
                      <a:pt x="979" y="753"/>
                    </a:lnTo>
                  </a:path>
                </a:pathLst>
              </a:custGeom>
              <a:noFill/>
              <a:ln w="28575" cap="sq">
                <a:solidFill>
                  <a:srgbClr val="000000"/>
                </a:solidFill>
                <a:prstDash val="solid"/>
                <a:miter lim="800000"/>
                <a:headEnd/>
                <a:tailEnd/>
              </a:ln>
            </p:spPr>
            <p:txBody>
              <a:bodyPr/>
              <a:lstStyle/>
              <a:p>
                <a:endParaRPr lang="en-US"/>
              </a:p>
            </p:txBody>
          </p:sp>
          <p:sp>
            <p:nvSpPr>
              <p:cNvPr id="60495" name="Freeform 250"/>
              <p:cNvSpPr>
                <a:spLocks/>
              </p:cNvSpPr>
              <p:nvPr/>
            </p:nvSpPr>
            <p:spPr bwMode="auto">
              <a:xfrm>
                <a:off x="1790701" y="4879976"/>
                <a:ext cx="125413" cy="674688"/>
              </a:xfrm>
              <a:custGeom>
                <a:avLst/>
                <a:gdLst>
                  <a:gd name="T0" fmla="*/ 0 w 79"/>
                  <a:gd name="T1" fmla="*/ 2147483647 h 425"/>
                  <a:gd name="T2" fmla="*/ 0 w 79"/>
                  <a:gd name="T3" fmla="*/ 0 h 425"/>
                  <a:gd name="T4" fmla="*/ 2147483647 w 79"/>
                  <a:gd name="T5" fmla="*/ 0 h 425"/>
                  <a:gd name="T6" fmla="*/ 0 60000 65536"/>
                  <a:gd name="T7" fmla="*/ 0 60000 65536"/>
                  <a:gd name="T8" fmla="*/ 0 60000 65536"/>
                  <a:gd name="T9" fmla="*/ 0 w 79"/>
                  <a:gd name="T10" fmla="*/ 0 h 425"/>
                  <a:gd name="T11" fmla="*/ 79 w 79"/>
                  <a:gd name="T12" fmla="*/ 425 h 425"/>
                </a:gdLst>
                <a:ahLst/>
                <a:cxnLst>
                  <a:cxn ang="T6">
                    <a:pos x="T0" y="T1"/>
                  </a:cxn>
                  <a:cxn ang="T7">
                    <a:pos x="T2" y="T3"/>
                  </a:cxn>
                  <a:cxn ang="T8">
                    <a:pos x="T4" y="T5"/>
                  </a:cxn>
                </a:cxnLst>
                <a:rect l="T9" t="T10" r="T11" b="T12"/>
                <a:pathLst>
                  <a:path w="79" h="425">
                    <a:moveTo>
                      <a:pt x="0" y="425"/>
                    </a:moveTo>
                    <a:lnTo>
                      <a:pt x="0" y="0"/>
                    </a:lnTo>
                    <a:lnTo>
                      <a:pt x="79" y="0"/>
                    </a:lnTo>
                  </a:path>
                </a:pathLst>
              </a:custGeom>
              <a:noFill/>
              <a:ln w="28575" cap="sq">
                <a:solidFill>
                  <a:srgbClr val="000000"/>
                </a:solidFill>
                <a:prstDash val="solid"/>
                <a:miter lim="800000"/>
                <a:headEnd/>
                <a:tailEnd/>
              </a:ln>
            </p:spPr>
            <p:txBody>
              <a:bodyPr/>
              <a:lstStyle/>
              <a:p>
                <a:endParaRPr lang="en-US"/>
              </a:p>
            </p:txBody>
          </p:sp>
          <p:sp>
            <p:nvSpPr>
              <p:cNvPr id="60496" name="Freeform 252"/>
              <p:cNvSpPr>
                <a:spLocks/>
              </p:cNvSpPr>
              <p:nvPr/>
            </p:nvSpPr>
            <p:spPr bwMode="auto">
              <a:xfrm>
                <a:off x="1790701" y="5580063"/>
                <a:ext cx="2376488" cy="674688"/>
              </a:xfrm>
              <a:custGeom>
                <a:avLst/>
                <a:gdLst>
                  <a:gd name="T0" fmla="*/ 0 w 1497"/>
                  <a:gd name="T1" fmla="*/ 0 h 425"/>
                  <a:gd name="T2" fmla="*/ 0 w 1497"/>
                  <a:gd name="T3" fmla="*/ 2147483647 h 425"/>
                  <a:gd name="T4" fmla="*/ 2147483647 w 1497"/>
                  <a:gd name="T5" fmla="*/ 2147483647 h 425"/>
                  <a:gd name="T6" fmla="*/ 0 60000 65536"/>
                  <a:gd name="T7" fmla="*/ 0 60000 65536"/>
                  <a:gd name="T8" fmla="*/ 0 60000 65536"/>
                  <a:gd name="T9" fmla="*/ 0 w 1497"/>
                  <a:gd name="T10" fmla="*/ 0 h 425"/>
                  <a:gd name="T11" fmla="*/ 1497 w 1497"/>
                  <a:gd name="T12" fmla="*/ 425 h 425"/>
                </a:gdLst>
                <a:ahLst/>
                <a:cxnLst>
                  <a:cxn ang="T6">
                    <a:pos x="T0" y="T1"/>
                  </a:cxn>
                  <a:cxn ang="T7">
                    <a:pos x="T2" y="T3"/>
                  </a:cxn>
                  <a:cxn ang="T8">
                    <a:pos x="T4" y="T5"/>
                  </a:cxn>
                </a:cxnLst>
                <a:rect l="T9" t="T10" r="T11" b="T12"/>
                <a:pathLst>
                  <a:path w="1497" h="425">
                    <a:moveTo>
                      <a:pt x="0" y="0"/>
                    </a:moveTo>
                    <a:lnTo>
                      <a:pt x="0" y="425"/>
                    </a:lnTo>
                    <a:lnTo>
                      <a:pt x="1497" y="425"/>
                    </a:lnTo>
                  </a:path>
                </a:pathLst>
              </a:custGeom>
              <a:noFill/>
              <a:ln w="28575" cap="sq">
                <a:solidFill>
                  <a:srgbClr val="000000"/>
                </a:solidFill>
                <a:prstDash val="solid"/>
                <a:miter lim="800000"/>
                <a:headEnd/>
                <a:tailEnd/>
              </a:ln>
            </p:spPr>
            <p:txBody>
              <a:bodyPr/>
              <a:lstStyle/>
              <a:p>
                <a:endParaRPr lang="en-US"/>
              </a:p>
            </p:txBody>
          </p:sp>
          <p:sp>
            <p:nvSpPr>
              <p:cNvPr id="60497" name="Oval 253"/>
              <p:cNvSpPr>
                <a:spLocks noChangeArrowheads="1"/>
              </p:cNvSpPr>
              <p:nvPr/>
            </p:nvSpPr>
            <p:spPr bwMode="auto">
              <a:xfrm>
                <a:off x="4170363" y="146051"/>
                <a:ext cx="101600" cy="100013"/>
              </a:xfrm>
              <a:prstGeom prst="ellipse">
                <a:avLst/>
              </a:prstGeom>
              <a:solidFill>
                <a:schemeClr val="bg1"/>
              </a:solidFill>
              <a:ln w="28575" cap="rnd">
                <a:solidFill>
                  <a:schemeClr val="tx1"/>
                </a:solidFill>
                <a:miter lim="800000"/>
                <a:headEnd/>
                <a:tailEnd/>
              </a:ln>
            </p:spPr>
            <p:txBody>
              <a:bodyPr/>
              <a:lstStyle/>
              <a:p>
                <a:endParaRPr lang="en-US" sz="1200" b="1"/>
              </a:p>
            </p:txBody>
          </p:sp>
          <p:sp>
            <p:nvSpPr>
              <p:cNvPr id="60498" name="Oval 254"/>
              <p:cNvSpPr>
                <a:spLocks noChangeArrowheads="1"/>
              </p:cNvSpPr>
              <p:nvPr/>
            </p:nvSpPr>
            <p:spPr bwMode="auto">
              <a:xfrm>
                <a:off x="4051301" y="513021"/>
                <a:ext cx="100013"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499" name="Oval 255"/>
              <p:cNvSpPr>
                <a:spLocks noChangeArrowheads="1"/>
              </p:cNvSpPr>
              <p:nvPr/>
            </p:nvSpPr>
            <p:spPr bwMode="auto">
              <a:xfrm>
                <a:off x="4038601" y="682090"/>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0" name="Oval 256"/>
              <p:cNvSpPr>
                <a:spLocks noChangeArrowheads="1"/>
              </p:cNvSpPr>
              <p:nvPr/>
            </p:nvSpPr>
            <p:spPr bwMode="auto">
              <a:xfrm>
                <a:off x="4044951" y="849571"/>
                <a:ext cx="100013"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1" name="Oval 258"/>
              <p:cNvSpPr>
                <a:spLocks noChangeArrowheads="1"/>
              </p:cNvSpPr>
              <p:nvPr/>
            </p:nvSpPr>
            <p:spPr bwMode="auto">
              <a:xfrm>
                <a:off x="4033838" y="1152526"/>
                <a:ext cx="101600"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2" name="Oval 259"/>
              <p:cNvSpPr>
                <a:spLocks noChangeArrowheads="1"/>
              </p:cNvSpPr>
              <p:nvPr/>
            </p:nvSpPr>
            <p:spPr bwMode="auto">
              <a:xfrm>
                <a:off x="4032251" y="1320801"/>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3" name="Freeform 185"/>
              <p:cNvSpPr>
                <a:spLocks/>
              </p:cNvSpPr>
              <p:nvPr/>
            </p:nvSpPr>
            <p:spPr bwMode="auto">
              <a:xfrm>
                <a:off x="4195885" y="2563813"/>
                <a:ext cx="223838" cy="71438"/>
              </a:xfrm>
              <a:custGeom>
                <a:avLst/>
                <a:gdLst>
                  <a:gd name="T0" fmla="*/ 0 w 141"/>
                  <a:gd name="T1" fmla="*/ 2147483647 h 45"/>
                  <a:gd name="T2" fmla="*/ 0 w 141"/>
                  <a:gd name="T3" fmla="*/ 0 h 45"/>
                  <a:gd name="T4" fmla="*/ 2147483647 w 141"/>
                  <a:gd name="T5" fmla="*/ 0 h 45"/>
                  <a:gd name="T6" fmla="*/ 0 60000 65536"/>
                  <a:gd name="T7" fmla="*/ 0 60000 65536"/>
                  <a:gd name="T8" fmla="*/ 0 60000 65536"/>
                  <a:gd name="T9" fmla="*/ 0 w 141"/>
                  <a:gd name="T10" fmla="*/ 0 h 45"/>
                  <a:gd name="T11" fmla="*/ 141 w 141"/>
                  <a:gd name="T12" fmla="*/ 45 h 45"/>
                </a:gdLst>
                <a:ahLst/>
                <a:cxnLst>
                  <a:cxn ang="T6">
                    <a:pos x="T0" y="T1"/>
                  </a:cxn>
                  <a:cxn ang="T7">
                    <a:pos x="T2" y="T3"/>
                  </a:cxn>
                  <a:cxn ang="T8">
                    <a:pos x="T4" y="T5"/>
                  </a:cxn>
                </a:cxnLst>
                <a:rect l="T9" t="T10" r="T11" b="T12"/>
                <a:pathLst>
                  <a:path w="141" h="45">
                    <a:moveTo>
                      <a:pt x="0" y="45"/>
                    </a:moveTo>
                    <a:lnTo>
                      <a:pt x="0" y="0"/>
                    </a:lnTo>
                    <a:lnTo>
                      <a:pt x="141" y="0"/>
                    </a:lnTo>
                  </a:path>
                </a:pathLst>
              </a:custGeom>
              <a:noFill/>
              <a:ln w="28575" cap="sq">
                <a:solidFill>
                  <a:srgbClr val="000000"/>
                </a:solidFill>
                <a:prstDash val="solid"/>
                <a:miter lim="800000"/>
                <a:headEnd/>
                <a:tailEnd/>
              </a:ln>
            </p:spPr>
            <p:txBody>
              <a:bodyPr/>
              <a:lstStyle/>
              <a:p>
                <a:endParaRPr lang="en-US"/>
              </a:p>
            </p:txBody>
          </p:sp>
          <p:sp>
            <p:nvSpPr>
              <p:cNvPr id="60504" name="Freeform 187"/>
              <p:cNvSpPr>
                <a:spLocks/>
              </p:cNvSpPr>
              <p:nvPr/>
            </p:nvSpPr>
            <p:spPr bwMode="auto">
              <a:xfrm>
                <a:off x="4195885" y="2660651"/>
                <a:ext cx="325438" cy="71438"/>
              </a:xfrm>
              <a:custGeom>
                <a:avLst/>
                <a:gdLst>
                  <a:gd name="T0" fmla="*/ 0 w 205"/>
                  <a:gd name="T1" fmla="*/ 0 h 45"/>
                  <a:gd name="T2" fmla="*/ 0 w 205"/>
                  <a:gd name="T3" fmla="*/ 2147483647 h 45"/>
                  <a:gd name="T4" fmla="*/ 2147483647 w 205"/>
                  <a:gd name="T5" fmla="*/ 2147483647 h 45"/>
                  <a:gd name="T6" fmla="*/ 0 60000 65536"/>
                  <a:gd name="T7" fmla="*/ 0 60000 65536"/>
                  <a:gd name="T8" fmla="*/ 0 60000 65536"/>
                  <a:gd name="T9" fmla="*/ 0 w 205"/>
                  <a:gd name="T10" fmla="*/ 0 h 45"/>
                  <a:gd name="T11" fmla="*/ 205 w 205"/>
                  <a:gd name="T12" fmla="*/ 45 h 45"/>
                </a:gdLst>
                <a:ahLst/>
                <a:cxnLst>
                  <a:cxn ang="T6">
                    <a:pos x="T0" y="T1"/>
                  </a:cxn>
                  <a:cxn ang="T7">
                    <a:pos x="T2" y="T3"/>
                  </a:cxn>
                  <a:cxn ang="T8">
                    <a:pos x="T4" y="T5"/>
                  </a:cxn>
                </a:cxnLst>
                <a:rect l="T9" t="T10" r="T11" b="T12"/>
                <a:pathLst>
                  <a:path w="205" h="45">
                    <a:moveTo>
                      <a:pt x="0" y="0"/>
                    </a:moveTo>
                    <a:lnTo>
                      <a:pt x="0" y="45"/>
                    </a:lnTo>
                    <a:lnTo>
                      <a:pt x="205" y="45"/>
                    </a:lnTo>
                  </a:path>
                </a:pathLst>
              </a:custGeom>
              <a:noFill/>
              <a:ln w="28575" cap="sq">
                <a:solidFill>
                  <a:srgbClr val="000000"/>
                </a:solidFill>
                <a:prstDash val="solid"/>
                <a:miter lim="800000"/>
                <a:headEnd/>
                <a:tailEnd/>
              </a:ln>
            </p:spPr>
            <p:txBody>
              <a:bodyPr/>
              <a:lstStyle/>
              <a:p>
                <a:endParaRPr lang="en-US"/>
              </a:p>
            </p:txBody>
          </p:sp>
          <p:sp>
            <p:nvSpPr>
              <p:cNvPr id="60505" name="Oval 257"/>
              <p:cNvSpPr>
                <a:spLocks noChangeArrowheads="1"/>
              </p:cNvSpPr>
              <p:nvPr/>
            </p:nvSpPr>
            <p:spPr bwMode="auto">
              <a:xfrm>
                <a:off x="4224337" y="984251"/>
                <a:ext cx="100013" cy="101600"/>
              </a:xfrm>
              <a:prstGeom prst="ellipse">
                <a:avLst/>
              </a:prstGeom>
              <a:solidFill>
                <a:schemeClr val="bg1"/>
              </a:solidFill>
              <a:ln w="28575" cap="rnd">
                <a:solidFill>
                  <a:schemeClr val="tx1"/>
                </a:solidFill>
                <a:miter lim="800000"/>
                <a:headEnd/>
                <a:tailEnd/>
              </a:ln>
            </p:spPr>
            <p:txBody>
              <a:bodyPr/>
              <a:lstStyle/>
              <a:p>
                <a:endParaRPr lang="en-US" sz="1200" b="1"/>
              </a:p>
            </p:txBody>
          </p:sp>
          <p:sp>
            <p:nvSpPr>
              <p:cNvPr id="60506" name="Oval 260"/>
              <p:cNvSpPr>
                <a:spLocks noChangeArrowheads="1"/>
              </p:cNvSpPr>
              <p:nvPr/>
            </p:nvSpPr>
            <p:spPr bwMode="auto">
              <a:xfrm>
                <a:off x="4152901" y="1521084"/>
                <a:ext cx="100013"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7" name="Oval 261"/>
              <p:cNvSpPr>
                <a:spLocks noChangeArrowheads="1"/>
              </p:cNvSpPr>
              <p:nvPr/>
            </p:nvSpPr>
            <p:spPr bwMode="auto">
              <a:xfrm>
                <a:off x="4243387" y="1688565"/>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8" name="Oval 263"/>
              <p:cNvSpPr>
                <a:spLocks noChangeArrowheads="1"/>
              </p:cNvSpPr>
              <p:nvPr/>
            </p:nvSpPr>
            <p:spPr bwMode="auto">
              <a:xfrm>
                <a:off x="4324351" y="2327276"/>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9" name="Freeform 265"/>
              <p:cNvSpPr>
                <a:spLocks/>
              </p:cNvSpPr>
              <p:nvPr/>
            </p:nvSpPr>
            <p:spPr bwMode="auto">
              <a:xfrm>
                <a:off x="4579938" y="2691865"/>
                <a:ext cx="104775" cy="106363"/>
              </a:xfrm>
              <a:custGeom>
                <a:avLst/>
                <a:gdLst>
                  <a:gd name="T0" fmla="*/ 2147483647 w 66"/>
                  <a:gd name="T1" fmla="*/ 0 h 67"/>
                  <a:gd name="T2" fmla="*/ 0 w 66"/>
                  <a:gd name="T3" fmla="*/ 2147483647 h 67"/>
                  <a:gd name="T4" fmla="*/ 2147483647 w 66"/>
                  <a:gd name="T5" fmla="*/ 2147483647 h 67"/>
                  <a:gd name="T6" fmla="*/ 2147483647 w 66"/>
                  <a:gd name="T7" fmla="*/ 2147483647 h 67"/>
                  <a:gd name="T8" fmla="*/ 2147483647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33" y="0"/>
                    </a:moveTo>
                    <a:lnTo>
                      <a:pt x="0" y="34"/>
                    </a:lnTo>
                    <a:lnTo>
                      <a:pt x="33" y="67"/>
                    </a:lnTo>
                    <a:lnTo>
                      <a:pt x="66" y="34"/>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0" name="Freeform 267"/>
              <p:cNvSpPr>
                <a:spLocks/>
              </p:cNvSpPr>
              <p:nvPr/>
            </p:nvSpPr>
            <p:spPr bwMode="auto">
              <a:xfrm>
                <a:off x="4562476" y="3195897"/>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chemeClr val="bg1"/>
              </a:solidFill>
              <a:ln w="28575" cap="rnd">
                <a:solidFill>
                  <a:srgbClr val="FF0000"/>
                </a:solidFill>
                <a:prstDash val="solid"/>
                <a:miter lim="800000"/>
                <a:headEnd/>
                <a:tailEnd/>
              </a:ln>
            </p:spPr>
            <p:txBody>
              <a:bodyPr/>
              <a:lstStyle/>
              <a:p>
                <a:endParaRPr lang="en-US"/>
              </a:p>
            </p:txBody>
          </p:sp>
          <p:sp>
            <p:nvSpPr>
              <p:cNvPr id="60511" name="Freeform 268"/>
              <p:cNvSpPr>
                <a:spLocks/>
              </p:cNvSpPr>
              <p:nvPr/>
            </p:nvSpPr>
            <p:spPr bwMode="auto">
              <a:xfrm>
                <a:off x="4364038" y="3364172"/>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2" name="Oval 269"/>
              <p:cNvSpPr>
                <a:spLocks noChangeArrowheads="1"/>
              </p:cNvSpPr>
              <p:nvPr/>
            </p:nvSpPr>
            <p:spPr bwMode="auto">
              <a:xfrm>
                <a:off x="3744913" y="3534828"/>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13" name="Oval 270"/>
              <p:cNvSpPr>
                <a:spLocks noChangeArrowheads="1"/>
              </p:cNvSpPr>
              <p:nvPr/>
            </p:nvSpPr>
            <p:spPr bwMode="auto">
              <a:xfrm>
                <a:off x="3830638" y="3702309"/>
                <a:ext cx="101600"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14" name="Oval 271"/>
              <p:cNvSpPr>
                <a:spLocks noChangeArrowheads="1"/>
              </p:cNvSpPr>
              <p:nvPr/>
            </p:nvSpPr>
            <p:spPr bwMode="auto">
              <a:xfrm>
                <a:off x="3797301" y="4038065"/>
                <a:ext cx="101600"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15" name="Freeform 272"/>
              <p:cNvSpPr>
                <a:spLocks/>
              </p:cNvSpPr>
              <p:nvPr/>
            </p:nvSpPr>
            <p:spPr bwMode="auto">
              <a:xfrm>
                <a:off x="3843338" y="4203959"/>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6" name="Freeform 273"/>
              <p:cNvSpPr>
                <a:spLocks/>
              </p:cNvSpPr>
              <p:nvPr/>
            </p:nvSpPr>
            <p:spPr bwMode="auto">
              <a:xfrm>
                <a:off x="3860801" y="4369853"/>
                <a:ext cx="104775" cy="106363"/>
              </a:xfrm>
              <a:custGeom>
                <a:avLst/>
                <a:gdLst>
                  <a:gd name="T0" fmla="*/ 2147483647 w 66"/>
                  <a:gd name="T1" fmla="*/ 0 h 67"/>
                  <a:gd name="T2" fmla="*/ 0 w 66"/>
                  <a:gd name="T3" fmla="*/ 2147483647 h 67"/>
                  <a:gd name="T4" fmla="*/ 2147483647 w 66"/>
                  <a:gd name="T5" fmla="*/ 2147483647 h 67"/>
                  <a:gd name="T6" fmla="*/ 2147483647 w 66"/>
                  <a:gd name="T7" fmla="*/ 2147483647 h 67"/>
                  <a:gd name="T8" fmla="*/ 2147483647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33" y="0"/>
                    </a:moveTo>
                    <a:lnTo>
                      <a:pt x="0" y="33"/>
                    </a:lnTo>
                    <a:lnTo>
                      <a:pt x="33" y="67"/>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7" name="Freeform 274"/>
              <p:cNvSpPr>
                <a:spLocks/>
              </p:cNvSpPr>
              <p:nvPr/>
            </p:nvSpPr>
            <p:spPr bwMode="auto">
              <a:xfrm>
                <a:off x="3824288" y="4868606"/>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8" name="Line 276"/>
              <p:cNvSpPr>
                <a:spLocks noChangeShapeType="1"/>
              </p:cNvSpPr>
              <p:nvPr/>
            </p:nvSpPr>
            <p:spPr bwMode="auto">
              <a:xfrm>
                <a:off x="2209801" y="6530976"/>
                <a:ext cx="334963" cy="1588"/>
              </a:xfrm>
              <a:prstGeom prst="line">
                <a:avLst/>
              </a:prstGeom>
              <a:noFill/>
              <a:ln w="28575" cap="sq">
                <a:solidFill>
                  <a:srgbClr val="000000"/>
                </a:solidFill>
                <a:round/>
                <a:headEnd/>
                <a:tailEnd/>
              </a:ln>
            </p:spPr>
            <p:txBody>
              <a:bodyPr/>
              <a:lstStyle/>
              <a:p>
                <a:endParaRPr lang="en-US"/>
              </a:p>
            </p:txBody>
          </p:sp>
          <p:sp>
            <p:nvSpPr>
              <p:cNvPr id="60519" name="Line 277"/>
              <p:cNvSpPr>
                <a:spLocks noChangeShapeType="1"/>
              </p:cNvSpPr>
              <p:nvPr/>
            </p:nvSpPr>
            <p:spPr bwMode="auto">
              <a:xfrm>
                <a:off x="2209801" y="6496051"/>
                <a:ext cx="1588" cy="68263"/>
              </a:xfrm>
              <a:prstGeom prst="line">
                <a:avLst/>
              </a:prstGeom>
              <a:noFill/>
              <a:ln w="28575" cap="sq">
                <a:solidFill>
                  <a:srgbClr val="000000"/>
                </a:solidFill>
                <a:round/>
                <a:headEnd/>
                <a:tailEnd/>
              </a:ln>
            </p:spPr>
            <p:txBody>
              <a:bodyPr/>
              <a:lstStyle/>
              <a:p>
                <a:endParaRPr lang="en-US"/>
              </a:p>
            </p:txBody>
          </p:sp>
          <p:sp>
            <p:nvSpPr>
              <p:cNvPr id="60520" name="Line 278"/>
              <p:cNvSpPr>
                <a:spLocks noChangeShapeType="1"/>
              </p:cNvSpPr>
              <p:nvPr/>
            </p:nvSpPr>
            <p:spPr bwMode="auto">
              <a:xfrm>
                <a:off x="2544763" y="6496051"/>
                <a:ext cx="1588" cy="68263"/>
              </a:xfrm>
              <a:prstGeom prst="line">
                <a:avLst/>
              </a:prstGeom>
              <a:noFill/>
              <a:ln w="28575" cap="sq">
                <a:solidFill>
                  <a:srgbClr val="000000"/>
                </a:solidFill>
                <a:round/>
                <a:headEnd/>
                <a:tailEnd/>
              </a:ln>
            </p:spPr>
            <p:txBody>
              <a:bodyPr/>
              <a:lstStyle/>
              <a:p>
                <a:endParaRPr lang="en-US"/>
              </a:p>
            </p:txBody>
          </p:sp>
          <p:sp>
            <p:nvSpPr>
              <p:cNvPr id="60521" name="Rectangle 279"/>
              <p:cNvSpPr>
                <a:spLocks noChangeArrowheads="1"/>
              </p:cNvSpPr>
              <p:nvPr/>
            </p:nvSpPr>
            <p:spPr bwMode="auto">
              <a:xfrm>
                <a:off x="2230438" y="6556376"/>
                <a:ext cx="298159" cy="184666"/>
              </a:xfrm>
              <a:prstGeom prst="rect">
                <a:avLst/>
              </a:prstGeom>
              <a:noFill/>
              <a:ln w="9525">
                <a:noFill/>
                <a:miter lim="800000"/>
                <a:headEnd/>
                <a:tailEnd/>
              </a:ln>
            </p:spPr>
            <p:txBody>
              <a:bodyPr wrap="none" lIns="0" tIns="0" rIns="0" bIns="0">
                <a:spAutoFit/>
              </a:bodyPr>
              <a:lstStyle/>
              <a:p>
                <a:r>
                  <a:rPr lang="en-US" sz="1200" b="1">
                    <a:solidFill>
                      <a:srgbClr val="000000"/>
                    </a:solidFill>
                    <a:latin typeface="MS Sans Serif"/>
                  </a:rPr>
                  <a:t>0.02</a:t>
                </a:r>
                <a:endParaRPr lang="en-US" sz="1200" b="1"/>
              </a:p>
            </p:txBody>
          </p:sp>
        </p:grpSp>
        <p:sp>
          <p:nvSpPr>
            <p:cNvPr id="60422" name="Oval 271"/>
            <p:cNvSpPr>
              <a:spLocks noChangeArrowheads="1"/>
            </p:cNvSpPr>
            <p:nvPr/>
          </p:nvSpPr>
          <p:spPr bwMode="auto">
            <a:xfrm>
              <a:off x="13813632" y="13431059"/>
              <a:ext cx="101600" cy="100013"/>
            </a:xfrm>
            <a:prstGeom prst="ellipse">
              <a:avLst/>
            </a:prstGeom>
            <a:solidFill>
              <a:schemeClr val="bg1"/>
            </a:solidFill>
            <a:ln w="28575" cap="rnd">
              <a:solidFill>
                <a:srgbClr val="FF0000"/>
              </a:solidFill>
              <a:miter lim="800000"/>
              <a:headEnd/>
              <a:tailEnd/>
            </a:ln>
          </p:spPr>
          <p:txBody>
            <a:bodyPr/>
            <a:lstStyle/>
            <a:p>
              <a:endParaRPr lang="en-US" sz="1200" b="1"/>
            </a:p>
          </p:txBody>
        </p:sp>
        <p:sp>
          <p:nvSpPr>
            <p:cNvPr id="60423" name="AutoShape 763"/>
            <p:cNvSpPr>
              <a:spLocks noChangeAspect="1" noChangeArrowheads="1"/>
            </p:cNvSpPr>
            <p:nvPr/>
          </p:nvSpPr>
          <p:spPr bwMode="auto">
            <a:xfrm flipV="1">
              <a:off x="13672639" y="13748807"/>
              <a:ext cx="119573" cy="119573"/>
            </a:xfrm>
            <a:prstGeom prst="triangle">
              <a:avLst>
                <a:gd name="adj" fmla="val 50000"/>
              </a:avLst>
            </a:prstGeom>
            <a:solidFill>
              <a:srgbClr val="FF0000"/>
            </a:solidFill>
            <a:ln w="9525">
              <a:solidFill>
                <a:srgbClr val="FF0000"/>
              </a:solidFill>
              <a:miter lim="800000"/>
              <a:headEnd/>
              <a:tailEnd/>
            </a:ln>
          </p:spPr>
          <p:txBody>
            <a:bodyPr wrap="none" anchor="ctr"/>
            <a:lstStyle/>
            <a:p>
              <a:endParaRPr lang="en-US"/>
            </a:p>
          </p:txBody>
        </p:sp>
        <p:sp>
          <p:nvSpPr>
            <p:cNvPr id="60424" name="AutoShape 763"/>
            <p:cNvSpPr>
              <a:spLocks noChangeAspect="1" noChangeArrowheads="1"/>
            </p:cNvSpPr>
            <p:nvPr/>
          </p:nvSpPr>
          <p:spPr bwMode="auto">
            <a:xfrm flipV="1">
              <a:off x="13367855" y="12927928"/>
              <a:ext cx="84874" cy="84874"/>
            </a:xfrm>
            <a:prstGeom prst="triangle">
              <a:avLst>
                <a:gd name="adj" fmla="val 50000"/>
              </a:avLst>
            </a:prstGeom>
            <a:solidFill>
              <a:schemeClr val="bg1"/>
            </a:solidFill>
            <a:ln w="28575">
              <a:solidFill>
                <a:srgbClr val="FF0000"/>
              </a:solidFill>
              <a:miter lim="800000"/>
              <a:headEnd/>
              <a:tailEnd/>
            </a:ln>
          </p:spPr>
          <p:txBody>
            <a:bodyPr wrap="none" anchor="ctr"/>
            <a:lstStyle/>
            <a:p>
              <a:endParaRPr lang="en-US"/>
            </a:p>
          </p:txBody>
        </p:sp>
        <p:sp>
          <p:nvSpPr>
            <p:cNvPr id="31" name="5-Point Star 30"/>
            <p:cNvSpPr>
              <a:spLocks noChangeAspect="1"/>
            </p:cNvSpPr>
            <p:nvPr/>
          </p:nvSpPr>
          <p:spPr bwMode="auto">
            <a:xfrm>
              <a:off x="13106335" y="16383417"/>
              <a:ext cx="195256" cy="195278"/>
            </a:xfrm>
            <a:prstGeom prst="star5">
              <a:avLst/>
            </a:prstGeom>
            <a:solidFill>
              <a:srgbClr val="0000FF"/>
            </a:solidFill>
            <a:ln w="9525" cap="flat" cmpd="sng" algn="ctr">
              <a:solidFill>
                <a:schemeClr val="tx1"/>
              </a:solidFill>
              <a:prstDash val="solid"/>
              <a:round/>
              <a:headEnd type="none" w="med" len="med"/>
              <a:tailEnd type="none" w="med" len="med"/>
            </a:ln>
            <a:effectLst/>
          </p:spPr>
          <p:txBody>
            <a:bodyPr/>
            <a:lstStyle/>
            <a:p>
              <a:pPr defTabSz="2820988">
                <a:defRPr/>
              </a:pPr>
              <a:endParaRPr lang="en-US" sz="5600">
                <a:latin typeface="Arial" charset="0"/>
              </a:endParaRPr>
            </a:p>
          </p:txBody>
        </p:sp>
      </p:grpSp>
      <p:sp>
        <p:nvSpPr>
          <p:cNvPr id="60419" name="Rectangle 4"/>
          <p:cNvSpPr>
            <a:spLocks noChangeArrowheads="1"/>
          </p:cNvSpPr>
          <p:nvPr/>
        </p:nvSpPr>
        <p:spPr bwMode="auto">
          <a:xfrm>
            <a:off x="7248525" y="6511428"/>
            <a:ext cx="1895475" cy="276999"/>
          </a:xfrm>
          <a:prstGeom prst="rect">
            <a:avLst/>
          </a:prstGeom>
          <a:solidFill>
            <a:schemeClr val="bg1"/>
          </a:solidFill>
          <a:ln w="9525">
            <a:noFill/>
            <a:miter lim="800000"/>
            <a:headEnd/>
            <a:tailEnd/>
          </a:ln>
        </p:spPr>
        <p:txBody>
          <a:bodyPr wrap="square">
            <a:spAutoFit/>
          </a:bodyPr>
          <a:lstStyle/>
          <a:p>
            <a:pPr algn="ctr"/>
            <a:r>
              <a:rPr lang="en-US" sz="1200" b="1" dirty="0" smtClean="0"/>
              <a:t>Cleared figure, NNSA</a:t>
            </a:r>
            <a:endParaRPr lang="en-US" sz="1200" b="1" dirty="0">
              <a:latin typeface="Charcoal" charset="0"/>
            </a:endParaRPr>
          </a:p>
        </p:txBody>
      </p:sp>
      <p:pic>
        <p:nvPicPr>
          <p:cNvPr id="145" name="Picture 231"/>
          <p:cNvPicPr>
            <a:picLocks noChangeAspect="1" noChangeArrowheads="1"/>
          </p:cNvPicPr>
          <p:nvPr/>
        </p:nvPicPr>
        <p:blipFill>
          <a:blip r:embed="rId2" cstate="print"/>
          <a:srcRect l="14000" t="10136" r="20000" b="20461"/>
          <a:stretch>
            <a:fillRect/>
          </a:stretch>
        </p:blipFill>
        <p:spPr bwMode="auto">
          <a:xfrm>
            <a:off x="6642112" y="336723"/>
            <a:ext cx="1863702" cy="1236378"/>
          </a:xfrm>
          <a:prstGeom prst="rect">
            <a:avLst/>
          </a:prstGeom>
          <a:noFill/>
          <a:ln w="9525">
            <a:noFill/>
            <a:miter lim="800000"/>
            <a:headEnd/>
            <a:tailEnd/>
          </a:ln>
        </p:spPr>
      </p:pic>
      <p:pic>
        <p:nvPicPr>
          <p:cNvPr id="146" name="Picture 232"/>
          <p:cNvPicPr>
            <a:picLocks noChangeAspect="1" noChangeArrowheads="1"/>
          </p:cNvPicPr>
          <p:nvPr/>
        </p:nvPicPr>
        <p:blipFill>
          <a:blip r:embed="rId3" cstate="print"/>
          <a:srcRect/>
          <a:stretch>
            <a:fillRect/>
          </a:stretch>
        </p:blipFill>
        <p:spPr bwMode="auto">
          <a:xfrm>
            <a:off x="6642112" y="1661993"/>
            <a:ext cx="1863700" cy="1149889"/>
          </a:xfrm>
          <a:prstGeom prst="rect">
            <a:avLst/>
          </a:prstGeom>
          <a:noFill/>
          <a:ln w="9525">
            <a:noFill/>
            <a:miter lim="800000"/>
            <a:headEnd/>
            <a:tailEnd/>
          </a:ln>
        </p:spPr>
      </p:pic>
      <p:cxnSp>
        <p:nvCxnSpPr>
          <p:cNvPr id="147" name="Straight Connector 146"/>
          <p:cNvCxnSpPr/>
          <p:nvPr/>
        </p:nvCxnSpPr>
        <p:spPr bwMode="auto">
          <a:xfrm rot="10800000" flipV="1">
            <a:off x="1438276" y="744267"/>
            <a:ext cx="1447305" cy="37015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bwMode="auto">
          <a:xfrm rot="10800000">
            <a:off x="4328120" y="254953"/>
            <a:ext cx="2301281" cy="7451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bwMode="auto">
          <a:xfrm rot="10800000">
            <a:off x="4178326" y="490907"/>
            <a:ext cx="2451074" cy="170936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2" name="Picture 1"/>
          <p:cNvPicPr>
            <a:picLocks noChangeAspect="1"/>
          </p:cNvPicPr>
          <p:nvPr/>
        </p:nvPicPr>
        <p:blipFill>
          <a:blip r:embed="rId4" cstate="print"/>
          <a:srcRect/>
          <a:stretch>
            <a:fillRect/>
          </a:stretch>
        </p:blipFill>
        <p:spPr bwMode="auto">
          <a:xfrm>
            <a:off x="157852" y="206370"/>
            <a:ext cx="1285223" cy="1790560"/>
          </a:xfrm>
          <a:prstGeom prst="rect">
            <a:avLst/>
          </a:prstGeom>
          <a:noFill/>
          <a:ln w="9525">
            <a:noFill/>
            <a:miter lim="800000"/>
            <a:headEnd/>
            <a:tailEnd/>
          </a:ln>
        </p:spPr>
      </p:pic>
      <p:pic>
        <p:nvPicPr>
          <p:cNvPr id="153" name="Picture 152" descr="P1030762.JPG"/>
          <p:cNvPicPr>
            <a:picLocks noChangeAspect="1"/>
          </p:cNvPicPr>
          <p:nvPr/>
        </p:nvPicPr>
        <p:blipFill>
          <a:blip r:embed="rId5" cstate="print"/>
          <a:srcRect l="13196" t="4321" r="15098" b="35019"/>
          <a:stretch>
            <a:fillRect/>
          </a:stretch>
        </p:blipFill>
        <p:spPr>
          <a:xfrm>
            <a:off x="6645708" y="2895600"/>
            <a:ext cx="1850591" cy="1174144"/>
          </a:xfrm>
          <a:prstGeom prst="rect">
            <a:avLst/>
          </a:prstGeom>
        </p:spPr>
      </p:pic>
      <p:cxnSp>
        <p:nvCxnSpPr>
          <p:cNvPr id="161" name="Straight Connector 160"/>
          <p:cNvCxnSpPr/>
          <p:nvPr/>
        </p:nvCxnSpPr>
        <p:spPr bwMode="auto">
          <a:xfrm rot="10800000">
            <a:off x="3457675" y="3689074"/>
            <a:ext cx="3181251" cy="90197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bwMode="auto">
          <a:xfrm rot="10800000" flipV="1">
            <a:off x="3448050" y="3371848"/>
            <a:ext cx="3200402" cy="30480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9" name="Picture 158" descr="20_PA_orig_Cropped.jpg"/>
          <p:cNvPicPr>
            <a:picLocks noChangeAspect="1"/>
          </p:cNvPicPr>
          <p:nvPr/>
        </p:nvPicPr>
        <p:blipFill>
          <a:blip r:embed="rId6" cstate="print"/>
          <a:srcRect l="9793" t="12493" r="20219" b="16113"/>
          <a:stretch>
            <a:fillRect/>
          </a:stretch>
        </p:blipFill>
        <p:spPr>
          <a:xfrm>
            <a:off x="6648453" y="4114800"/>
            <a:ext cx="1857361" cy="130703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grpSp>
        <p:nvGrpSpPr>
          <p:cNvPr id="2" name="Group 24"/>
          <p:cNvGrpSpPr>
            <a:grpSpLocks/>
          </p:cNvGrpSpPr>
          <p:nvPr/>
        </p:nvGrpSpPr>
        <p:grpSpPr bwMode="auto">
          <a:xfrm>
            <a:off x="457201" y="152399"/>
            <a:ext cx="6948554" cy="6604000"/>
            <a:chOff x="11125206" y="11048984"/>
            <a:chExt cx="6948330" cy="6604507"/>
          </a:xfrm>
        </p:grpSpPr>
        <p:sp>
          <p:nvSpPr>
            <p:cNvPr id="60420" name="Rectangle 764"/>
            <p:cNvSpPr>
              <a:spLocks noChangeAspect="1" noChangeArrowheads="1"/>
            </p:cNvSpPr>
            <p:nvPr/>
          </p:nvSpPr>
          <p:spPr bwMode="auto">
            <a:xfrm>
              <a:off x="13146828" y="16629470"/>
              <a:ext cx="106680" cy="106680"/>
            </a:xfrm>
            <a:prstGeom prst="rect">
              <a:avLst/>
            </a:prstGeom>
            <a:solidFill>
              <a:schemeClr val="bg1"/>
            </a:solidFill>
            <a:ln w="28575">
              <a:solidFill>
                <a:srgbClr val="FF0000"/>
              </a:solidFill>
              <a:miter lim="800000"/>
              <a:headEnd/>
              <a:tailEnd/>
            </a:ln>
          </p:spPr>
          <p:txBody>
            <a:bodyPr wrap="none" anchor="ctr"/>
            <a:lstStyle/>
            <a:p>
              <a:endParaRPr lang="en-US"/>
            </a:p>
          </p:txBody>
        </p:sp>
        <p:grpSp>
          <p:nvGrpSpPr>
            <p:cNvPr id="3" name="Group 329"/>
            <p:cNvGrpSpPr>
              <a:grpSpLocks/>
            </p:cNvGrpSpPr>
            <p:nvPr/>
          </p:nvGrpSpPr>
          <p:grpSpPr bwMode="auto">
            <a:xfrm>
              <a:off x="11125206" y="11048984"/>
              <a:ext cx="6948330" cy="6604507"/>
              <a:chOff x="1790701" y="136526"/>
              <a:chExt cx="6948327" cy="6604516"/>
            </a:xfrm>
          </p:grpSpPr>
          <p:grpSp>
            <p:nvGrpSpPr>
              <p:cNvPr id="4" name="Group 281"/>
              <p:cNvGrpSpPr>
                <a:grpSpLocks/>
              </p:cNvGrpSpPr>
              <p:nvPr/>
            </p:nvGrpSpPr>
            <p:grpSpPr bwMode="auto">
              <a:xfrm>
                <a:off x="3505200" y="136526"/>
                <a:ext cx="5233828" cy="6225103"/>
                <a:chOff x="4984750" y="136526"/>
                <a:chExt cx="5233828" cy="6225103"/>
              </a:xfrm>
            </p:grpSpPr>
            <p:sp>
              <p:nvSpPr>
                <p:cNvPr id="60522" name="Rectangle 146"/>
                <p:cNvSpPr>
                  <a:spLocks noChangeArrowheads="1"/>
                </p:cNvSpPr>
                <p:nvPr/>
              </p:nvSpPr>
              <p:spPr bwMode="auto">
                <a:xfrm>
                  <a:off x="5522791" y="304801"/>
                  <a:ext cx="3407600" cy="184666"/>
                </a:xfrm>
                <a:prstGeom prst="rect">
                  <a:avLst/>
                </a:prstGeom>
                <a:noFill/>
                <a:ln w="9525">
                  <a:noFill/>
                  <a:miter lim="800000"/>
                  <a:headEnd/>
                  <a:tailEnd/>
                </a:ln>
              </p:spPr>
              <p:txBody>
                <a:bodyPr wrap="none" lIns="0" tIns="0" rIns="0" bIns="0">
                  <a:spAutoFit/>
                </a:bodyPr>
                <a:lstStyle/>
                <a:p>
                  <a:r>
                    <a:rPr lang="en-US" sz="1200" b="1" i="1">
                      <a:solidFill>
                        <a:srgbClr val="0000FF"/>
                      </a:solidFill>
                    </a:rPr>
                    <a:t> AY741704 Unc. clone TTMF164 (SA gold mine)</a:t>
                  </a:r>
                  <a:endParaRPr lang="en-US" sz="1200" b="1">
                    <a:solidFill>
                      <a:srgbClr val="0000FF"/>
                    </a:solidFill>
                  </a:endParaRPr>
                </a:p>
              </p:txBody>
            </p:sp>
            <p:sp>
              <p:nvSpPr>
                <p:cNvPr id="60523" name="Rectangle 172"/>
                <p:cNvSpPr>
                  <a:spLocks noChangeArrowheads="1"/>
                </p:cNvSpPr>
                <p:nvPr/>
              </p:nvSpPr>
              <p:spPr bwMode="auto">
                <a:xfrm>
                  <a:off x="5376741" y="1814513"/>
                  <a:ext cx="317465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AB232785 Pelotomaculum isophthalicicum</a:t>
                  </a:r>
                  <a:endParaRPr lang="en-US" sz="1200" b="1"/>
                </a:p>
              </p:txBody>
            </p:sp>
            <p:sp>
              <p:nvSpPr>
                <p:cNvPr id="60524" name="Rectangle 178"/>
                <p:cNvSpPr>
                  <a:spLocks noChangeArrowheads="1"/>
                </p:cNvSpPr>
                <p:nvPr/>
              </p:nvSpPr>
              <p:spPr bwMode="auto">
                <a:xfrm>
                  <a:off x="5543428" y="2149476"/>
                  <a:ext cx="2509213"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AY884087 Moorella thermoacetica</a:t>
                  </a:r>
                  <a:endParaRPr lang="en-US" sz="1200" b="1"/>
                </a:p>
              </p:txBody>
            </p:sp>
            <p:sp>
              <p:nvSpPr>
                <p:cNvPr id="60525" name="Rectangle 144"/>
                <p:cNvSpPr>
                  <a:spLocks noChangeArrowheads="1"/>
                </p:cNvSpPr>
                <p:nvPr/>
              </p:nvSpPr>
              <p:spPr bwMode="auto">
                <a:xfrm>
                  <a:off x="5789612" y="136526"/>
                  <a:ext cx="133049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HS-4850B-04G (5)</a:t>
                  </a:r>
                  <a:endParaRPr lang="en-US" sz="1200" b="1"/>
                </a:p>
              </p:txBody>
            </p:sp>
            <p:sp>
              <p:nvSpPr>
                <p:cNvPr id="60526" name="Rectangle 149"/>
                <p:cNvSpPr>
                  <a:spLocks noChangeArrowheads="1"/>
                </p:cNvSpPr>
                <p:nvPr/>
              </p:nvSpPr>
              <p:spPr bwMode="auto">
                <a:xfrm>
                  <a:off x="5670550" y="471488"/>
                  <a:ext cx="921727"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09C</a:t>
                  </a:r>
                  <a:endParaRPr lang="en-US" sz="1200" b="1">
                    <a:solidFill>
                      <a:srgbClr val="00B050"/>
                    </a:solidFill>
                  </a:endParaRPr>
                </a:p>
              </p:txBody>
            </p:sp>
            <p:sp>
              <p:nvSpPr>
                <p:cNvPr id="60527" name="Rectangle 152"/>
                <p:cNvSpPr>
                  <a:spLocks noChangeArrowheads="1"/>
                </p:cNvSpPr>
                <p:nvPr/>
              </p:nvSpPr>
              <p:spPr bwMode="auto">
                <a:xfrm>
                  <a:off x="5657850" y="639763"/>
                  <a:ext cx="1144544"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04E (3)</a:t>
                  </a:r>
                  <a:endParaRPr lang="en-US" sz="1200" b="1">
                    <a:solidFill>
                      <a:srgbClr val="00B050"/>
                    </a:solidFill>
                  </a:endParaRPr>
                </a:p>
              </p:txBody>
            </p:sp>
            <p:sp>
              <p:nvSpPr>
                <p:cNvPr id="60528" name="Rectangle 154"/>
                <p:cNvSpPr>
                  <a:spLocks noChangeArrowheads="1"/>
                </p:cNvSpPr>
                <p:nvPr/>
              </p:nvSpPr>
              <p:spPr bwMode="auto">
                <a:xfrm>
                  <a:off x="5664200" y="808038"/>
                  <a:ext cx="913712"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12E</a:t>
                  </a:r>
                  <a:endParaRPr lang="en-US" sz="1200" b="1">
                    <a:solidFill>
                      <a:srgbClr val="00B050"/>
                    </a:solidFill>
                  </a:endParaRPr>
                </a:p>
              </p:txBody>
            </p:sp>
            <p:sp>
              <p:nvSpPr>
                <p:cNvPr id="60529" name="Rectangle 158"/>
                <p:cNvSpPr>
                  <a:spLocks noChangeArrowheads="1"/>
                </p:cNvSpPr>
                <p:nvPr/>
              </p:nvSpPr>
              <p:spPr bwMode="auto">
                <a:xfrm>
                  <a:off x="5832475" y="974726"/>
                  <a:ext cx="109004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HS-4850B-09D</a:t>
                  </a:r>
                  <a:endParaRPr lang="en-US" sz="1200" b="1"/>
                </a:p>
              </p:txBody>
            </p:sp>
            <p:sp>
              <p:nvSpPr>
                <p:cNvPr id="60530" name="Rectangle 160"/>
                <p:cNvSpPr>
                  <a:spLocks noChangeArrowheads="1"/>
                </p:cNvSpPr>
                <p:nvPr/>
              </p:nvSpPr>
              <p:spPr bwMode="auto">
                <a:xfrm>
                  <a:off x="5653087" y="1143001"/>
                  <a:ext cx="931345"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05G</a:t>
                  </a:r>
                  <a:endParaRPr lang="en-US" sz="1200" b="1">
                    <a:solidFill>
                      <a:srgbClr val="00B050"/>
                    </a:solidFill>
                  </a:endParaRPr>
                </a:p>
              </p:txBody>
            </p:sp>
            <p:sp>
              <p:nvSpPr>
                <p:cNvPr id="60531" name="Rectangle 162"/>
                <p:cNvSpPr>
                  <a:spLocks noChangeArrowheads="1"/>
                </p:cNvSpPr>
                <p:nvPr/>
              </p:nvSpPr>
              <p:spPr bwMode="auto">
                <a:xfrm>
                  <a:off x="5651500" y="1311276"/>
                  <a:ext cx="1141146"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11B (3)</a:t>
                  </a:r>
                  <a:endParaRPr lang="en-US" sz="1200" b="1">
                    <a:solidFill>
                      <a:srgbClr val="00B050"/>
                    </a:solidFill>
                  </a:endParaRPr>
                </a:p>
              </p:txBody>
            </p:sp>
            <p:sp>
              <p:nvSpPr>
                <p:cNvPr id="60532" name="Rectangle 167"/>
                <p:cNvSpPr>
                  <a:spLocks noChangeArrowheads="1"/>
                </p:cNvSpPr>
                <p:nvPr/>
              </p:nvSpPr>
              <p:spPr bwMode="auto">
                <a:xfrm>
                  <a:off x="5762625" y="1479551"/>
                  <a:ext cx="905697"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12F</a:t>
                  </a:r>
                  <a:endParaRPr lang="en-US" sz="1200" b="1">
                    <a:solidFill>
                      <a:srgbClr val="00B050"/>
                    </a:solidFill>
                  </a:endParaRPr>
                </a:p>
              </p:txBody>
            </p:sp>
            <p:sp>
              <p:nvSpPr>
                <p:cNvPr id="60533" name="Rectangle 170"/>
                <p:cNvSpPr>
                  <a:spLocks noChangeArrowheads="1"/>
                </p:cNvSpPr>
                <p:nvPr/>
              </p:nvSpPr>
              <p:spPr bwMode="auto">
                <a:xfrm>
                  <a:off x="5851525" y="1646238"/>
                  <a:ext cx="1077218"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BLM-1 01G (7)</a:t>
                  </a:r>
                  <a:endParaRPr lang="en-US" sz="1200" b="1">
                    <a:solidFill>
                      <a:srgbClr val="00B050"/>
                    </a:solidFill>
                  </a:endParaRPr>
                </a:p>
              </p:txBody>
            </p:sp>
            <p:sp>
              <p:nvSpPr>
                <p:cNvPr id="60534" name="Rectangle 176"/>
                <p:cNvSpPr>
                  <a:spLocks noChangeArrowheads="1"/>
                </p:cNvSpPr>
                <p:nvPr/>
              </p:nvSpPr>
              <p:spPr bwMode="auto">
                <a:xfrm>
                  <a:off x="5613400" y="1982788"/>
                  <a:ext cx="1249445"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ALMENDRO 09H</a:t>
                  </a:r>
                  <a:endParaRPr lang="en-US" sz="1200" b="1">
                    <a:solidFill>
                      <a:srgbClr val="FF0000"/>
                    </a:solidFill>
                  </a:endParaRPr>
                </a:p>
              </p:txBody>
            </p:sp>
            <p:sp>
              <p:nvSpPr>
                <p:cNvPr id="60535" name="Rectangle 181"/>
                <p:cNvSpPr>
                  <a:spLocks noChangeArrowheads="1"/>
                </p:cNvSpPr>
                <p:nvPr/>
              </p:nvSpPr>
              <p:spPr bwMode="auto">
                <a:xfrm>
                  <a:off x="5943600" y="2317751"/>
                  <a:ext cx="828753" cy="184666"/>
                </a:xfrm>
                <a:prstGeom prst="rect">
                  <a:avLst/>
                </a:prstGeom>
                <a:noFill/>
                <a:ln w="9525">
                  <a:noFill/>
                  <a:miter lim="800000"/>
                  <a:headEnd/>
                  <a:tailEnd/>
                </a:ln>
              </p:spPr>
              <p:txBody>
                <a:bodyPr wrap="none" lIns="0" tIns="0" rIns="0" bIns="0">
                  <a:spAutoFit/>
                </a:bodyPr>
                <a:lstStyle/>
                <a:p>
                  <a:r>
                    <a:rPr lang="en-US" sz="1200" b="1" i="1" dirty="0">
                      <a:solidFill>
                        <a:srgbClr val="000000"/>
                      </a:solidFill>
                    </a:rPr>
                    <a:t> </a:t>
                  </a:r>
                  <a:r>
                    <a:rPr lang="en-US" sz="1200" b="1" i="1" dirty="0">
                      <a:solidFill>
                        <a:srgbClr val="00B050"/>
                      </a:solidFill>
                    </a:rPr>
                    <a:t>BLM-1 02E</a:t>
                  </a:r>
                  <a:endParaRPr lang="en-US" sz="1200" b="1" dirty="0">
                    <a:solidFill>
                      <a:srgbClr val="00B050"/>
                    </a:solidFill>
                  </a:endParaRPr>
                </a:p>
              </p:txBody>
            </p:sp>
            <p:sp>
              <p:nvSpPr>
                <p:cNvPr id="60536" name="Rectangle 184"/>
                <p:cNvSpPr>
                  <a:spLocks noChangeArrowheads="1"/>
                </p:cNvSpPr>
                <p:nvPr/>
              </p:nvSpPr>
              <p:spPr bwMode="auto">
                <a:xfrm>
                  <a:off x="6096000" y="2486026"/>
                  <a:ext cx="101861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ALEMAN 03A</a:t>
                  </a:r>
                  <a:endParaRPr lang="en-US" sz="1200" b="1">
                    <a:solidFill>
                      <a:srgbClr val="FF0000"/>
                    </a:solidFill>
                  </a:endParaRPr>
                </a:p>
              </p:txBody>
            </p:sp>
            <p:sp>
              <p:nvSpPr>
                <p:cNvPr id="60537" name="Rectangle 186"/>
                <p:cNvSpPr>
                  <a:spLocks noChangeArrowheads="1"/>
                </p:cNvSpPr>
                <p:nvPr/>
              </p:nvSpPr>
              <p:spPr bwMode="auto">
                <a:xfrm>
                  <a:off x="6197600" y="2652713"/>
                  <a:ext cx="1082027"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U12N.10B 03A</a:t>
                  </a:r>
                  <a:endParaRPr lang="en-US" sz="1200" b="1">
                    <a:solidFill>
                      <a:srgbClr val="FF0000"/>
                    </a:solidFill>
                  </a:endParaRPr>
                </a:p>
              </p:txBody>
            </p:sp>
            <p:sp>
              <p:nvSpPr>
                <p:cNvPr id="60538" name="Rectangle 189"/>
                <p:cNvSpPr>
                  <a:spLocks noChangeArrowheads="1"/>
                </p:cNvSpPr>
                <p:nvPr/>
              </p:nvSpPr>
              <p:spPr bwMode="auto">
                <a:xfrm>
                  <a:off x="5940425" y="2820988"/>
                  <a:ext cx="1272784"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GASCON 01B (5)</a:t>
                  </a:r>
                  <a:endParaRPr lang="en-US" sz="1200" b="1">
                    <a:solidFill>
                      <a:srgbClr val="FF0000"/>
                    </a:solidFill>
                  </a:endParaRPr>
                </a:p>
              </p:txBody>
            </p:sp>
            <p:sp>
              <p:nvSpPr>
                <p:cNvPr id="60539" name="Rectangle 191"/>
                <p:cNvSpPr>
                  <a:spLocks noChangeArrowheads="1"/>
                </p:cNvSpPr>
                <p:nvPr/>
              </p:nvSpPr>
              <p:spPr bwMode="auto">
                <a:xfrm>
                  <a:off x="5683250" y="2989263"/>
                  <a:ext cx="2883610"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AB436739 Desulfonosporus sp. AAN04</a:t>
                  </a:r>
                  <a:endParaRPr lang="en-US" sz="1200" b="1"/>
                </a:p>
              </p:txBody>
            </p:sp>
            <p:sp>
              <p:nvSpPr>
                <p:cNvPr id="60540" name="Rectangle 194"/>
                <p:cNvSpPr>
                  <a:spLocks noChangeArrowheads="1"/>
                </p:cNvSpPr>
                <p:nvPr/>
              </p:nvSpPr>
              <p:spPr bwMode="auto">
                <a:xfrm>
                  <a:off x="6180137" y="3155951"/>
                  <a:ext cx="811119"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NASH 10G</a:t>
                  </a:r>
                  <a:endParaRPr lang="en-US" sz="1200" b="1">
                    <a:solidFill>
                      <a:srgbClr val="FF0000"/>
                    </a:solidFill>
                  </a:endParaRPr>
                </a:p>
              </p:txBody>
            </p:sp>
            <p:sp>
              <p:nvSpPr>
                <p:cNvPr id="60541" name="Rectangle 196"/>
                <p:cNvSpPr>
                  <a:spLocks noChangeArrowheads="1"/>
                </p:cNvSpPr>
                <p:nvPr/>
              </p:nvSpPr>
              <p:spPr bwMode="auto">
                <a:xfrm>
                  <a:off x="5980112" y="3324226"/>
                  <a:ext cx="1082027"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U12N.10B 03H</a:t>
                  </a:r>
                  <a:endParaRPr lang="en-US" sz="1200" b="1">
                    <a:solidFill>
                      <a:srgbClr val="FF0000"/>
                    </a:solidFill>
                  </a:endParaRPr>
                </a:p>
              </p:txBody>
            </p:sp>
            <p:sp>
              <p:nvSpPr>
                <p:cNvPr id="60542" name="Rectangle 203"/>
                <p:cNvSpPr>
                  <a:spLocks noChangeArrowheads="1"/>
                </p:cNvSpPr>
                <p:nvPr/>
              </p:nvSpPr>
              <p:spPr bwMode="auto">
                <a:xfrm>
                  <a:off x="5364162" y="3492501"/>
                  <a:ext cx="825354"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BLM-1 11A</a:t>
                  </a:r>
                  <a:endParaRPr lang="en-US" sz="1200" b="1">
                    <a:solidFill>
                      <a:srgbClr val="00B050"/>
                    </a:solidFill>
                  </a:endParaRPr>
                </a:p>
              </p:txBody>
            </p:sp>
            <p:sp>
              <p:nvSpPr>
                <p:cNvPr id="60543" name="Rectangle 205"/>
                <p:cNvSpPr>
                  <a:spLocks noChangeArrowheads="1"/>
                </p:cNvSpPr>
                <p:nvPr/>
              </p:nvSpPr>
              <p:spPr bwMode="auto">
                <a:xfrm>
                  <a:off x="5449887" y="3660776"/>
                  <a:ext cx="820738"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00B050"/>
                      </a:solidFill>
                    </a:rPr>
                    <a:t>BLM-1 01F</a:t>
                  </a:r>
                  <a:endParaRPr lang="en-US" sz="1200" b="1">
                    <a:solidFill>
                      <a:srgbClr val="00B050"/>
                    </a:solidFill>
                  </a:endParaRPr>
                </a:p>
              </p:txBody>
            </p:sp>
            <p:sp>
              <p:nvSpPr>
                <p:cNvPr id="60544" name="Rectangle 207"/>
                <p:cNvSpPr>
                  <a:spLocks noChangeArrowheads="1"/>
                </p:cNvSpPr>
                <p:nvPr/>
              </p:nvSpPr>
              <p:spPr bwMode="auto">
                <a:xfrm>
                  <a:off x="5183187" y="3827463"/>
                  <a:ext cx="3353739"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Y11574 Desulfotomaculum thermobenzoicum</a:t>
                  </a:r>
                  <a:endParaRPr lang="en-US" sz="1200" b="1"/>
                </a:p>
              </p:txBody>
            </p:sp>
            <p:sp>
              <p:nvSpPr>
                <p:cNvPr id="60545" name="Rectangle 212"/>
                <p:cNvSpPr>
                  <a:spLocks noChangeArrowheads="1"/>
                </p:cNvSpPr>
                <p:nvPr/>
              </p:nvSpPr>
              <p:spPr bwMode="auto">
                <a:xfrm>
                  <a:off x="5416550" y="3995738"/>
                  <a:ext cx="836768"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00B050"/>
                      </a:solidFill>
                    </a:rPr>
                    <a:t>BLM-1 07A</a:t>
                  </a:r>
                  <a:endParaRPr lang="en-US" sz="1200" b="1">
                    <a:solidFill>
                      <a:srgbClr val="00B050"/>
                    </a:solidFill>
                  </a:endParaRPr>
                </a:p>
              </p:txBody>
            </p:sp>
            <p:sp>
              <p:nvSpPr>
                <p:cNvPr id="60546" name="Rectangle 214"/>
                <p:cNvSpPr>
                  <a:spLocks noChangeArrowheads="1"/>
                </p:cNvSpPr>
                <p:nvPr/>
              </p:nvSpPr>
              <p:spPr bwMode="auto">
                <a:xfrm>
                  <a:off x="5461000" y="4164013"/>
                  <a:ext cx="1304844"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U12N.10V 09D (2)</a:t>
                  </a:r>
                  <a:endParaRPr lang="en-US" sz="1200" b="1">
                    <a:solidFill>
                      <a:srgbClr val="FF0000"/>
                    </a:solidFill>
                  </a:endParaRPr>
                </a:p>
              </p:txBody>
            </p:sp>
            <p:sp>
              <p:nvSpPr>
                <p:cNvPr id="60547" name="Rectangle 216"/>
                <p:cNvSpPr>
                  <a:spLocks noChangeArrowheads="1"/>
                </p:cNvSpPr>
                <p:nvPr/>
              </p:nvSpPr>
              <p:spPr bwMode="auto">
                <a:xfrm>
                  <a:off x="5476875" y="4330701"/>
                  <a:ext cx="1312860"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U12N.10B 04B (5)</a:t>
                  </a:r>
                  <a:endParaRPr lang="en-US" sz="1200" b="1">
                    <a:solidFill>
                      <a:srgbClr val="FF0000"/>
                    </a:solidFill>
                  </a:endParaRPr>
                </a:p>
              </p:txBody>
            </p:sp>
            <p:sp>
              <p:nvSpPr>
                <p:cNvPr id="60548" name="Rectangle 219"/>
                <p:cNvSpPr>
                  <a:spLocks noChangeArrowheads="1"/>
                </p:cNvSpPr>
                <p:nvPr/>
              </p:nvSpPr>
              <p:spPr bwMode="auto">
                <a:xfrm>
                  <a:off x="5286375" y="4498976"/>
                  <a:ext cx="3976666" cy="184666"/>
                </a:xfrm>
                <a:prstGeom prst="rect">
                  <a:avLst/>
                </a:prstGeom>
                <a:noFill/>
                <a:ln w="9525">
                  <a:noFill/>
                  <a:miter lim="800000"/>
                  <a:headEnd/>
                  <a:tailEnd/>
                </a:ln>
              </p:spPr>
              <p:txBody>
                <a:bodyPr wrap="none" lIns="0" tIns="0" rIns="0" bIns="0">
                  <a:spAutoFit/>
                </a:bodyPr>
                <a:lstStyle/>
                <a:p>
                  <a:r>
                    <a:rPr lang="en-US" sz="1200" b="1" i="1" dirty="0">
                      <a:solidFill>
                        <a:srgbClr val="0000FF"/>
                      </a:solidFill>
                    </a:rPr>
                    <a:t> AY604055 </a:t>
                  </a:r>
                  <a:r>
                    <a:rPr lang="en-US" sz="1200" b="1" i="1" dirty="0" err="1">
                      <a:solidFill>
                        <a:srgbClr val="0000FF"/>
                      </a:solidFill>
                    </a:rPr>
                    <a:t>Unc</a:t>
                  </a:r>
                  <a:r>
                    <a:rPr lang="en-US" sz="1200" b="1" i="1" dirty="0">
                      <a:solidFill>
                        <a:srgbClr val="0000FF"/>
                      </a:solidFill>
                    </a:rPr>
                    <a:t>. clone DR9IPCB16SCT8 (SA gold mine)</a:t>
                  </a:r>
                  <a:endParaRPr lang="en-US" sz="1200" b="1" dirty="0">
                    <a:solidFill>
                      <a:srgbClr val="0000FF"/>
                    </a:solidFill>
                  </a:endParaRPr>
                </a:p>
              </p:txBody>
            </p:sp>
            <p:sp>
              <p:nvSpPr>
                <p:cNvPr id="60549" name="Rectangle 221"/>
                <p:cNvSpPr>
                  <a:spLocks noChangeArrowheads="1"/>
                </p:cNvSpPr>
                <p:nvPr/>
              </p:nvSpPr>
              <p:spPr bwMode="auto">
                <a:xfrm>
                  <a:off x="5343525" y="4667251"/>
                  <a:ext cx="3713965"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FJ712408 Unc KZNMV-0-B13 (Kazan Mud Volcano)</a:t>
                  </a:r>
                  <a:endParaRPr lang="en-US" sz="1200" b="1"/>
                </a:p>
              </p:txBody>
            </p:sp>
            <p:sp>
              <p:nvSpPr>
                <p:cNvPr id="60550" name="Rectangle 225"/>
                <p:cNvSpPr>
                  <a:spLocks noChangeArrowheads="1"/>
                </p:cNvSpPr>
                <p:nvPr/>
              </p:nvSpPr>
              <p:spPr bwMode="auto">
                <a:xfrm>
                  <a:off x="5441950" y="4828660"/>
                  <a:ext cx="107401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U12N.10V 03D</a:t>
                  </a:r>
                  <a:endParaRPr lang="en-US" sz="1200" b="1">
                    <a:solidFill>
                      <a:srgbClr val="FF0000"/>
                    </a:solidFill>
                  </a:endParaRPr>
                </a:p>
              </p:txBody>
            </p:sp>
            <p:sp>
              <p:nvSpPr>
                <p:cNvPr id="60551" name="Rectangle 227"/>
                <p:cNvSpPr>
                  <a:spLocks noChangeArrowheads="1"/>
                </p:cNvSpPr>
                <p:nvPr/>
              </p:nvSpPr>
              <p:spPr bwMode="auto">
                <a:xfrm>
                  <a:off x="5337173" y="5002213"/>
                  <a:ext cx="3892670" cy="184680"/>
                </a:xfrm>
                <a:prstGeom prst="rect">
                  <a:avLst/>
                </a:prstGeom>
                <a:noFill/>
                <a:ln w="9525">
                  <a:noFill/>
                  <a:miter lim="800000"/>
                  <a:headEnd/>
                  <a:tailEnd/>
                </a:ln>
              </p:spPr>
              <p:txBody>
                <a:bodyPr wrap="none" lIns="0" tIns="0" rIns="0" bIns="0">
                  <a:spAutoFit/>
                </a:bodyPr>
                <a:lstStyle/>
                <a:p>
                  <a:r>
                    <a:rPr lang="en-US" sz="1200" b="1" i="1" dirty="0">
                      <a:solidFill>
                        <a:srgbClr val="000000"/>
                      </a:solidFill>
                    </a:rPr>
                    <a:t> AM777970 </a:t>
                  </a:r>
                  <a:r>
                    <a:rPr lang="en-US" sz="1200" b="1" i="1" dirty="0" err="1">
                      <a:solidFill>
                        <a:srgbClr val="000000"/>
                      </a:solidFill>
                    </a:rPr>
                    <a:t>Unc</a:t>
                  </a:r>
                  <a:r>
                    <a:rPr lang="en-US" sz="1200" b="1" i="1" dirty="0">
                      <a:solidFill>
                        <a:srgbClr val="000000"/>
                      </a:solidFill>
                    </a:rPr>
                    <a:t>. clone CVCloAm2Ph32 </a:t>
                  </a:r>
                  <a:r>
                    <a:rPr lang="en-US" sz="1200" b="1" i="1" dirty="0" smtClean="0">
                      <a:solidFill>
                        <a:srgbClr val="000000"/>
                      </a:solidFill>
                    </a:rPr>
                    <a:t>(Portugal GW)</a:t>
                  </a:r>
                  <a:endParaRPr lang="en-US" sz="1200" b="1" dirty="0"/>
                </a:p>
              </p:txBody>
            </p:sp>
            <p:sp>
              <p:nvSpPr>
                <p:cNvPr id="60552" name="Rectangle 230"/>
                <p:cNvSpPr>
                  <a:spLocks noChangeArrowheads="1"/>
                </p:cNvSpPr>
                <p:nvPr/>
              </p:nvSpPr>
              <p:spPr bwMode="auto">
                <a:xfrm>
                  <a:off x="5259386" y="5170488"/>
                  <a:ext cx="3046824" cy="184680"/>
                </a:xfrm>
                <a:prstGeom prst="rect">
                  <a:avLst/>
                </a:prstGeom>
                <a:noFill/>
                <a:ln w="9525">
                  <a:noFill/>
                  <a:miter lim="800000"/>
                  <a:headEnd/>
                  <a:tailEnd/>
                </a:ln>
              </p:spPr>
              <p:txBody>
                <a:bodyPr wrap="none" lIns="0" tIns="0" rIns="0" bIns="0">
                  <a:spAutoFit/>
                </a:bodyPr>
                <a:lstStyle/>
                <a:p>
                  <a:r>
                    <a:rPr lang="en-US" sz="1200" b="1" i="1" dirty="0">
                      <a:solidFill>
                        <a:srgbClr val="0000FF"/>
                      </a:solidFill>
                    </a:rPr>
                    <a:t> AY741695 </a:t>
                  </a:r>
                  <a:r>
                    <a:rPr lang="en-US" sz="1200" b="1" i="1" dirty="0" err="1">
                      <a:solidFill>
                        <a:srgbClr val="0000FF"/>
                      </a:solidFill>
                    </a:rPr>
                    <a:t>Unc</a:t>
                  </a:r>
                  <a:r>
                    <a:rPr lang="en-US" sz="1200" b="1" i="1" dirty="0">
                      <a:solidFill>
                        <a:srgbClr val="0000FF"/>
                      </a:solidFill>
                    </a:rPr>
                    <a:t>. clone TTMF21 (SA </a:t>
                  </a:r>
                  <a:r>
                    <a:rPr lang="en-US" sz="1200" b="1" i="1" dirty="0" smtClean="0">
                      <a:solidFill>
                        <a:srgbClr val="0000FF"/>
                      </a:solidFill>
                    </a:rPr>
                    <a:t>mine</a:t>
                  </a:r>
                  <a:r>
                    <a:rPr lang="en-US" sz="1200" b="1" i="1" dirty="0">
                      <a:solidFill>
                        <a:srgbClr val="0000FF"/>
                      </a:solidFill>
                    </a:rPr>
                    <a:t>)</a:t>
                  </a:r>
                  <a:endParaRPr lang="en-US" sz="1200" b="1" dirty="0">
                    <a:solidFill>
                      <a:srgbClr val="0000FF"/>
                    </a:solidFill>
                  </a:endParaRPr>
                </a:p>
              </p:txBody>
            </p:sp>
            <p:sp>
              <p:nvSpPr>
                <p:cNvPr id="60553" name="Rectangle 232"/>
                <p:cNvSpPr>
                  <a:spLocks noChangeArrowheads="1"/>
                </p:cNvSpPr>
                <p:nvPr/>
              </p:nvSpPr>
              <p:spPr bwMode="auto">
                <a:xfrm>
                  <a:off x="5224461" y="5338763"/>
                  <a:ext cx="4068994" cy="184680"/>
                </a:xfrm>
                <a:prstGeom prst="rect">
                  <a:avLst/>
                </a:prstGeom>
                <a:noFill/>
                <a:ln w="9525">
                  <a:noFill/>
                  <a:miter lim="800000"/>
                  <a:headEnd/>
                  <a:tailEnd/>
                </a:ln>
              </p:spPr>
              <p:txBody>
                <a:bodyPr wrap="none" lIns="0" tIns="0" rIns="0" bIns="0">
                  <a:spAutoFit/>
                </a:bodyPr>
                <a:lstStyle/>
                <a:p>
                  <a:r>
                    <a:rPr lang="en-US" sz="1200" b="1" i="1" dirty="0">
                      <a:solidFill>
                        <a:srgbClr val="0000FF"/>
                      </a:solidFill>
                    </a:rPr>
                    <a:t> DQ088771 </a:t>
                  </a:r>
                  <a:r>
                    <a:rPr lang="en-US" sz="1200" b="1" i="1" dirty="0" err="1">
                      <a:solidFill>
                        <a:srgbClr val="0000FF"/>
                      </a:solidFill>
                    </a:rPr>
                    <a:t>Unc</a:t>
                  </a:r>
                  <a:r>
                    <a:rPr lang="en-US" sz="1200" b="1" i="1" dirty="0" smtClean="0">
                      <a:solidFill>
                        <a:srgbClr val="0000FF"/>
                      </a:solidFill>
                    </a:rPr>
                    <a:t>. clone BE325FW032701CTS (SA </a:t>
                  </a:r>
                  <a:r>
                    <a:rPr lang="en-US" sz="1200" b="1" i="1" dirty="0">
                      <a:solidFill>
                        <a:srgbClr val="0000FF"/>
                      </a:solidFill>
                    </a:rPr>
                    <a:t>mine)</a:t>
                  </a:r>
                  <a:endParaRPr lang="en-US" sz="1200" b="1" dirty="0">
                    <a:solidFill>
                      <a:srgbClr val="0000FF"/>
                    </a:solidFill>
                  </a:endParaRPr>
                </a:p>
              </p:txBody>
            </p:sp>
            <p:sp>
              <p:nvSpPr>
                <p:cNvPr id="60554" name="Rectangle 235"/>
                <p:cNvSpPr>
                  <a:spLocks noChangeArrowheads="1"/>
                </p:cNvSpPr>
                <p:nvPr/>
              </p:nvSpPr>
              <p:spPr bwMode="auto">
                <a:xfrm>
                  <a:off x="5476851" y="5505451"/>
                  <a:ext cx="4270400"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0000FF"/>
                      </a:solidFill>
                    </a:rPr>
                    <a:t>NC_010424 Candidatus Desulforudis audaxviator MP104C</a:t>
                  </a:r>
                  <a:endParaRPr lang="en-US" sz="1200" b="1">
                    <a:solidFill>
                      <a:srgbClr val="0000FF"/>
                    </a:solidFill>
                  </a:endParaRPr>
                </a:p>
              </p:txBody>
            </p:sp>
            <p:sp>
              <p:nvSpPr>
                <p:cNvPr id="60555" name="Rectangle 237"/>
                <p:cNvSpPr>
                  <a:spLocks noChangeArrowheads="1"/>
                </p:cNvSpPr>
                <p:nvPr/>
              </p:nvSpPr>
              <p:spPr bwMode="auto">
                <a:xfrm>
                  <a:off x="5492267" y="5673726"/>
                  <a:ext cx="1054584" cy="184666"/>
                </a:xfrm>
                <a:prstGeom prst="rect">
                  <a:avLst/>
                </a:prstGeom>
                <a:noFill/>
                <a:ln w="9525">
                  <a:noFill/>
                  <a:miter lim="800000"/>
                  <a:headEnd/>
                  <a:tailEnd/>
                </a:ln>
              </p:spPr>
              <p:txBody>
                <a:bodyPr wrap="none" lIns="0" tIns="0" rIns="0" bIns="0">
                  <a:spAutoFit/>
                </a:bodyPr>
                <a:lstStyle/>
                <a:p>
                  <a:r>
                    <a:rPr lang="en-US" sz="1200" b="1" i="1">
                      <a:solidFill>
                        <a:srgbClr val="FF0000"/>
                      </a:solidFill>
                    </a:rPr>
                    <a:t> ER-EC-11 07D</a:t>
                  </a:r>
                  <a:endParaRPr lang="en-US" sz="1200" b="1">
                    <a:solidFill>
                      <a:srgbClr val="FF0000"/>
                    </a:solidFill>
                  </a:endParaRPr>
                </a:p>
              </p:txBody>
            </p:sp>
            <p:sp>
              <p:nvSpPr>
                <p:cNvPr id="60556" name="Rectangle 239"/>
                <p:cNvSpPr>
                  <a:spLocks noChangeArrowheads="1"/>
                </p:cNvSpPr>
                <p:nvPr/>
              </p:nvSpPr>
              <p:spPr bwMode="auto">
                <a:xfrm>
                  <a:off x="5199062" y="5842001"/>
                  <a:ext cx="5019516"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AY753389 Unc. clone SK21 (alkaline district heating system biofilm) </a:t>
                  </a:r>
                  <a:endParaRPr lang="en-US" sz="1200" b="1"/>
                </a:p>
              </p:txBody>
            </p:sp>
            <p:sp>
              <p:nvSpPr>
                <p:cNvPr id="60557" name="Rectangle 248"/>
                <p:cNvSpPr>
                  <a:spLocks noChangeArrowheads="1"/>
                </p:cNvSpPr>
                <p:nvPr/>
              </p:nvSpPr>
              <p:spPr bwMode="auto">
                <a:xfrm>
                  <a:off x="4984750" y="6008688"/>
                  <a:ext cx="3350084"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NC_011296 Thermodesulfovibrio yellowstonii</a:t>
                  </a:r>
                  <a:endParaRPr lang="en-US" sz="1200" b="1"/>
                </a:p>
              </p:txBody>
            </p:sp>
            <p:sp>
              <p:nvSpPr>
                <p:cNvPr id="60558" name="Rectangle 251"/>
                <p:cNvSpPr>
                  <a:spLocks noChangeArrowheads="1"/>
                </p:cNvSpPr>
                <p:nvPr/>
              </p:nvSpPr>
              <p:spPr bwMode="auto">
                <a:xfrm>
                  <a:off x="5681662" y="6176963"/>
                  <a:ext cx="200356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AJ309733 Aquifex aeolicus</a:t>
                  </a:r>
                  <a:endParaRPr lang="en-US" sz="1200" b="1"/>
                </a:p>
              </p:txBody>
            </p:sp>
          </p:grpSp>
          <p:sp>
            <p:nvSpPr>
              <p:cNvPr id="60427" name="Freeform 145"/>
              <p:cNvSpPr>
                <a:spLocks/>
              </p:cNvSpPr>
              <p:nvPr/>
            </p:nvSpPr>
            <p:spPr bwMode="auto">
              <a:xfrm>
                <a:off x="3954463" y="214313"/>
                <a:ext cx="163513" cy="71438"/>
              </a:xfrm>
              <a:custGeom>
                <a:avLst/>
                <a:gdLst>
                  <a:gd name="T0" fmla="*/ 0 w 103"/>
                  <a:gd name="T1" fmla="*/ 2147483647 h 45"/>
                  <a:gd name="T2" fmla="*/ 0 w 103"/>
                  <a:gd name="T3" fmla="*/ 0 h 45"/>
                  <a:gd name="T4" fmla="*/ 2147483647 w 103"/>
                  <a:gd name="T5" fmla="*/ 0 h 45"/>
                  <a:gd name="T6" fmla="*/ 0 60000 65536"/>
                  <a:gd name="T7" fmla="*/ 0 60000 65536"/>
                  <a:gd name="T8" fmla="*/ 0 60000 65536"/>
                  <a:gd name="T9" fmla="*/ 0 w 103"/>
                  <a:gd name="T10" fmla="*/ 0 h 45"/>
                  <a:gd name="T11" fmla="*/ 103 w 103"/>
                  <a:gd name="T12" fmla="*/ 45 h 45"/>
                </a:gdLst>
                <a:ahLst/>
                <a:cxnLst>
                  <a:cxn ang="T6">
                    <a:pos x="T0" y="T1"/>
                  </a:cxn>
                  <a:cxn ang="T7">
                    <a:pos x="T2" y="T3"/>
                  </a:cxn>
                  <a:cxn ang="T8">
                    <a:pos x="T4" y="T5"/>
                  </a:cxn>
                </a:cxnLst>
                <a:rect l="T9" t="T10" r="T11" b="T12"/>
                <a:pathLst>
                  <a:path w="103" h="45">
                    <a:moveTo>
                      <a:pt x="0" y="45"/>
                    </a:moveTo>
                    <a:lnTo>
                      <a:pt x="0" y="0"/>
                    </a:lnTo>
                    <a:lnTo>
                      <a:pt x="103" y="0"/>
                    </a:lnTo>
                  </a:path>
                </a:pathLst>
              </a:custGeom>
              <a:noFill/>
              <a:ln w="28575" cap="sq">
                <a:solidFill>
                  <a:srgbClr val="000000"/>
                </a:solidFill>
                <a:prstDash val="solid"/>
                <a:miter lim="800000"/>
                <a:headEnd/>
                <a:tailEnd/>
              </a:ln>
            </p:spPr>
            <p:txBody>
              <a:bodyPr/>
              <a:lstStyle/>
              <a:p>
                <a:endParaRPr lang="en-US"/>
              </a:p>
            </p:txBody>
          </p:sp>
          <p:sp>
            <p:nvSpPr>
              <p:cNvPr id="60428" name="Freeform 147"/>
              <p:cNvSpPr>
                <a:spLocks/>
              </p:cNvSpPr>
              <p:nvPr/>
            </p:nvSpPr>
            <p:spPr bwMode="auto">
              <a:xfrm>
                <a:off x="3954463" y="311151"/>
                <a:ext cx="49213" cy="71438"/>
              </a:xfrm>
              <a:custGeom>
                <a:avLst/>
                <a:gdLst>
                  <a:gd name="T0" fmla="*/ 0 w 31"/>
                  <a:gd name="T1" fmla="*/ 0 h 45"/>
                  <a:gd name="T2" fmla="*/ 0 w 31"/>
                  <a:gd name="T3" fmla="*/ 2147483647 h 45"/>
                  <a:gd name="T4" fmla="*/ 2147483647 w 31"/>
                  <a:gd name="T5" fmla="*/ 2147483647 h 45"/>
                  <a:gd name="T6" fmla="*/ 0 60000 65536"/>
                  <a:gd name="T7" fmla="*/ 0 60000 65536"/>
                  <a:gd name="T8" fmla="*/ 0 60000 65536"/>
                  <a:gd name="T9" fmla="*/ 0 w 31"/>
                  <a:gd name="T10" fmla="*/ 0 h 45"/>
                  <a:gd name="T11" fmla="*/ 31 w 31"/>
                  <a:gd name="T12" fmla="*/ 45 h 45"/>
                </a:gdLst>
                <a:ahLst/>
                <a:cxnLst>
                  <a:cxn ang="T6">
                    <a:pos x="T0" y="T1"/>
                  </a:cxn>
                  <a:cxn ang="T7">
                    <a:pos x="T2" y="T3"/>
                  </a:cxn>
                  <a:cxn ang="T8">
                    <a:pos x="T4" y="T5"/>
                  </a:cxn>
                </a:cxnLst>
                <a:rect l="T9" t="T10" r="T11" b="T12"/>
                <a:pathLst>
                  <a:path w="31" h="45">
                    <a:moveTo>
                      <a:pt x="0" y="0"/>
                    </a:moveTo>
                    <a:lnTo>
                      <a:pt x="0" y="45"/>
                    </a:lnTo>
                    <a:lnTo>
                      <a:pt x="31" y="45"/>
                    </a:lnTo>
                  </a:path>
                </a:pathLst>
              </a:custGeom>
              <a:noFill/>
              <a:ln w="28575" cap="sq">
                <a:solidFill>
                  <a:srgbClr val="000000"/>
                </a:solidFill>
                <a:prstDash val="solid"/>
                <a:miter lim="800000"/>
                <a:headEnd/>
                <a:tailEnd/>
              </a:ln>
            </p:spPr>
            <p:txBody>
              <a:bodyPr/>
              <a:lstStyle/>
              <a:p>
                <a:endParaRPr lang="en-US"/>
              </a:p>
            </p:txBody>
          </p:sp>
          <p:sp>
            <p:nvSpPr>
              <p:cNvPr id="60429" name="Freeform 148"/>
              <p:cNvSpPr>
                <a:spLocks/>
              </p:cNvSpPr>
              <p:nvPr/>
            </p:nvSpPr>
            <p:spPr bwMode="auto">
              <a:xfrm>
                <a:off x="3875088" y="298451"/>
                <a:ext cx="79375" cy="112713"/>
              </a:xfrm>
              <a:custGeom>
                <a:avLst/>
                <a:gdLst>
                  <a:gd name="T0" fmla="*/ 0 w 50"/>
                  <a:gd name="T1" fmla="*/ 2147483647 h 71"/>
                  <a:gd name="T2" fmla="*/ 0 w 50"/>
                  <a:gd name="T3" fmla="*/ 0 h 71"/>
                  <a:gd name="T4" fmla="*/ 2147483647 w 50"/>
                  <a:gd name="T5" fmla="*/ 0 h 71"/>
                  <a:gd name="T6" fmla="*/ 0 60000 65536"/>
                  <a:gd name="T7" fmla="*/ 0 60000 65536"/>
                  <a:gd name="T8" fmla="*/ 0 60000 65536"/>
                  <a:gd name="T9" fmla="*/ 0 w 50"/>
                  <a:gd name="T10" fmla="*/ 0 h 71"/>
                  <a:gd name="T11" fmla="*/ 50 w 50"/>
                  <a:gd name="T12" fmla="*/ 71 h 71"/>
                </a:gdLst>
                <a:ahLst/>
                <a:cxnLst>
                  <a:cxn ang="T6">
                    <a:pos x="T0" y="T1"/>
                  </a:cxn>
                  <a:cxn ang="T7">
                    <a:pos x="T2" y="T3"/>
                  </a:cxn>
                  <a:cxn ang="T8">
                    <a:pos x="T4" y="T5"/>
                  </a:cxn>
                </a:cxnLst>
                <a:rect l="T9" t="T10" r="T11" b="T12"/>
                <a:pathLst>
                  <a:path w="50" h="71">
                    <a:moveTo>
                      <a:pt x="0" y="71"/>
                    </a:moveTo>
                    <a:lnTo>
                      <a:pt x="0" y="0"/>
                    </a:lnTo>
                    <a:lnTo>
                      <a:pt x="50" y="0"/>
                    </a:lnTo>
                  </a:path>
                </a:pathLst>
              </a:custGeom>
              <a:noFill/>
              <a:ln w="28575" cap="sq">
                <a:solidFill>
                  <a:srgbClr val="000000"/>
                </a:solidFill>
                <a:prstDash val="solid"/>
                <a:miter lim="800000"/>
                <a:headEnd/>
                <a:tailEnd/>
              </a:ln>
            </p:spPr>
            <p:txBody>
              <a:bodyPr/>
              <a:lstStyle/>
              <a:p>
                <a:endParaRPr lang="en-US"/>
              </a:p>
            </p:txBody>
          </p:sp>
          <p:sp>
            <p:nvSpPr>
              <p:cNvPr id="60430" name="Freeform 150"/>
              <p:cNvSpPr>
                <a:spLocks/>
              </p:cNvSpPr>
              <p:nvPr/>
            </p:nvSpPr>
            <p:spPr bwMode="auto">
              <a:xfrm>
                <a:off x="3875088" y="436563"/>
                <a:ext cx="123825" cy="114300"/>
              </a:xfrm>
              <a:custGeom>
                <a:avLst/>
                <a:gdLst>
                  <a:gd name="T0" fmla="*/ 0 w 78"/>
                  <a:gd name="T1" fmla="*/ 0 h 72"/>
                  <a:gd name="T2" fmla="*/ 0 w 78"/>
                  <a:gd name="T3" fmla="*/ 2147483647 h 72"/>
                  <a:gd name="T4" fmla="*/ 2147483647 w 78"/>
                  <a:gd name="T5" fmla="*/ 2147483647 h 72"/>
                  <a:gd name="T6" fmla="*/ 0 60000 65536"/>
                  <a:gd name="T7" fmla="*/ 0 60000 65536"/>
                  <a:gd name="T8" fmla="*/ 0 60000 65536"/>
                  <a:gd name="T9" fmla="*/ 0 w 78"/>
                  <a:gd name="T10" fmla="*/ 0 h 72"/>
                  <a:gd name="T11" fmla="*/ 78 w 78"/>
                  <a:gd name="T12" fmla="*/ 72 h 72"/>
                </a:gdLst>
                <a:ahLst/>
                <a:cxnLst>
                  <a:cxn ang="T6">
                    <a:pos x="T0" y="T1"/>
                  </a:cxn>
                  <a:cxn ang="T7">
                    <a:pos x="T2" y="T3"/>
                  </a:cxn>
                  <a:cxn ang="T8">
                    <a:pos x="T4" y="T5"/>
                  </a:cxn>
                </a:cxnLst>
                <a:rect l="T9" t="T10" r="T11" b="T12"/>
                <a:pathLst>
                  <a:path w="78" h="72">
                    <a:moveTo>
                      <a:pt x="0" y="0"/>
                    </a:moveTo>
                    <a:lnTo>
                      <a:pt x="0" y="72"/>
                    </a:lnTo>
                    <a:lnTo>
                      <a:pt x="78" y="72"/>
                    </a:lnTo>
                  </a:path>
                </a:pathLst>
              </a:custGeom>
              <a:noFill/>
              <a:ln w="28575" cap="sq">
                <a:solidFill>
                  <a:srgbClr val="000000"/>
                </a:solidFill>
                <a:prstDash val="solid"/>
                <a:miter lim="800000"/>
                <a:headEnd/>
                <a:tailEnd/>
              </a:ln>
            </p:spPr>
            <p:txBody>
              <a:bodyPr/>
              <a:lstStyle/>
              <a:p>
                <a:endParaRPr lang="en-US"/>
              </a:p>
            </p:txBody>
          </p:sp>
          <p:sp>
            <p:nvSpPr>
              <p:cNvPr id="60431" name="Freeform 151"/>
              <p:cNvSpPr>
                <a:spLocks/>
              </p:cNvSpPr>
              <p:nvPr/>
            </p:nvSpPr>
            <p:spPr bwMode="auto">
              <a:xfrm>
                <a:off x="3790951" y="423863"/>
                <a:ext cx="84138" cy="176213"/>
              </a:xfrm>
              <a:custGeom>
                <a:avLst/>
                <a:gdLst>
                  <a:gd name="T0" fmla="*/ 0 w 53"/>
                  <a:gd name="T1" fmla="*/ 2147483647 h 111"/>
                  <a:gd name="T2" fmla="*/ 0 w 53"/>
                  <a:gd name="T3" fmla="*/ 0 h 111"/>
                  <a:gd name="T4" fmla="*/ 2147483647 w 53"/>
                  <a:gd name="T5" fmla="*/ 0 h 111"/>
                  <a:gd name="T6" fmla="*/ 0 60000 65536"/>
                  <a:gd name="T7" fmla="*/ 0 60000 65536"/>
                  <a:gd name="T8" fmla="*/ 0 60000 65536"/>
                  <a:gd name="T9" fmla="*/ 0 w 53"/>
                  <a:gd name="T10" fmla="*/ 0 h 111"/>
                  <a:gd name="T11" fmla="*/ 53 w 53"/>
                  <a:gd name="T12" fmla="*/ 111 h 111"/>
                </a:gdLst>
                <a:ahLst/>
                <a:cxnLst>
                  <a:cxn ang="T6">
                    <a:pos x="T0" y="T1"/>
                  </a:cxn>
                  <a:cxn ang="T7">
                    <a:pos x="T2" y="T3"/>
                  </a:cxn>
                  <a:cxn ang="T8">
                    <a:pos x="T4" y="T5"/>
                  </a:cxn>
                </a:cxnLst>
                <a:rect l="T9" t="T10" r="T11" b="T12"/>
                <a:pathLst>
                  <a:path w="53" h="111">
                    <a:moveTo>
                      <a:pt x="0" y="111"/>
                    </a:moveTo>
                    <a:lnTo>
                      <a:pt x="0" y="0"/>
                    </a:lnTo>
                    <a:lnTo>
                      <a:pt x="53" y="0"/>
                    </a:lnTo>
                  </a:path>
                </a:pathLst>
              </a:custGeom>
              <a:noFill/>
              <a:ln w="28575" cap="sq">
                <a:solidFill>
                  <a:srgbClr val="000000"/>
                </a:solidFill>
                <a:prstDash val="solid"/>
                <a:miter lim="800000"/>
                <a:headEnd/>
                <a:tailEnd/>
              </a:ln>
            </p:spPr>
            <p:txBody>
              <a:bodyPr/>
              <a:lstStyle/>
              <a:p>
                <a:endParaRPr lang="en-US"/>
              </a:p>
            </p:txBody>
          </p:sp>
          <p:sp>
            <p:nvSpPr>
              <p:cNvPr id="60432" name="Freeform 153"/>
              <p:cNvSpPr>
                <a:spLocks/>
              </p:cNvSpPr>
              <p:nvPr/>
            </p:nvSpPr>
            <p:spPr bwMode="auto">
              <a:xfrm>
                <a:off x="3844926" y="717551"/>
                <a:ext cx="141288" cy="71438"/>
              </a:xfrm>
              <a:custGeom>
                <a:avLst/>
                <a:gdLst>
                  <a:gd name="T0" fmla="*/ 0 w 89"/>
                  <a:gd name="T1" fmla="*/ 2147483647 h 45"/>
                  <a:gd name="T2" fmla="*/ 0 w 89"/>
                  <a:gd name="T3" fmla="*/ 0 h 45"/>
                  <a:gd name="T4" fmla="*/ 2147483647 w 89"/>
                  <a:gd name="T5" fmla="*/ 0 h 45"/>
                  <a:gd name="T6" fmla="*/ 0 60000 65536"/>
                  <a:gd name="T7" fmla="*/ 0 60000 65536"/>
                  <a:gd name="T8" fmla="*/ 0 60000 65536"/>
                  <a:gd name="T9" fmla="*/ 0 w 89"/>
                  <a:gd name="T10" fmla="*/ 0 h 45"/>
                  <a:gd name="T11" fmla="*/ 89 w 89"/>
                  <a:gd name="T12" fmla="*/ 45 h 45"/>
                </a:gdLst>
                <a:ahLst/>
                <a:cxnLst>
                  <a:cxn ang="T6">
                    <a:pos x="T0" y="T1"/>
                  </a:cxn>
                  <a:cxn ang="T7">
                    <a:pos x="T2" y="T3"/>
                  </a:cxn>
                  <a:cxn ang="T8">
                    <a:pos x="T4" y="T5"/>
                  </a:cxn>
                </a:cxnLst>
                <a:rect l="T9" t="T10" r="T11" b="T12"/>
                <a:pathLst>
                  <a:path w="89" h="45">
                    <a:moveTo>
                      <a:pt x="0" y="45"/>
                    </a:moveTo>
                    <a:lnTo>
                      <a:pt x="0" y="0"/>
                    </a:lnTo>
                    <a:lnTo>
                      <a:pt x="89" y="0"/>
                    </a:lnTo>
                  </a:path>
                </a:pathLst>
              </a:custGeom>
              <a:noFill/>
              <a:ln w="28575" cap="sq">
                <a:solidFill>
                  <a:srgbClr val="000000"/>
                </a:solidFill>
                <a:prstDash val="solid"/>
                <a:miter lim="800000"/>
                <a:headEnd/>
                <a:tailEnd/>
              </a:ln>
            </p:spPr>
            <p:txBody>
              <a:bodyPr/>
              <a:lstStyle/>
              <a:p>
                <a:endParaRPr lang="en-US"/>
              </a:p>
            </p:txBody>
          </p:sp>
          <p:sp>
            <p:nvSpPr>
              <p:cNvPr id="60433" name="Freeform 155"/>
              <p:cNvSpPr>
                <a:spLocks/>
              </p:cNvSpPr>
              <p:nvPr/>
            </p:nvSpPr>
            <p:spPr bwMode="auto">
              <a:xfrm>
                <a:off x="3844926" y="814388"/>
                <a:ext cx="147638" cy="71438"/>
              </a:xfrm>
              <a:custGeom>
                <a:avLst/>
                <a:gdLst>
                  <a:gd name="T0" fmla="*/ 0 w 93"/>
                  <a:gd name="T1" fmla="*/ 0 h 45"/>
                  <a:gd name="T2" fmla="*/ 0 w 93"/>
                  <a:gd name="T3" fmla="*/ 2147483647 h 45"/>
                  <a:gd name="T4" fmla="*/ 2147483647 w 93"/>
                  <a:gd name="T5" fmla="*/ 2147483647 h 45"/>
                  <a:gd name="T6" fmla="*/ 0 60000 65536"/>
                  <a:gd name="T7" fmla="*/ 0 60000 65536"/>
                  <a:gd name="T8" fmla="*/ 0 60000 65536"/>
                  <a:gd name="T9" fmla="*/ 0 w 93"/>
                  <a:gd name="T10" fmla="*/ 0 h 45"/>
                  <a:gd name="T11" fmla="*/ 93 w 93"/>
                  <a:gd name="T12" fmla="*/ 45 h 45"/>
                </a:gdLst>
                <a:ahLst/>
                <a:cxnLst>
                  <a:cxn ang="T6">
                    <a:pos x="T0" y="T1"/>
                  </a:cxn>
                  <a:cxn ang="T7">
                    <a:pos x="T2" y="T3"/>
                  </a:cxn>
                  <a:cxn ang="T8">
                    <a:pos x="T4" y="T5"/>
                  </a:cxn>
                </a:cxnLst>
                <a:rect l="T9" t="T10" r="T11" b="T12"/>
                <a:pathLst>
                  <a:path w="93" h="45">
                    <a:moveTo>
                      <a:pt x="0" y="0"/>
                    </a:moveTo>
                    <a:lnTo>
                      <a:pt x="0" y="45"/>
                    </a:lnTo>
                    <a:lnTo>
                      <a:pt x="93" y="45"/>
                    </a:lnTo>
                  </a:path>
                </a:pathLst>
              </a:custGeom>
              <a:noFill/>
              <a:ln w="28575" cap="sq">
                <a:solidFill>
                  <a:srgbClr val="000000"/>
                </a:solidFill>
                <a:prstDash val="solid"/>
                <a:miter lim="800000"/>
                <a:headEnd/>
                <a:tailEnd/>
              </a:ln>
            </p:spPr>
            <p:txBody>
              <a:bodyPr/>
              <a:lstStyle/>
              <a:p>
                <a:endParaRPr lang="en-US"/>
              </a:p>
            </p:txBody>
          </p:sp>
          <p:sp>
            <p:nvSpPr>
              <p:cNvPr id="60434" name="Freeform 156"/>
              <p:cNvSpPr>
                <a:spLocks/>
              </p:cNvSpPr>
              <p:nvPr/>
            </p:nvSpPr>
            <p:spPr bwMode="auto">
              <a:xfrm>
                <a:off x="3790951" y="625476"/>
                <a:ext cx="53975" cy="176213"/>
              </a:xfrm>
              <a:custGeom>
                <a:avLst/>
                <a:gdLst>
                  <a:gd name="T0" fmla="*/ 0 w 34"/>
                  <a:gd name="T1" fmla="*/ 0 h 111"/>
                  <a:gd name="T2" fmla="*/ 0 w 34"/>
                  <a:gd name="T3" fmla="*/ 2147483647 h 111"/>
                  <a:gd name="T4" fmla="*/ 2147483647 w 34"/>
                  <a:gd name="T5" fmla="*/ 2147483647 h 111"/>
                  <a:gd name="T6" fmla="*/ 0 60000 65536"/>
                  <a:gd name="T7" fmla="*/ 0 60000 65536"/>
                  <a:gd name="T8" fmla="*/ 0 60000 65536"/>
                  <a:gd name="T9" fmla="*/ 0 w 34"/>
                  <a:gd name="T10" fmla="*/ 0 h 111"/>
                  <a:gd name="T11" fmla="*/ 34 w 34"/>
                  <a:gd name="T12" fmla="*/ 111 h 111"/>
                </a:gdLst>
                <a:ahLst/>
                <a:cxnLst>
                  <a:cxn ang="T6">
                    <a:pos x="T0" y="T1"/>
                  </a:cxn>
                  <a:cxn ang="T7">
                    <a:pos x="T2" y="T3"/>
                  </a:cxn>
                  <a:cxn ang="T8">
                    <a:pos x="T4" y="T5"/>
                  </a:cxn>
                </a:cxnLst>
                <a:rect l="T9" t="T10" r="T11" b="T12"/>
                <a:pathLst>
                  <a:path w="34" h="111">
                    <a:moveTo>
                      <a:pt x="0" y="0"/>
                    </a:moveTo>
                    <a:lnTo>
                      <a:pt x="0" y="111"/>
                    </a:lnTo>
                    <a:lnTo>
                      <a:pt x="34" y="111"/>
                    </a:lnTo>
                  </a:path>
                </a:pathLst>
              </a:custGeom>
              <a:noFill/>
              <a:ln w="28575" cap="sq">
                <a:solidFill>
                  <a:srgbClr val="000000"/>
                </a:solidFill>
                <a:prstDash val="solid"/>
                <a:miter lim="800000"/>
                <a:headEnd/>
                <a:tailEnd/>
              </a:ln>
            </p:spPr>
            <p:txBody>
              <a:bodyPr/>
              <a:lstStyle/>
              <a:p>
                <a:endParaRPr lang="en-US"/>
              </a:p>
            </p:txBody>
          </p:sp>
          <p:sp>
            <p:nvSpPr>
              <p:cNvPr id="60435" name="Freeform 157"/>
              <p:cNvSpPr>
                <a:spLocks/>
              </p:cNvSpPr>
              <p:nvPr/>
            </p:nvSpPr>
            <p:spPr bwMode="auto">
              <a:xfrm>
                <a:off x="3717926" y="612776"/>
                <a:ext cx="73025" cy="271463"/>
              </a:xfrm>
              <a:custGeom>
                <a:avLst/>
                <a:gdLst>
                  <a:gd name="T0" fmla="*/ 0 w 46"/>
                  <a:gd name="T1" fmla="*/ 2147483647 h 171"/>
                  <a:gd name="T2" fmla="*/ 0 w 46"/>
                  <a:gd name="T3" fmla="*/ 0 h 171"/>
                  <a:gd name="T4" fmla="*/ 2147483647 w 46"/>
                  <a:gd name="T5" fmla="*/ 0 h 171"/>
                  <a:gd name="T6" fmla="*/ 0 60000 65536"/>
                  <a:gd name="T7" fmla="*/ 0 60000 65536"/>
                  <a:gd name="T8" fmla="*/ 0 60000 65536"/>
                  <a:gd name="T9" fmla="*/ 0 w 46"/>
                  <a:gd name="T10" fmla="*/ 0 h 171"/>
                  <a:gd name="T11" fmla="*/ 46 w 46"/>
                  <a:gd name="T12" fmla="*/ 171 h 171"/>
                </a:gdLst>
                <a:ahLst/>
                <a:cxnLst>
                  <a:cxn ang="T6">
                    <a:pos x="T0" y="T1"/>
                  </a:cxn>
                  <a:cxn ang="T7">
                    <a:pos x="T2" y="T3"/>
                  </a:cxn>
                  <a:cxn ang="T8">
                    <a:pos x="T4" y="T5"/>
                  </a:cxn>
                </a:cxnLst>
                <a:rect l="T9" t="T10" r="T11" b="T12"/>
                <a:pathLst>
                  <a:path w="46" h="171">
                    <a:moveTo>
                      <a:pt x="0" y="171"/>
                    </a:moveTo>
                    <a:lnTo>
                      <a:pt x="0" y="0"/>
                    </a:lnTo>
                    <a:lnTo>
                      <a:pt x="46" y="0"/>
                    </a:lnTo>
                  </a:path>
                </a:pathLst>
              </a:custGeom>
              <a:noFill/>
              <a:ln w="28575" cap="sq">
                <a:solidFill>
                  <a:srgbClr val="000000"/>
                </a:solidFill>
                <a:prstDash val="solid"/>
                <a:miter lim="800000"/>
                <a:headEnd/>
                <a:tailEnd/>
              </a:ln>
            </p:spPr>
            <p:txBody>
              <a:bodyPr/>
              <a:lstStyle/>
              <a:p>
                <a:endParaRPr lang="en-US"/>
              </a:p>
            </p:txBody>
          </p:sp>
          <p:sp>
            <p:nvSpPr>
              <p:cNvPr id="60436" name="Freeform 159"/>
              <p:cNvSpPr>
                <a:spLocks/>
              </p:cNvSpPr>
              <p:nvPr/>
            </p:nvSpPr>
            <p:spPr bwMode="auto">
              <a:xfrm>
                <a:off x="3768726" y="1054101"/>
                <a:ext cx="392113" cy="112713"/>
              </a:xfrm>
              <a:custGeom>
                <a:avLst/>
                <a:gdLst>
                  <a:gd name="T0" fmla="*/ 0 w 247"/>
                  <a:gd name="T1" fmla="*/ 2147483647 h 71"/>
                  <a:gd name="T2" fmla="*/ 0 w 247"/>
                  <a:gd name="T3" fmla="*/ 0 h 71"/>
                  <a:gd name="T4" fmla="*/ 2147483647 w 247"/>
                  <a:gd name="T5" fmla="*/ 0 h 71"/>
                  <a:gd name="T6" fmla="*/ 0 60000 65536"/>
                  <a:gd name="T7" fmla="*/ 0 60000 65536"/>
                  <a:gd name="T8" fmla="*/ 0 60000 65536"/>
                  <a:gd name="T9" fmla="*/ 0 w 247"/>
                  <a:gd name="T10" fmla="*/ 0 h 71"/>
                  <a:gd name="T11" fmla="*/ 247 w 247"/>
                  <a:gd name="T12" fmla="*/ 71 h 71"/>
                </a:gdLst>
                <a:ahLst/>
                <a:cxnLst>
                  <a:cxn ang="T6">
                    <a:pos x="T0" y="T1"/>
                  </a:cxn>
                  <a:cxn ang="T7">
                    <a:pos x="T2" y="T3"/>
                  </a:cxn>
                  <a:cxn ang="T8">
                    <a:pos x="T4" y="T5"/>
                  </a:cxn>
                </a:cxnLst>
                <a:rect l="T9" t="T10" r="T11" b="T12"/>
                <a:pathLst>
                  <a:path w="247" h="71">
                    <a:moveTo>
                      <a:pt x="0" y="71"/>
                    </a:moveTo>
                    <a:lnTo>
                      <a:pt x="0" y="0"/>
                    </a:lnTo>
                    <a:lnTo>
                      <a:pt x="247" y="0"/>
                    </a:lnTo>
                  </a:path>
                </a:pathLst>
              </a:custGeom>
              <a:noFill/>
              <a:ln w="28575" cap="sq">
                <a:solidFill>
                  <a:srgbClr val="000000"/>
                </a:solidFill>
                <a:prstDash val="solid"/>
                <a:miter lim="800000"/>
                <a:headEnd/>
                <a:tailEnd/>
              </a:ln>
            </p:spPr>
            <p:txBody>
              <a:bodyPr/>
              <a:lstStyle/>
              <a:p>
                <a:endParaRPr lang="en-US"/>
              </a:p>
            </p:txBody>
          </p:sp>
          <p:sp>
            <p:nvSpPr>
              <p:cNvPr id="60437" name="Freeform 161"/>
              <p:cNvSpPr>
                <a:spLocks/>
              </p:cNvSpPr>
              <p:nvPr/>
            </p:nvSpPr>
            <p:spPr bwMode="auto">
              <a:xfrm>
                <a:off x="3808413" y="1220788"/>
                <a:ext cx="173038" cy="71438"/>
              </a:xfrm>
              <a:custGeom>
                <a:avLst/>
                <a:gdLst>
                  <a:gd name="T0" fmla="*/ 0 w 109"/>
                  <a:gd name="T1" fmla="*/ 2147483647 h 45"/>
                  <a:gd name="T2" fmla="*/ 0 w 109"/>
                  <a:gd name="T3" fmla="*/ 0 h 45"/>
                  <a:gd name="T4" fmla="*/ 2147483647 w 109"/>
                  <a:gd name="T5" fmla="*/ 0 h 45"/>
                  <a:gd name="T6" fmla="*/ 0 60000 65536"/>
                  <a:gd name="T7" fmla="*/ 0 60000 65536"/>
                  <a:gd name="T8" fmla="*/ 0 60000 65536"/>
                  <a:gd name="T9" fmla="*/ 0 w 109"/>
                  <a:gd name="T10" fmla="*/ 0 h 45"/>
                  <a:gd name="T11" fmla="*/ 109 w 109"/>
                  <a:gd name="T12" fmla="*/ 45 h 45"/>
                </a:gdLst>
                <a:ahLst/>
                <a:cxnLst>
                  <a:cxn ang="T6">
                    <a:pos x="T0" y="T1"/>
                  </a:cxn>
                  <a:cxn ang="T7">
                    <a:pos x="T2" y="T3"/>
                  </a:cxn>
                  <a:cxn ang="T8">
                    <a:pos x="T4" y="T5"/>
                  </a:cxn>
                </a:cxnLst>
                <a:rect l="T9" t="T10" r="T11" b="T12"/>
                <a:pathLst>
                  <a:path w="109" h="45">
                    <a:moveTo>
                      <a:pt x="0" y="45"/>
                    </a:moveTo>
                    <a:lnTo>
                      <a:pt x="0" y="0"/>
                    </a:lnTo>
                    <a:lnTo>
                      <a:pt x="109" y="0"/>
                    </a:lnTo>
                  </a:path>
                </a:pathLst>
              </a:custGeom>
              <a:noFill/>
              <a:ln w="28575" cap="sq">
                <a:solidFill>
                  <a:srgbClr val="000000"/>
                </a:solidFill>
                <a:prstDash val="solid"/>
                <a:miter lim="800000"/>
                <a:headEnd/>
                <a:tailEnd/>
              </a:ln>
            </p:spPr>
            <p:txBody>
              <a:bodyPr/>
              <a:lstStyle/>
              <a:p>
                <a:endParaRPr lang="en-US"/>
              </a:p>
            </p:txBody>
          </p:sp>
          <p:sp>
            <p:nvSpPr>
              <p:cNvPr id="60438" name="Freeform 163"/>
              <p:cNvSpPr>
                <a:spLocks/>
              </p:cNvSpPr>
              <p:nvPr/>
            </p:nvSpPr>
            <p:spPr bwMode="auto">
              <a:xfrm>
                <a:off x="3808413" y="1317626"/>
                <a:ext cx="171450" cy="71438"/>
              </a:xfrm>
              <a:custGeom>
                <a:avLst/>
                <a:gdLst>
                  <a:gd name="T0" fmla="*/ 0 w 108"/>
                  <a:gd name="T1" fmla="*/ 0 h 45"/>
                  <a:gd name="T2" fmla="*/ 0 w 108"/>
                  <a:gd name="T3" fmla="*/ 2147483647 h 45"/>
                  <a:gd name="T4" fmla="*/ 2147483647 w 108"/>
                  <a:gd name="T5" fmla="*/ 2147483647 h 45"/>
                  <a:gd name="T6" fmla="*/ 0 60000 65536"/>
                  <a:gd name="T7" fmla="*/ 0 60000 65536"/>
                  <a:gd name="T8" fmla="*/ 0 60000 65536"/>
                  <a:gd name="T9" fmla="*/ 0 w 108"/>
                  <a:gd name="T10" fmla="*/ 0 h 45"/>
                  <a:gd name="T11" fmla="*/ 108 w 108"/>
                  <a:gd name="T12" fmla="*/ 45 h 45"/>
                </a:gdLst>
                <a:ahLst/>
                <a:cxnLst>
                  <a:cxn ang="T6">
                    <a:pos x="T0" y="T1"/>
                  </a:cxn>
                  <a:cxn ang="T7">
                    <a:pos x="T2" y="T3"/>
                  </a:cxn>
                  <a:cxn ang="T8">
                    <a:pos x="T4" y="T5"/>
                  </a:cxn>
                </a:cxnLst>
                <a:rect l="T9" t="T10" r="T11" b="T12"/>
                <a:pathLst>
                  <a:path w="108" h="45">
                    <a:moveTo>
                      <a:pt x="0" y="0"/>
                    </a:moveTo>
                    <a:lnTo>
                      <a:pt x="0" y="45"/>
                    </a:lnTo>
                    <a:lnTo>
                      <a:pt x="108" y="45"/>
                    </a:lnTo>
                  </a:path>
                </a:pathLst>
              </a:custGeom>
              <a:noFill/>
              <a:ln w="28575" cap="sq">
                <a:solidFill>
                  <a:srgbClr val="000000"/>
                </a:solidFill>
                <a:prstDash val="solid"/>
                <a:miter lim="800000"/>
                <a:headEnd/>
                <a:tailEnd/>
              </a:ln>
            </p:spPr>
            <p:txBody>
              <a:bodyPr/>
              <a:lstStyle/>
              <a:p>
                <a:endParaRPr lang="en-US"/>
              </a:p>
            </p:txBody>
          </p:sp>
          <p:sp>
            <p:nvSpPr>
              <p:cNvPr id="60439" name="Freeform 164"/>
              <p:cNvSpPr>
                <a:spLocks/>
              </p:cNvSpPr>
              <p:nvPr/>
            </p:nvSpPr>
            <p:spPr bwMode="auto">
              <a:xfrm>
                <a:off x="3768726" y="1192213"/>
                <a:ext cx="39688" cy="112713"/>
              </a:xfrm>
              <a:custGeom>
                <a:avLst/>
                <a:gdLst>
                  <a:gd name="T0" fmla="*/ 0 w 25"/>
                  <a:gd name="T1" fmla="*/ 0 h 71"/>
                  <a:gd name="T2" fmla="*/ 0 w 25"/>
                  <a:gd name="T3" fmla="*/ 2147483647 h 71"/>
                  <a:gd name="T4" fmla="*/ 2147483647 w 25"/>
                  <a:gd name="T5" fmla="*/ 2147483647 h 71"/>
                  <a:gd name="T6" fmla="*/ 0 60000 65536"/>
                  <a:gd name="T7" fmla="*/ 0 60000 65536"/>
                  <a:gd name="T8" fmla="*/ 0 60000 65536"/>
                  <a:gd name="T9" fmla="*/ 0 w 25"/>
                  <a:gd name="T10" fmla="*/ 0 h 71"/>
                  <a:gd name="T11" fmla="*/ 25 w 25"/>
                  <a:gd name="T12" fmla="*/ 71 h 71"/>
                </a:gdLst>
                <a:ahLst/>
                <a:cxnLst>
                  <a:cxn ang="T6">
                    <a:pos x="T0" y="T1"/>
                  </a:cxn>
                  <a:cxn ang="T7">
                    <a:pos x="T2" y="T3"/>
                  </a:cxn>
                  <a:cxn ang="T8">
                    <a:pos x="T4" y="T5"/>
                  </a:cxn>
                </a:cxnLst>
                <a:rect l="T9" t="T10" r="T11" b="T12"/>
                <a:pathLst>
                  <a:path w="25" h="71">
                    <a:moveTo>
                      <a:pt x="0" y="0"/>
                    </a:moveTo>
                    <a:lnTo>
                      <a:pt x="0" y="71"/>
                    </a:lnTo>
                    <a:lnTo>
                      <a:pt x="25" y="71"/>
                    </a:lnTo>
                  </a:path>
                </a:pathLst>
              </a:custGeom>
              <a:noFill/>
              <a:ln w="28575" cap="sq">
                <a:solidFill>
                  <a:srgbClr val="000000"/>
                </a:solidFill>
                <a:prstDash val="solid"/>
                <a:miter lim="800000"/>
                <a:headEnd/>
                <a:tailEnd/>
              </a:ln>
            </p:spPr>
            <p:txBody>
              <a:bodyPr/>
              <a:lstStyle/>
              <a:p>
                <a:endParaRPr lang="en-US"/>
              </a:p>
            </p:txBody>
          </p:sp>
          <p:sp>
            <p:nvSpPr>
              <p:cNvPr id="60440" name="Freeform 165"/>
              <p:cNvSpPr>
                <a:spLocks/>
              </p:cNvSpPr>
              <p:nvPr/>
            </p:nvSpPr>
            <p:spPr bwMode="auto">
              <a:xfrm>
                <a:off x="3717926" y="909638"/>
                <a:ext cx="50800" cy="269875"/>
              </a:xfrm>
              <a:custGeom>
                <a:avLst/>
                <a:gdLst>
                  <a:gd name="T0" fmla="*/ 0 w 32"/>
                  <a:gd name="T1" fmla="*/ 0 h 170"/>
                  <a:gd name="T2" fmla="*/ 0 w 32"/>
                  <a:gd name="T3" fmla="*/ 2147483647 h 170"/>
                  <a:gd name="T4" fmla="*/ 2147483647 w 32"/>
                  <a:gd name="T5" fmla="*/ 2147483647 h 170"/>
                  <a:gd name="T6" fmla="*/ 0 60000 65536"/>
                  <a:gd name="T7" fmla="*/ 0 60000 65536"/>
                  <a:gd name="T8" fmla="*/ 0 60000 65536"/>
                  <a:gd name="T9" fmla="*/ 0 w 32"/>
                  <a:gd name="T10" fmla="*/ 0 h 170"/>
                  <a:gd name="T11" fmla="*/ 32 w 32"/>
                  <a:gd name="T12" fmla="*/ 170 h 170"/>
                </a:gdLst>
                <a:ahLst/>
                <a:cxnLst>
                  <a:cxn ang="T6">
                    <a:pos x="T0" y="T1"/>
                  </a:cxn>
                  <a:cxn ang="T7">
                    <a:pos x="T2" y="T3"/>
                  </a:cxn>
                  <a:cxn ang="T8">
                    <a:pos x="T4" y="T5"/>
                  </a:cxn>
                </a:cxnLst>
                <a:rect l="T9" t="T10" r="T11" b="T12"/>
                <a:pathLst>
                  <a:path w="32" h="170">
                    <a:moveTo>
                      <a:pt x="0" y="0"/>
                    </a:moveTo>
                    <a:lnTo>
                      <a:pt x="0" y="170"/>
                    </a:lnTo>
                    <a:lnTo>
                      <a:pt x="32" y="170"/>
                    </a:lnTo>
                  </a:path>
                </a:pathLst>
              </a:custGeom>
              <a:noFill/>
              <a:ln w="28575" cap="sq">
                <a:solidFill>
                  <a:srgbClr val="000000"/>
                </a:solidFill>
                <a:prstDash val="solid"/>
                <a:miter lim="800000"/>
                <a:headEnd/>
                <a:tailEnd/>
              </a:ln>
            </p:spPr>
            <p:txBody>
              <a:bodyPr/>
              <a:lstStyle/>
              <a:p>
                <a:endParaRPr lang="en-US"/>
              </a:p>
            </p:txBody>
          </p:sp>
          <p:sp>
            <p:nvSpPr>
              <p:cNvPr id="60441" name="Freeform 166"/>
              <p:cNvSpPr>
                <a:spLocks/>
              </p:cNvSpPr>
              <p:nvPr/>
            </p:nvSpPr>
            <p:spPr bwMode="auto">
              <a:xfrm>
                <a:off x="3517901" y="896938"/>
                <a:ext cx="200025" cy="315913"/>
              </a:xfrm>
              <a:custGeom>
                <a:avLst/>
                <a:gdLst>
                  <a:gd name="T0" fmla="*/ 0 w 126"/>
                  <a:gd name="T1" fmla="*/ 2147483647 h 199"/>
                  <a:gd name="T2" fmla="*/ 0 w 126"/>
                  <a:gd name="T3" fmla="*/ 0 h 199"/>
                  <a:gd name="T4" fmla="*/ 2147483647 w 126"/>
                  <a:gd name="T5" fmla="*/ 0 h 199"/>
                  <a:gd name="T6" fmla="*/ 0 60000 65536"/>
                  <a:gd name="T7" fmla="*/ 0 60000 65536"/>
                  <a:gd name="T8" fmla="*/ 0 60000 65536"/>
                  <a:gd name="T9" fmla="*/ 0 w 126"/>
                  <a:gd name="T10" fmla="*/ 0 h 199"/>
                  <a:gd name="T11" fmla="*/ 126 w 126"/>
                  <a:gd name="T12" fmla="*/ 199 h 199"/>
                </a:gdLst>
                <a:ahLst/>
                <a:cxnLst>
                  <a:cxn ang="T6">
                    <a:pos x="T0" y="T1"/>
                  </a:cxn>
                  <a:cxn ang="T7">
                    <a:pos x="T2" y="T3"/>
                  </a:cxn>
                  <a:cxn ang="T8">
                    <a:pos x="T4" y="T5"/>
                  </a:cxn>
                </a:cxnLst>
                <a:rect l="T9" t="T10" r="T11" b="T12"/>
                <a:pathLst>
                  <a:path w="126" h="199">
                    <a:moveTo>
                      <a:pt x="0" y="199"/>
                    </a:moveTo>
                    <a:lnTo>
                      <a:pt x="0" y="0"/>
                    </a:lnTo>
                    <a:lnTo>
                      <a:pt x="126" y="0"/>
                    </a:lnTo>
                  </a:path>
                </a:pathLst>
              </a:custGeom>
              <a:noFill/>
              <a:ln w="28575" cap="sq">
                <a:solidFill>
                  <a:srgbClr val="000000"/>
                </a:solidFill>
                <a:prstDash val="solid"/>
                <a:miter lim="800000"/>
                <a:headEnd/>
                <a:tailEnd/>
              </a:ln>
            </p:spPr>
            <p:txBody>
              <a:bodyPr/>
              <a:lstStyle/>
              <a:p>
                <a:endParaRPr lang="en-US"/>
              </a:p>
            </p:txBody>
          </p:sp>
          <p:sp>
            <p:nvSpPr>
              <p:cNvPr id="60442" name="Freeform 168"/>
              <p:cNvSpPr>
                <a:spLocks/>
              </p:cNvSpPr>
              <p:nvPr/>
            </p:nvSpPr>
            <p:spPr bwMode="auto">
              <a:xfrm>
                <a:off x="3517901" y="1238251"/>
                <a:ext cx="573088" cy="319088"/>
              </a:xfrm>
              <a:custGeom>
                <a:avLst/>
                <a:gdLst>
                  <a:gd name="T0" fmla="*/ 0 w 361"/>
                  <a:gd name="T1" fmla="*/ 0 h 201"/>
                  <a:gd name="T2" fmla="*/ 0 w 361"/>
                  <a:gd name="T3" fmla="*/ 2147483647 h 201"/>
                  <a:gd name="T4" fmla="*/ 2147483647 w 361"/>
                  <a:gd name="T5" fmla="*/ 2147483647 h 201"/>
                  <a:gd name="T6" fmla="*/ 0 60000 65536"/>
                  <a:gd name="T7" fmla="*/ 0 60000 65536"/>
                  <a:gd name="T8" fmla="*/ 0 60000 65536"/>
                  <a:gd name="T9" fmla="*/ 0 w 361"/>
                  <a:gd name="T10" fmla="*/ 0 h 201"/>
                  <a:gd name="T11" fmla="*/ 361 w 361"/>
                  <a:gd name="T12" fmla="*/ 201 h 201"/>
                </a:gdLst>
                <a:ahLst/>
                <a:cxnLst>
                  <a:cxn ang="T6">
                    <a:pos x="T0" y="T1"/>
                  </a:cxn>
                  <a:cxn ang="T7">
                    <a:pos x="T2" y="T3"/>
                  </a:cxn>
                  <a:cxn ang="T8">
                    <a:pos x="T4" y="T5"/>
                  </a:cxn>
                </a:cxnLst>
                <a:rect l="T9" t="T10" r="T11" b="T12"/>
                <a:pathLst>
                  <a:path w="361" h="201">
                    <a:moveTo>
                      <a:pt x="0" y="0"/>
                    </a:moveTo>
                    <a:lnTo>
                      <a:pt x="0" y="201"/>
                    </a:lnTo>
                    <a:lnTo>
                      <a:pt x="361" y="201"/>
                    </a:lnTo>
                  </a:path>
                </a:pathLst>
              </a:custGeom>
              <a:noFill/>
              <a:ln w="28575" cap="sq">
                <a:solidFill>
                  <a:srgbClr val="000000"/>
                </a:solidFill>
                <a:prstDash val="solid"/>
                <a:miter lim="800000"/>
                <a:headEnd/>
                <a:tailEnd/>
              </a:ln>
            </p:spPr>
            <p:txBody>
              <a:bodyPr/>
              <a:lstStyle/>
              <a:p>
                <a:endParaRPr lang="en-US"/>
              </a:p>
            </p:txBody>
          </p:sp>
          <p:sp>
            <p:nvSpPr>
              <p:cNvPr id="60443" name="Freeform 169"/>
              <p:cNvSpPr>
                <a:spLocks/>
              </p:cNvSpPr>
              <p:nvPr/>
            </p:nvSpPr>
            <p:spPr bwMode="auto">
              <a:xfrm>
                <a:off x="3189288" y="1225551"/>
                <a:ext cx="328613" cy="279400"/>
              </a:xfrm>
              <a:custGeom>
                <a:avLst/>
                <a:gdLst>
                  <a:gd name="T0" fmla="*/ 0 w 207"/>
                  <a:gd name="T1" fmla="*/ 2147483647 h 176"/>
                  <a:gd name="T2" fmla="*/ 0 w 207"/>
                  <a:gd name="T3" fmla="*/ 0 h 176"/>
                  <a:gd name="T4" fmla="*/ 2147483647 w 207"/>
                  <a:gd name="T5" fmla="*/ 0 h 176"/>
                  <a:gd name="T6" fmla="*/ 0 60000 65536"/>
                  <a:gd name="T7" fmla="*/ 0 60000 65536"/>
                  <a:gd name="T8" fmla="*/ 0 60000 65536"/>
                  <a:gd name="T9" fmla="*/ 0 w 207"/>
                  <a:gd name="T10" fmla="*/ 0 h 176"/>
                  <a:gd name="T11" fmla="*/ 207 w 207"/>
                  <a:gd name="T12" fmla="*/ 176 h 176"/>
                </a:gdLst>
                <a:ahLst/>
                <a:cxnLst>
                  <a:cxn ang="T6">
                    <a:pos x="T0" y="T1"/>
                  </a:cxn>
                  <a:cxn ang="T7">
                    <a:pos x="T2" y="T3"/>
                  </a:cxn>
                  <a:cxn ang="T8">
                    <a:pos x="T4" y="T5"/>
                  </a:cxn>
                </a:cxnLst>
                <a:rect l="T9" t="T10" r="T11" b="T12"/>
                <a:pathLst>
                  <a:path w="207" h="176">
                    <a:moveTo>
                      <a:pt x="0" y="176"/>
                    </a:moveTo>
                    <a:lnTo>
                      <a:pt x="0" y="0"/>
                    </a:lnTo>
                    <a:lnTo>
                      <a:pt x="207" y="0"/>
                    </a:lnTo>
                  </a:path>
                </a:pathLst>
              </a:custGeom>
              <a:noFill/>
              <a:ln w="28575" cap="sq">
                <a:solidFill>
                  <a:srgbClr val="000000"/>
                </a:solidFill>
                <a:prstDash val="solid"/>
                <a:miter lim="800000"/>
                <a:headEnd/>
                <a:tailEnd/>
              </a:ln>
            </p:spPr>
            <p:txBody>
              <a:bodyPr/>
              <a:lstStyle/>
              <a:p>
                <a:endParaRPr lang="en-US"/>
              </a:p>
            </p:txBody>
          </p:sp>
          <p:sp>
            <p:nvSpPr>
              <p:cNvPr id="60444" name="Freeform 171"/>
              <p:cNvSpPr>
                <a:spLocks/>
              </p:cNvSpPr>
              <p:nvPr/>
            </p:nvSpPr>
            <p:spPr bwMode="auto">
              <a:xfrm>
                <a:off x="3217863" y="1725613"/>
                <a:ext cx="962025" cy="71438"/>
              </a:xfrm>
              <a:custGeom>
                <a:avLst/>
                <a:gdLst>
                  <a:gd name="T0" fmla="*/ 0 w 606"/>
                  <a:gd name="T1" fmla="*/ 2147483647 h 45"/>
                  <a:gd name="T2" fmla="*/ 0 w 606"/>
                  <a:gd name="T3" fmla="*/ 0 h 45"/>
                  <a:gd name="T4" fmla="*/ 2147483647 w 606"/>
                  <a:gd name="T5" fmla="*/ 0 h 45"/>
                  <a:gd name="T6" fmla="*/ 0 60000 65536"/>
                  <a:gd name="T7" fmla="*/ 0 60000 65536"/>
                  <a:gd name="T8" fmla="*/ 0 60000 65536"/>
                  <a:gd name="T9" fmla="*/ 0 w 606"/>
                  <a:gd name="T10" fmla="*/ 0 h 45"/>
                  <a:gd name="T11" fmla="*/ 606 w 606"/>
                  <a:gd name="T12" fmla="*/ 45 h 45"/>
                </a:gdLst>
                <a:ahLst/>
                <a:cxnLst>
                  <a:cxn ang="T6">
                    <a:pos x="T0" y="T1"/>
                  </a:cxn>
                  <a:cxn ang="T7">
                    <a:pos x="T2" y="T3"/>
                  </a:cxn>
                  <a:cxn ang="T8">
                    <a:pos x="T4" y="T5"/>
                  </a:cxn>
                </a:cxnLst>
                <a:rect l="T9" t="T10" r="T11" b="T12"/>
                <a:pathLst>
                  <a:path w="606" h="45">
                    <a:moveTo>
                      <a:pt x="0" y="45"/>
                    </a:moveTo>
                    <a:lnTo>
                      <a:pt x="0" y="0"/>
                    </a:lnTo>
                    <a:lnTo>
                      <a:pt x="606" y="0"/>
                    </a:lnTo>
                  </a:path>
                </a:pathLst>
              </a:custGeom>
              <a:noFill/>
              <a:ln w="28575" cap="sq">
                <a:solidFill>
                  <a:srgbClr val="000000"/>
                </a:solidFill>
                <a:prstDash val="solid"/>
                <a:miter lim="800000"/>
                <a:headEnd/>
                <a:tailEnd/>
              </a:ln>
            </p:spPr>
            <p:txBody>
              <a:bodyPr/>
              <a:lstStyle/>
              <a:p>
                <a:endParaRPr lang="en-US"/>
              </a:p>
            </p:txBody>
          </p:sp>
          <p:sp>
            <p:nvSpPr>
              <p:cNvPr id="60445" name="Freeform 173"/>
              <p:cNvSpPr>
                <a:spLocks/>
              </p:cNvSpPr>
              <p:nvPr/>
            </p:nvSpPr>
            <p:spPr bwMode="auto">
              <a:xfrm>
                <a:off x="3217863" y="1820863"/>
                <a:ext cx="639763" cy="71438"/>
              </a:xfrm>
              <a:custGeom>
                <a:avLst/>
                <a:gdLst>
                  <a:gd name="T0" fmla="*/ 0 w 403"/>
                  <a:gd name="T1" fmla="*/ 0 h 45"/>
                  <a:gd name="T2" fmla="*/ 0 w 403"/>
                  <a:gd name="T3" fmla="*/ 2147483647 h 45"/>
                  <a:gd name="T4" fmla="*/ 2147483647 w 403"/>
                  <a:gd name="T5" fmla="*/ 2147483647 h 45"/>
                  <a:gd name="T6" fmla="*/ 0 60000 65536"/>
                  <a:gd name="T7" fmla="*/ 0 60000 65536"/>
                  <a:gd name="T8" fmla="*/ 0 60000 65536"/>
                  <a:gd name="T9" fmla="*/ 0 w 403"/>
                  <a:gd name="T10" fmla="*/ 0 h 45"/>
                  <a:gd name="T11" fmla="*/ 403 w 403"/>
                  <a:gd name="T12" fmla="*/ 45 h 45"/>
                </a:gdLst>
                <a:ahLst/>
                <a:cxnLst>
                  <a:cxn ang="T6">
                    <a:pos x="T0" y="T1"/>
                  </a:cxn>
                  <a:cxn ang="T7">
                    <a:pos x="T2" y="T3"/>
                  </a:cxn>
                  <a:cxn ang="T8">
                    <a:pos x="T4" y="T5"/>
                  </a:cxn>
                </a:cxnLst>
                <a:rect l="T9" t="T10" r="T11" b="T12"/>
                <a:pathLst>
                  <a:path w="403" h="45">
                    <a:moveTo>
                      <a:pt x="0" y="0"/>
                    </a:moveTo>
                    <a:lnTo>
                      <a:pt x="0" y="45"/>
                    </a:lnTo>
                    <a:lnTo>
                      <a:pt x="403" y="45"/>
                    </a:lnTo>
                  </a:path>
                </a:pathLst>
              </a:custGeom>
              <a:noFill/>
              <a:ln w="28575" cap="sq">
                <a:solidFill>
                  <a:srgbClr val="000000"/>
                </a:solidFill>
                <a:prstDash val="solid"/>
                <a:miter lim="800000"/>
                <a:headEnd/>
                <a:tailEnd/>
              </a:ln>
            </p:spPr>
            <p:txBody>
              <a:bodyPr/>
              <a:lstStyle/>
              <a:p>
                <a:endParaRPr lang="en-US"/>
              </a:p>
            </p:txBody>
          </p:sp>
          <p:sp>
            <p:nvSpPr>
              <p:cNvPr id="60446" name="Freeform 174"/>
              <p:cNvSpPr>
                <a:spLocks/>
              </p:cNvSpPr>
              <p:nvPr/>
            </p:nvSpPr>
            <p:spPr bwMode="auto">
              <a:xfrm>
                <a:off x="3189288" y="1530351"/>
                <a:ext cx="28575" cy="277813"/>
              </a:xfrm>
              <a:custGeom>
                <a:avLst/>
                <a:gdLst>
                  <a:gd name="T0" fmla="*/ 0 w 18"/>
                  <a:gd name="T1" fmla="*/ 0 h 175"/>
                  <a:gd name="T2" fmla="*/ 0 w 18"/>
                  <a:gd name="T3" fmla="*/ 2147483647 h 175"/>
                  <a:gd name="T4" fmla="*/ 2147483647 w 18"/>
                  <a:gd name="T5" fmla="*/ 2147483647 h 175"/>
                  <a:gd name="T6" fmla="*/ 0 60000 65536"/>
                  <a:gd name="T7" fmla="*/ 0 60000 65536"/>
                  <a:gd name="T8" fmla="*/ 0 60000 65536"/>
                  <a:gd name="T9" fmla="*/ 0 w 18"/>
                  <a:gd name="T10" fmla="*/ 0 h 175"/>
                  <a:gd name="T11" fmla="*/ 18 w 18"/>
                  <a:gd name="T12" fmla="*/ 175 h 175"/>
                </a:gdLst>
                <a:ahLst/>
                <a:cxnLst>
                  <a:cxn ang="T6">
                    <a:pos x="T0" y="T1"/>
                  </a:cxn>
                  <a:cxn ang="T7">
                    <a:pos x="T2" y="T3"/>
                  </a:cxn>
                  <a:cxn ang="T8">
                    <a:pos x="T4" y="T5"/>
                  </a:cxn>
                </a:cxnLst>
                <a:rect l="T9" t="T10" r="T11" b="T12"/>
                <a:pathLst>
                  <a:path w="18" h="175">
                    <a:moveTo>
                      <a:pt x="0" y="0"/>
                    </a:moveTo>
                    <a:lnTo>
                      <a:pt x="0" y="175"/>
                    </a:lnTo>
                    <a:lnTo>
                      <a:pt x="18" y="175"/>
                    </a:lnTo>
                  </a:path>
                </a:pathLst>
              </a:custGeom>
              <a:noFill/>
              <a:ln w="28575" cap="sq">
                <a:solidFill>
                  <a:srgbClr val="000000"/>
                </a:solidFill>
                <a:prstDash val="solid"/>
                <a:miter lim="800000"/>
                <a:headEnd/>
                <a:tailEnd/>
              </a:ln>
            </p:spPr>
            <p:txBody>
              <a:bodyPr/>
              <a:lstStyle/>
              <a:p>
                <a:endParaRPr lang="en-US"/>
              </a:p>
            </p:txBody>
          </p:sp>
          <p:sp>
            <p:nvSpPr>
              <p:cNvPr id="60447" name="Freeform 175"/>
              <p:cNvSpPr>
                <a:spLocks/>
              </p:cNvSpPr>
              <p:nvPr/>
            </p:nvSpPr>
            <p:spPr bwMode="auto">
              <a:xfrm>
                <a:off x="3073401" y="1517651"/>
                <a:ext cx="115888" cy="519113"/>
              </a:xfrm>
              <a:custGeom>
                <a:avLst/>
                <a:gdLst>
                  <a:gd name="T0" fmla="*/ 0 w 73"/>
                  <a:gd name="T1" fmla="*/ 2147483647 h 327"/>
                  <a:gd name="T2" fmla="*/ 0 w 73"/>
                  <a:gd name="T3" fmla="*/ 0 h 327"/>
                  <a:gd name="T4" fmla="*/ 2147483647 w 73"/>
                  <a:gd name="T5" fmla="*/ 0 h 327"/>
                  <a:gd name="T6" fmla="*/ 0 60000 65536"/>
                  <a:gd name="T7" fmla="*/ 0 60000 65536"/>
                  <a:gd name="T8" fmla="*/ 0 60000 65536"/>
                  <a:gd name="T9" fmla="*/ 0 w 73"/>
                  <a:gd name="T10" fmla="*/ 0 h 327"/>
                  <a:gd name="T11" fmla="*/ 73 w 73"/>
                  <a:gd name="T12" fmla="*/ 327 h 327"/>
                </a:gdLst>
                <a:ahLst/>
                <a:cxnLst>
                  <a:cxn ang="T6">
                    <a:pos x="T0" y="T1"/>
                  </a:cxn>
                  <a:cxn ang="T7">
                    <a:pos x="T2" y="T3"/>
                  </a:cxn>
                  <a:cxn ang="T8">
                    <a:pos x="T4" y="T5"/>
                  </a:cxn>
                </a:cxnLst>
                <a:rect l="T9" t="T10" r="T11" b="T12"/>
                <a:pathLst>
                  <a:path w="73" h="327">
                    <a:moveTo>
                      <a:pt x="0" y="327"/>
                    </a:moveTo>
                    <a:lnTo>
                      <a:pt x="0" y="0"/>
                    </a:lnTo>
                    <a:lnTo>
                      <a:pt x="73" y="0"/>
                    </a:lnTo>
                  </a:path>
                </a:pathLst>
              </a:custGeom>
              <a:noFill/>
              <a:ln w="28575" cap="sq">
                <a:solidFill>
                  <a:srgbClr val="000000"/>
                </a:solidFill>
                <a:prstDash val="solid"/>
                <a:miter lim="800000"/>
                <a:headEnd/>
                <a:tailEnd/>
              </a:ln>
            </p:spPr>
            <p:txBody>
              <a:bodyPr/>
              <a:lstStyle/>
              <a:p>
                <a:endParaRPr lang="en-US"/>
              </a:p>
            </p:txBody>
          </p:sp>
          <p:sp>
            <p:nvSpPr>
              <p:cNvPr id="60448" name="Freeform 177"/>
              <p:cNvSpPr>
                <a:spLocks/>
              </p:cNvSpPr>
              <p:nvPr/>
            </p:nvSpPr>
            <p:spPr bwMode="auto">
              <a:xfrm>
                <a:off x="3236913" y="2060576"/>
                <a:ext cx="704850" cy="71438"/>
              </a:xfrm>
              <a:custGeom>
                <a:avLst/>
                <a:gdLst>
                  <a:gd name="T0" fmla="*/ 0 w 444"/>
                  <a:gd name="T1" fmla="*/ 2147483647 h 45"/>
                  <a:gd name="T2" fmla="*/ 0 w 444"/>
                  <a:gd name="T3" fmla="*/ 0 h 45"/>
                  <a:gd name="T4" fmla="*/ 2147483647 w 444"/>
                  <a:gd name="T5" fmla="*/ 0 h 45"/>
                  <a:gd name="T6" fmla="*/ 0 60000 65536"/>
                  <a:gd name="T7" fmla="*/ 0 60000 65536"/>
                  <a:gd name="T8" fmla="*/ 0 60000 65536"/>
                  <a:gd name="T9" fmla="*/ 0 w 444"/>
                  <a:gd name="T10" fmla="*/ 0 h 45"/>
                  <a:gd name="T11" fmla="*/ 444 w 444"/>
                  <a:gd name="T12" fmla="*/ 45 h 45"/>
                </a:gdLst>
                <a:ahLst/>
                <a:cxnLst>
                  <a:cxn ang="T6">
                    <a:pos x="T0" y="T1"/>
                  </a:cxn>
                  <a:cxn ang="T7">
                    <a:pos x="T2" y="T3"/>
                  </a:cxn>
                  <a:cxn ang="T8">
                    <a:pos x="T4" y="T5"/>
                  </a:cxn>
                </a:cxnLst>
                <a:rect l="T9" t="T10" r="T11" b="T12"/>
                <a:pathLst>
                  <a:path w="444" h="45">
                    <a:moveTo>
                      <a:pt x="0" y="45"/>
                    </a:moveTo>
                    <a:lnTo>
                      <a:pt x="0" y="0"/>
                    </a:lnTo>
                    <a:lnTo>
                      <a:pt x="444" y="0"/>
                    </a:lnTo>
                  </a:path>
                </a:pathLst>
              </a:custGeom>
              <a:noFill/>
              <a:ln w="28575" cap="sq">
                <a:solidFill>
                  <a:srgbClr val="000000"/>
                </a:solidFill>
                <a:prstDash val="solid"/>
                <a:miter lim="800000"/>
                <a:headEnd/>
                <a:tailEnd/>
              </a:ln>
            </p:spPr>
            <p:txBody>
              <a:bodyPr/>
              <a:lstStyle/>
              <a:p>
                <a:endParaRPr lang="en-US"/>
              </a:p>
            </p:txBody>
          </p:sp>
          <p:sp>
            <p:nvSpPr>
              <p:cNvPr id="60449" name="Freeform 179"/>
              <p:cNvSpPr>
                <a:spLocks/>
              </p:cNvSpPr>
              <p:nvPr/>
            </p:nvSpPr>
            <p:spPr bwMode="auto">
              <a:xfrm>
                <a:off x="3236913" y="2157413"/>
                <a:ext cx="787400" cy="71438"/>
              </a:xfrm>
              <a:custGeom>
                <a:avLst/>
                <a:gdLst>
                  <a:gd name="T0" fmla="*/ 0 w 496"/>
                  <a:gd name="T1" fmla="*/ 0 h 45"/>
                  <a:gd name="T2" fmla="*/ 0 w 496"/>
                  <a:gd name="T3" fmla="*/ 2147483647 h 45"/>
                  <a:gd name="T4" fmla="*/ 2147483647 w 496"/>
                  <a:gd name="T5" fmla="*/ 2147483647 h 45"/>
                  <a:gd name="T6" fmla="*/ 0 60000 65536"/>
                  <a:gd name="T7" fmla="*/ 0 60000 65536"/>
                  <a:gd name="T8" fmla="*/ 0 60000 65536"/>
                  <a:gd name="T9" fmla="*/ 0 w 496"/>
                  <a:gd name="T10" fmla="*/ 0 h 45"/>
                  <a:gd name="T11" fmla="*/ 496 w 496"/>
                  <a:gd name="T12" fmla="*/ 45 h 45"/>
                </a:gdLst>
                <a:ahLst/>
                <a:cxnLst>
                  <a:cxn ang="T6">
                    <a:pos x="T0" y="T1"/>
                  </a:cxn>
                  <a:cxn ang="T7">
                    <a:pos x="T2" y="T3"/>
                  </a:cxn>
                  <a:cxn ang="T8">
                    <a:pos x="T4" y="T5"/>
                  </a:cxn>
                </a:cxnLst>
                <a:rect l="T9" t="T10" r="T11" b="T12"/>
                <a:pathLst>
                  <a:path w="496" h="45">
                    <a:moveTo>
                      <a:pt x="0" y="0"/>
                    </a:moveTo>
                    <a:lnTo>
                      <a:pt x="0" y="45"/>
                    </a:lnTo>
                    <a:lnTo>
                      <a:pt x="496" y="45"/>
                    </a:lnTo>
                  </a:path>
                </a:pathLst>
              </a:custGeom>
              <a:noFill/>
              <a:ln w="28575" cap="sq">
                <a:solidFill>
                  <a:srgbClr val="000000"/>
                </a:solidFill>
                <a:prstDash val="solid"/>
                <a:miter lim="800000"/>
                <a:headEnd/>
                <a:tailEnd/>
              </a:ln>
            </p:spPr>
            <p:txBody>
              <a:bodyPr/>
              <a:lstStyle/>
              <a:p>
                <a:endParaRPr lang="en-US"/>
              </a:p>
            </p:txBody>
          </p:sp>
          <p:sp>
            <p:nvSpPr>
              <p:cNvPr id="60450" name="Freeform 180"/>
              <p:cNvSpPr>
                <a:spLocks/>
              </p:cNvSpPr>
              <p:nvPr/>
            </p:nvSpPr>
            <p:spPr bwMode="auto">
              <a:xfrm>
                <a:off x="3189288" y="2144713"/>
                <a:ext cx="47625" cy="112713"/>
              </a:xfrm>
              <a:custGeom>
                <a:avLst/>
                <a:gdLst>
                  <a:gd name="T0" fmla="*/ 0 w 30"/>
                  <a:gd name="T1" fmla="*/ 2147483647 h 71"/>
                  <a:gd name="T2" fmla="*/ 0 w 30"/>
                  <a:gd name="T3" fmla="*/ 0 h 71"/>
                  <a:gd name="T4" fmla="*/ 2147483647 w 30"/>
                  <a:gd name="T5" fmla="*/ 0 h 71"/>
                  <a:gd name="T6" fmla="*/ 0 60000 65536"/>
                  <a:gd name="T7" fmla="*/ 0 60000 65536"/>
                  <a:gd name="T8" fmla="*/ 0 60000 65536"/>
                  <a:gd name="T9" fmla="*/ 0 w 30"/>
                  <a:gd name="T10" fmla="*/ 0 h 71"/>
                  <a:gd name="T11" fmla="*/ 30 w 30"/>
                  <a:gd name="T12" fmla="*/ 71 h 71"/>
                </a:gdLst>
                <a:ahLst/>
                <a:cxnLst>
                  <a:cxn ang="T6">
                    <a:pos x="T0" y="T1"/>
                  </a:cxn>
                  <a:cxn ang="T7">
                    <a:pos x="T2" y="T3"/>
                  </a:cxn>
                  <a:cxn ang="T8">
                    <a:pos x="T4" y="T5"/>
                  </a:cxn>
                </a:cxnLst>
                <a:rect l="T9" t="T10" r="T11" b="T12"/>
                <a:pathLst>
                  <a:path w="30" h="71">
                    <a:moveTo>
                      <a:pt x="0" y="71"/>
                    </a:moveTo>
                    <a:lnTo>
                      <a:pt x="0" y="0"/>
                    </a:lnTo>
                    <a:lnTo>
                      <a:pt x="30" y="0"/>
                    </a:lnTo>
                  </a:path>
                </a:pathLst>
              </a:custGeom>
              <a:noFill/>
              <a:ln w="28575" cap="sq">
                <a:solidFill>
                  <a:srgbClr val="000000"/>
                </a:solidFill>
                <a:prstDash val="solid"/>
                <a:miter lim="800000"/>
                <a:headEnd/>
                <a:tailEnd/>
              </a:ln>
            </p:spPr>
            <p:txBody>
              <a:bodyPr/>
              <a:lstStyle/>
              <a:p>
                <a:endParaRPr lang="en-US"/>
              </a:p>
            </p:txBody>
          </p:sp>
          <p:sp>
            <p:nvSpPr>
              <p:cNvPr id="60451" name="Freeform 182"/>
              <p:cNvSpPr>
                <a:spLocks/>
              </p:cNvSpPr>
              <p:nvPr/>
            </p:nvSpPr>
            <p:spPr bwMode="auto">
              <a:xfrm>
                <a:off x="3189288" y="2282826"/>
                <a:ext cx="1082675" cy="112713"/>
              </a:xfrm>
              <a:custGeom>
                <a:avLst/>
                <a:gdLst>
                  <a:gd name="T0" fmla="*/ 0 w 682"/>
                  <a:gd name="T1" fmla="*/ 0 h 71"/>
                  <a:gd name="T2" fmla="*/ 0 w 682"/>
                  <a:gd name="T3" fmla="*/ 2147483647 h 71"/>
                  <a:gd name="T4" fmla="*/ 2147483647 w 682"/>
                  <a:gd name="T5" fmla="*/ 2147483647 h 71"/>
                  <a:gd name="T6" fmla="*/ 0 60000 65536"/>
                  <a:gd name="T7" fmla="*/ 0 60000 65536"/>
                  <a:gd name="T8" fmla="*/ 0 60000 65536"/>
                  <a:gd name="T9" fmla="*/ 0 w 682"/>
                  <a:gd name="T10" fmla="*/ 0 h 71"/>
                  <a:gd name="T11" fmla="*/ 682 w 682"/>
                  <a:gd name="T12" fmla="*/ 71 h 71"/>
                </a:gdLst>
                <a:ahLst/>
                <a:cxnLst>
                  <a:cxn ang="T6">
                    <a:pos x="T0" y="T1"/>
                  </a:cxn>
                  <a:cxn ang="T7">
                    <a:pos x="T2" y="T3"/>
                  </a:cxn>
                  <a:cxn ang="T8">
                    <a:pos x="T4" y="T5"/>
                  </a:cxn>
                </a:cxnLst>
                <a:rect l="T9" t="T10" r="T11" b="T12"/>
                <a:pathLst>
                  <a:path w="682" h="71">
                    <a:moveTo>
                      <a:pt x="0" y="0"/>
                    </a:moveTo>
                    <a:lnTo>
                      <a:pt x="0" y="71"/>
                    </a:lnTo>
                    <a:lnTo>
                      <a:pt x="682" y="71"/>
                    </a:lnTo>
                  </a:path>
                </a:pathLst>
              </a:custGeom>
              <a:noFill/>
              <a:ln w="28575" cap="sq">
                <a:solidFill>
                  <a:srgbClr val="000000"/>
                </a:solidFill>
                <a:prstDash val="solid"/>
                <a:miter lim="800000"/>
                <a:headEnd/>
                <a:tailEnd/>
              </a:ln>
            </p:spPr>
            <p:txBody>
              <a:bodyPr/>
              <a:lstStyle/>
              <a:p>
                <a:endParaRPr lang="en-US"/>
              </a:p>
            </p:txBody>
          </p:sp>
          <p:sp>
            <p:nvSpPr>
              <p:cNvPr id="60452" name="Freeform 183"/>
              <p:cNvSpPr>
                <a:spLocks/>
              </p:cNvSpPr>
              <p:nvPr/>
            </p:nvSpPr>
            <p:spPr bwMode="auto">
              <a:xfrm>
                <a:off x="3162301" y="2270126"/>
                <a:ext cx="26988" cy="301625"/>
              </a:xfrm>
              <a:custGeom>
                <a:avLst/>
                <a:gdLst>
                  <a:gd name="T0" fmla="*/ 0 w 17"/>
                  <a:gd name="T1" fmla="*/ 2147483647 h 190"/>
                  <a:gd name="T2" fmla="*/ 0 w 17"/>
                  <a:gd name="T3" fmla="*/ 0 h 190"/>
                  <a:gd name="T4" fmla="*/ 2147483647 w 17"/>
                  <a:gd name="T5" fmla="*/ 0 h 190"/>
                  <a:gd name="T6" fmla="*/ 0 60000 65536"/>
                  <a:gd name="T7" fmla="*/ 0 60000 65536"/>
                  <a:gd name="T8" fmla="*/ 0 60000 65536"/>
                  <a:gd name="T9" fmla="*/ 0 w 17"/>
                  <a:gd name="T10" fmla="*/ 0 h 190"/>
                  <a:gd name="T11" fmla="*/ 17 w 17"/>
                  <a:gd name="T12" fmla="*/ 190 h 190"/>
                </a:gdLst>
                <a:ahLst/>
                <a:cxnLst>
                  <a:cxn ang="T6">
                    <a:pos x="T0" y="T1"/>
                  </a:cxn>
                  <a:cxn ang="T7">
                    <a:pos x="T2" y="T3"/>
                  </a:cxn>
                  <a:cxn ang="T8">
                    <a:pos x="T4" y="T5"/>
                  </a:cxn>
                </a:cxnLst>
                <a:rect l="T9" t="T10" r="T11" b="T12"/>
                <a:pathLst>
                  <a:path w="17" h="190">
                    <a:moveTo>
                      <a:pt x="0" y="190"/>
                    </a:moveTo>
                    <a:lnTo>
                      <a:pt x="0" y="0"/>
                    </a:lnTo>
                    <a:lnTo>
                      <a:pt x="17" y="0"/>
                    </a:lnTo>
                  </a:path>
                </a:pathLst>
              </a:custGeom>
              <a:noFill/>
              <a:ln w="28575" cap="sq">
                <a:solidFill>
                  <a:srgbClr val="000000"/>
                </a:solidFill>
                <a:prstDash val="solid"/>
                <a:miter lim="800000"/>
                <a:headEnd/>
                <a:tailEnd/>
              </a:ln>
            </p:spPr>
            <p:txBody>
              <a:bodyPr/>
              <a:lstStyle/>
              <a:p>
                <a:endParaRPr lang="en-US"/>
              </a:p>
            </p:txBody>
          </p:sp>
          <p:sp>
            <p:nvSpPr>
              <p:cNvPr id="60453" name="Freeform 188"/>
              <p:cNvSpPr>
                <a:spLocks/>
              </p:cNvSpPr>
              <p:nvPr/>
            </p:nvSpPr>
            <p:spPr bwMode="auto">
              <a:xfrm>
                <a:off x="3352801" y="2647951"/>
                <a:ext cx="847725" cy="239713"/>
              </a:xfrm>
              <a:custGeom>
                <a:avLst/>
                <a:gdLst>
                  <a:gd name="T0" fmla="*/ 0 w 534"/>
                  <a:gd name="T1" fmla="*/ 2147483647 h 151"/>
                  <a:gd name="T2" fmla="*/ 0 w 534"/>
                  <a:gd name="T3" fmla="*/ 0 h 151"/>
                  <a:gd name="T4" fmla="*/ 2147483647 w 534"/>
                  <a:gd name="T5" fmla="*/ 0 h 151"/>
                  <a:gd name="T6" fmla="*/ 0 60000 65536"/>
                  <a:gd name="T7" fmla="*/ 0 60000 65536"/>
                  <a:gd name="T8" fmla="*/ 0 60000 65536"/>
                  <a:gd name="T9" fmla="*/ 0 w 534"/>
                  <a:gd name="T10" fmla="*/ 0 h 151"/>
                  <a:gd name="T11" fmla="*/ 534 w 534"/>
                  <a:gd name="T12" fmla="*/ 151 h 151"/>
                </a:gdLst>
                <a:ahLst/>
                <a:cxnLst>
                  <a:cxn ang="T6">
                    <a:pos x="T0" y="T1"/>
                  </a:cxn>
                  <a:cxn ang="T7">
                    <a:pos x="T2" y="T3"/>
                  </a:cxn>
                  <a:cxn ang="T8">
                    <a:pos x="T4" y="T5"/>
                  </a:cxn>
                </a:cxnLst>
                <a:rect l="T9" t="T10" r="T11" b="T12"/>
                <a:pathLst>
                  <a:path w="534" h="151">
                    <a:moveTo>
                      <a:pt x="0" y="151"/>
                    </a:moveTo>
                    <a:lnTo>
                      <a:pt x="0" y="0"/>
                    </a:lnTo>
                    <a:lnTo>
                      <a:pt x="534" y="0"/>
                    </a:lnTo>
                  </a:path>
                </a:pathLst>
              </a:custGeom>
              <a:noFill/>
              <a:ln w="28575" cap="sq">
                <a:solidFill>
                  <a:srgbClr val="000000"/>
                </a:solidFill>
                <a:prstDash val="solid"/>
                <a:miter lim="800000"/>
                <a:headEnd/>
                <a:tailEnd/>
              </a:ln>
            </p:spPr>
            <p:txBody>
              <a:bodyPr/>
              <a:lstStyle/>
              <a:p>
                <a:endParaRPr lang="en-US"/>
              </a:p>
            </p:txBody>
          </p:sp>
          <p:sp>
            <p:nvSpPr>
              <p:cNvPr id="60454" name="Freeform 190"/>
              <p:cNvSpPr>
                <a:spLocks/>
              </p:cNvSpPr>
              <p:nvPr/>
            </p:nvSpPr>
            <p:spPr bwMode="auto">
              <a:xfrm>
                <a:off x="3465513" y="2898776"/>
                <a:ext cx="803275" cy="71438"/>
              </a:xfrm>
              <a:custGeom>
                <a:avLst/>
                <a:gdLst>
                  <a:gd name="T0" fmla="*/ 0 w 506"/>
                  <a:gd name="T1" fmla="*/ 2147483647 h 45"/>
                  <a:gd name="T2" fmla="*/ 0 w 506"/>
                  <a:gd name="T3" fmla="*/ 0 h 45"/>
                  <a:gd name="T4" fmla="*/ 2147483647 w 506"/>
                  <a:gd name="T5" fmla="*/ 0 h 45"/>
                  <a:gd name="T6" fmla="*/ 0 60000 65536"/>
                  <a:gd name="T7" fmla="*/ 0 60000 65536"/>
                  <a:gd name="T8" fmla="*/ 0 60000 65536"/>
                  <a:gd name="T9" fmla="*/ 0 w 506"/>
                  <a:gd name="T10" fmla="*/ 0 h 45"/>
                  <a:gd name="T11" fmla="*/ 506 w 506"/>
                  <a:gd name="T12" fmla="*/ 45 h 45"/>
                </a:gdLst>
                <a:ahLst/>
                <a:cxnLst>
                  <a:cxn ang="T6">
                    <a:pos x="T0" y="T1"/>
                  </a:cxn>
                  <a:cxn ang="T7">
                    <a:pos x="T2" y="T3"/>
                  </a:cxn>
                  <a:cxn ang="T8">
                    <a:pos x="T4" y="T5"/>
                  </a:cxn>
                </a:cxnLst>
                <a:rect l="T9" t="T10" r="T11" b="T12"/>
                <a:pathLst>
                  <a:path w="506" h="45">
                    <a:moveTo>
                      <a:pt x="0" y="45"/>
                    </a:moveTo>
                    <a:lnTo>
                      <a:pt x="0" y="0"/>
                    </a:lnTo>
                    <a:lnTo>
                      <a:pt x="506" y="0"/>
                    </a:lnTo>
                  </a:path>
                </a:pathLst>
              </a:custGeom>
              <a:noFill/>
              <a:ln w="28575" cap="sq">
                <a:solidFill>
                  <a:srgbClr val="000000"/>
                </a:solidFill>
                <a:prstDash val="solid"/>
                <a:miter lim="800000"/>
                <a:headEnd/>
                <a:tailEnd/>
              </a:ln>
            </p:spPr>
            <p:txBody>
              <a:bodyPr/>
              <a:lstStyle/>
              <a:p>
                <a:endParaRPr lang="en-US"/>
              </a:p>
            </p:txBody>
          </p:sp>
          <p:sp>
            <p:nvSpPr>
              <p:cNvPr id="60455" name="Freeform 192"/>
              <p:cNvSpPr>
                <a:spLocks/>
              </p:cNvSpPr>
              <p:nvPr/>
            </p:nvSpPr>
            <p:spPr bwMode="auto">
              <a:xfrm>
                <a:off x="3465513" y="2995613"/>
                <a:ext cx="703263" cy="71438"/>
              </a:xfrm>
              <a:custGeom>
                <a:avLst/>
                <a:gdLst>
                  <a:gd name="T0" fmla="*/ 0 w 443"/>
                  <a:gd name="T1" fmla="*/ 0 h 45"/>
                  <a:gd name="T2" fmla="*/ 0 w 443"/>
                  <a:gd name="T3" fmla="*/ 2147483647 h 45"/>
                  <a:gd name="T4" fmla="*/ 2147483647 w 443"/>
                  <a:gd name="T5" fmla="*/ 2147483647 h 45"/>
                  <a:gd name="T6" fmla="*/ 0 60000 65536"/>
                  <a:gd name="T7" fmla="*/ 0 60000 65536"/>
                  <a:gd name="T8" fmla="*/ 0 60000 65536"/>
                  <a:gd name="T9" fmla="*/ 0 w 443"/>
                  <a:gd name="T10" fmla="*/ 0 h 45"/>
                  <a:gd name="T11" fmla="*/ 443 w 443"/>
                  <a:gd name="T12" fmla="*/ 45 h 45"/>
                </a:gdLst>
                <a:ahLst/>
                <a:cxnLst>
                  <a:cxn ang="T6">
                    <a:pos x="T0" y="T1"/>
                  </a:cxn>
                  <a:cxn ang="T7">
                    <a:pos x="T2" y="T3"/>
                  </a:cxn>
                  <a:cxn ang="T8">
                    <a:pos x="T4" y="T5"/>
                  </a:cxn>
                </a:cxnLst>
                <a:rect l="T9" t="T10" r="T11" b="T12"/>
                <a:pathLst>
                  <a:path w="443" h="45">
                    <a:moveTo>
                      <a:pt x="0" y="0"/>
                    </a:moveTo>
                    <a:lnTo>
                      <a:pt x="0" y="45"/>
                    </a:lnTo>
                    <a:lnTo>
                      <a:pt x="443" y="45"/>
                    </a:lnTo>
                  </a:path>
                </a:pathLst>
              </a:custGeom>
              <a:noFill/>
              <a:ln w="28575" cap="sq">
                <a:solidFill>
                  <a:srgbClr val="000000"/>
                </a:solidFill>
                <a:prstDash val="solid"/>
                <a:miter lim="800000"/>
                <a:headEnd/>
                <a:tailEnd/>
              </a:ln>
            </p:spPr>
            <p:txBody>
              <a:bodyPr/>
              <a:lstStyle/>
              <a:p>
                <a:endParaRPr lang="en-US"/>
              </a:p>
            </p:txBody>
          </p:sp>
          <p:sp>
            <p:nvSpPr>
              <p:cNvPr id="60456" name="Freeform 193"/>
              <p:cNvSpPr>
                <a:spLocks/>
              </p:cNvSpPr>
              <p:nvPr/>
            </p:nvSpPr>
            <p:spPr bwMode="auto">
              <a:xfrm>
                <a:off x="3373438" y="2982913"/>
                <a:ext cx="92075" cy="155575"/>
              </a:xfrm>
              <a:custGeom>
                <a:avLst/>
                <a:gdLst>
                  <a:gd name="T0" fmla="*/ 0 w 58"/>
                  <a:gd name="T1" fmla="*/ 2147483647 h 98"/>
                  <a:gd name="T2" fmla="*/ 0 w 58"/>
                  <a:gd name="T3" fmla="*/ 0 h 98"/>
                  <a:gd name="T4" fmla="*/ 2147483647 w 58"/>
                  <a:gd name="T5" fmla="*/ 0 h 98"/>
                  <a:gd name="T6" fmla="*/ 0 60000 65536"/>
                  <a:gd name="T7" fmla="*/ 0 60000 65536"/>
                  <a:gd name="T8" fmla="*/ 0 60000 65536"/>
                  <a:gd name="T9" fmla="*/ 0 w 58"/>
                  <a:gd name="T10" fmla="*/ 0 h 98"/>
                  <a:gd name="T11" fmla="*/ 58 w 58"/>
                  <a:gd name="T12" fmla="*/ 98 h 98"/>
                </a:gdLst>
                <a:ahLst/>
                <a:cxnLst>
                  <a:cxn ang="T6">
                    <a:pos x="T0" y="T1"/>
                  </a:cxn>
                  <a:cxn ang="T7">
                    <a:pos x="T2" y="T3"/>
                  </a:cxn>
                  <a:cxn ang="T8">
                    <a:pos x="T4" y="T5"/>
                  </a:cxn>
                </a:cxnLst>
                <a:rect l="T9" t="T10" r="T11" b="T12"/>
                <a:pathLst>
                  <a:path w="58" h="98">
                    <a:moveTo>
                      <a:pt x="0" y="98"/>
                    </a:moveTo>
                    <a:lnTo>
                      <a:pt x="0" y="0"/>
                    </a:lnTo>
                    <a:lnTo>
                      <a:pt x="58" y="0"/>
                    </a:lnTo>
                  </a:path>
                </a:pathLst>
              </a:custGeom>
              <a:noFill/>
              <a:ln w="28575" cap="sq">
                <a:solidFill>
                  <a:srgbClr val="000000"/>
                </a:solidFill>
                <a:prstDash val="solid"/>
                <a:miter lim="800000"/>
                <a:headEnd/>
                <a:tailEnd/>
              </a:ln>
            </p:spPr>
            <p:txBody>
              <a:bodyPr/>
              <a:lstStyle/>
              <a:p>
                <a:endParaRPr lang="en-US"/>
              </a:p>
            </p:txBody>
          </p:sp>
          <p:sp>
            <p:nvSpPr>
              <p:cNvPr id="60457" name="Freeform 195"/>
              <p:cNvSpPr>
                <a:spLocks/>
              </p:cNvSpPr>
              <p:nvPr/>
            </p:nvSpPr>
            <p:spPr bwMode="auto">
              <a:xfrm>
                <a:off x="3484563" y="3235326"/>
                <a:ext cx="1023938" cy="71438"/>
              </a:xfrm>
              <a:custGeom>
                <a:avLst/>
                <a:gdLst>
                  <a:gd name="T0" fmla="*/ 0 w 645"/>
                  <a:gd name="T1" fmla="*/ 2147483647 h 45"/>
                  <a:gd name="T2" fmla="*/ 0 w 645"/>
                  <a:gd name="T3" fmla="*/ 0 h 45"/>
                  <a:gd name="T4" fmla="*/ 2147483647 w 645"/>
                  <a:gd name="T5" fmla="*/ 0 h 45"/>
                  <a:gd name="T6" fmla="*/ 0 60000 65536"/>
                  <a:gd name="T7" fmla="*/ 0 60000 65536"/>
                  <a:gd name="T8" fmla="*/ 0 60000 65536"/>
                  <a:gd name="T9" fmla="*/ 0 w 645"/>
                  <a:gd name="T10" fmla="*/ 0 h 45"/>
                  <a:gd name="T11" fmla="*/ 645 w 645"/>
                  <a:gd name="T12" fmla="*/ 45 h 45"/>
                </a:gdLst>
                <a:ahLst/>
                <a:cxnLst>
                  <a:cxn ang="T6">
                    <a:pos x="T0" y="T1"/>
                  </a:cxn>
                  <a:cxn ang="T7">
                    <a:pos x="T2" y="T3"/>
                  </a:cxn>
                  <a:cxn ang="T8">
                    <a:pos x="T4" y="T5"/>
                  </a:cxn>
                </a:cxnLst>
                <a:rect l="T9" t="T10" r="T11" b="T12"/>
                <a:pathLst>
                  <a:path w="645" h="45">
                    <a:moveTo>
                      <a:pt x="0" y="45"/>
                    </a:moveTo>
                    <a:lnTo>
                      <a:pt x="0" y="0"/>
                    </a:lnTo>
                    <a:lnTo>
                      <a:pt x="645" y="0"/>
                    </a:lnTo>
                  </a:path>
                </a:pathLst>
              </a:custGeom>
              <a:noFill/>
              <a:ln w="28575" cap="sq">
                <a:solidFill>
                  <a:srgbClr val="000000"/>
                </a:solidFill>
                <a:prstDash val="solid"/>
                <a:miter lim="800000"/>
                <a:headEnd/>
                <a:tailEnd/>
              </a:ln>
            </p:spPr>
            <p:txBody>
              <a:bodyPr/>
              <a:lstStyle/>
              <a:p>
                <a:endParaRPr lang="en-US"/>
              </a:p>
            </p:txBody>
          </p:sp>
          <p:sp>
            <p:nvSpPr>
              <p:cNvPr id="60458" name="Freeform 197"/>
              <p:cNvSpPr>
                <a:spLocks/>
              </p:cNvSpPr>
              <p:nvPr/>
            </p:nvSpPr>
            <p:spPr bwMode="auto">
              <a:xfrm>
                <a:off x="3484563" y="3332163"/>
                <a:ext cx="823913" cy="71438"/>
              </a:xfrm>
              <a:custGeom>
                <a:avLst/>
                <a:gdLst>
                  <a:gd name="T0" fmla="*/ 0 w 519"/>
                  <a:gd name="T1" fmla="*/ 0 h 45"/>
                  <a:gd name="T2" fmla="*/ 0 w 519"/>
                  <a:gd name="T3" fmla="*/ 2147483647 h 45"/>
                  <a:gd name="T4" fmla="*/ 2147483647 w 519"/>
                  <a:gd name="T5" fmla="*/ 2147483647 h 45"/>
                  <a:gd name="T6" fmla="*/ 0 60000 65536"/>
                  <a:gd name="T7" fmla="*/ 0 60000 65536"/>
                  <a:gd name="T8" fmla="*/ 0 60000 65536"/>
                  <a:gd name="T9" fmla="*/ 0 w 519"/>
                  <a:gd name="T10" fmla="*/ 0 h 45"/>
                  <a:gd name="T11" fmla="*/ 519 w 519"/>
                  <a:gd name="T12" fmla="*/ 45 h 45"/>
                </a:gdLst>
                <a:ahLst/>
                <a:cxnLst>
                  <a:cxn ang="T6">
                    <a:pos x="T0" y="T1"/>
                  </a:cxn>
                  <a:cxn ang="T7">
                    <a:pos x="T2" y="T3"/>
                  </a:cxn>
                  <a:cxn ang="T8">
                    <a:pos x="T4" y="T5"/>
                  </a:cxn>
                </a:cxnLst>
                <a:rect l="T9" t="T10" r="T11" b="T12"/>
                <a:pathLst>
                  <a:path w="519" h="45">
                    <a:moveTo>
                      <a:pt x="0" y="0"/>
                    </a:moveTo>
                    <a:lnTo>
                      <a:pt x="0" y="45"/>
                    </a:lnTo>
                    <a:lnTo>
                      <a:pt x="519" y="45"/>
                    </a:lnTo>
                  </a:path>
                </a:pathLst>
              </a:custGeom>
              <a:noFill/>
              <a:ln w="28575" cap="sq">
                <a:solidFill>
                  <a:srgbClr val="000000"/>
                </a:solidFill>
                <a:prstDash val="solid"/>
                <a:miter lim="800000"/>
                <a:headEnd/>
                <a:tailEnd/>
              </a:ln>
            </p:spPr>
            <p:txBody>
              <a:bodyPr/>
              <a:lstStyle/>
              <a:p>
                <a:endParaRPr lang="en-US"/>
              </a:p>
            </p:txBody>
          </p:sp>
          <p:sp>
            <p:nvSpPr>
              <p:cNvPr id="60459" name="Freeform 198"/>
              <p:cNvSpPr>
                <a:spLocks/>
              </p:cNvSpPr>
              <p:nvPr/>
            </p:nvSpPr>
            <p:spPr bwMode="auto">
              <a:xfrm>
                <a:off x="3373438" y="3163888"/>
                <a:ext cx="111125" cy="155575"/>
              </a:xfrm>
              <a:custGeom>
                <a:avLst/>
                <a:gdLst>
                  <a:gd name="T0" fmla="*/ 0 w 70"/>
                  <a:gd name="T1" fmla="*/ 0 h 98"/>
                  <a:gd name="T2" fmla="*/ 0 w 70"/>
                  <a:gd name="T3" fmla="*/ 2147483647 h 98"/>
                  <a:gd name="T4" fmla="*/ 2147483647 w 70"/>
                  <a:gd name="T5" fmla="*/ 2147483647 h 98"/>
                  <a:gd name="T6" fmla="*/ 0 60000 65536"/>
                  <a:gd name="T7" fmla="*/ 0 60000 65536"/>
                  <a:gd name="T8" fmla="*/ 0 60000 65536"/>
                  <a:gd name="T9" fmla="*/ 0 w 70"/>
                  <a:gd name="T10" fmla="*/ 0 h 98"/>
                  <a:gd name="T11" fmla="*/ 70 w 70"/>
                  <a:gd name="T12" fmla="*/ 98 h 98"/>
                </a:gdLst>
                <a:ahLst/>
                <a:cxnLst>
                  <a:cxn ang="T6">
                    <a:pos x="T0" y="T1"/>
                  </a:cxn>
                  <a:cxn ang="T7">
                    <a:pos x="T2" y="T3"/>
                  </a:cxn>
                  <a:cxn ang="T8">
                    <a:pos x="T4" y="T5"/>
                  </a:cxn>
                </a:cxnLst>
                <a:rect l="T9" t="T10" r="T11" b="T12"/>
                <a:pathLst>
                  <a:path w="70" h="98">
                    <a:moveTo>
                      <a:pt x="0" y="0"/>
                    </a:moveTo>
                    <a:lnTo>
                      <a:pt x="0" y="98"/>
                    </a:lnTo>
                    <a:lnTo>
                      <a:pt x="70" y="98"/>
                    </a:lnTo>
                  </a:path>
                </a:pathLst>
              </a:custGeom>
              <a:noFill/>
              <a:ln w="28575" cap="sq">
                <a:solidFill>
                  <a:srgbClr val="000000"/>
                </a:solidFill>
                <a:prstDash val="solid"/>
                <a:miter lim="800000"/>
                <a:headEnd/>
                <a:tailEnd/>
              </a:ln>
            </p:spPr>
            <p:txBody>
              <a:bodyPr/>
              <a:lstStyle/>
              <a:p>
                <a:endParaRPr lang="en-US"/>
              </a:p>
            </p:txBody>
          </p:sp>
          <p:sp>
            <p:nvSpPr>
              <p:cNvPr id="60460" name="Freeform 199"/>
              <p:cNvSpPr>
                <a:spLocks/>
              </p:cNvSpPr>
              <p:nvPr/>
            </p:nvSpPr>
            <p:spPr bwMode="auto">
              <a:xfrm>
                <a:off x="3352801" y="2911476"/>
                <a:ext cx="20638" cy="239713"/>
              </a:xfrm>
              <a:custGeom>
                <a:avLst/>
                <a:gdLst>
                  <a:gd name="T0" fmla="*/ 0 w 13"/>
                  <a:gd name="T1" fmla="*/ 0 h 151"/>
                  <a:gd name="T2" fmla="*/ 0 w 13"/>
                  <a:gd name="T3" fmla="*/ 2147483647 h 151"/>
                  <a:gd name="T4" fmla="*/ 2147483647 w 13"/>
                  <a:gd name="T5" fmla="*/ 2147483647 h 151"/>
                  <a:gd name="T6" fmla="*/ 0 60000 65536"/>
                  <a:gd name="T7" fmla="*/ 0 60000 65536"/>
                  <a:gd name="T8" fmla="*/ 0 60000 65536"/>
                  <a:gd name="T9" fmla="*/ 0 w 13"/>
                  <a:gd name="T10" fmla="*/ 0 h 151"/>
                  <a:gd name="T11" fmla="*/ 13 w 13"/>
                  <a:gd name="T12" fmla="*/ 151 h 151"/>
                </a:gdLst>
                <a:ahLst/>
                <a:cxnLst>
                  <a:cxn ang="T6">
                    <a:pos x="T0" y="T1"/>
                  </a:cxn>
                  <a:cxn ang="T7">
                    <a:pos x="T2" y="T3"/>
                  </a:cxn>
                  <a:cxn ang="T8">
                    <a:pos x="T4" y="T5"/>
                  </a:cxn>
                </a:cxnLst>
                <a:rect l="T9" t="T10" r="T11" b="T12"/>
                <a:pathLst>
                  <a:path w="13" h="151">
                    <a:moveTo>
                      <a:pt x="0" y="0"/>
                    </a:moveTo>
                    <a:lnTo>
                      <a:pt x="0" y="151"/>
                    </a:lnTo>
                    <a:lnTo>
                      <a:pt x="13" y="151"/>
                    </a:lnTo>
                  </a:path>
                </a:pathLst>
              </a:custGeom>
              <a:noFill/>
              <a:ln w="28575" cap="sq">
                <a:solidFill>
                  <a:srgbClr val="000000"/>
                </a:solidFill>
                <a:prstDash val="solid"/>
                <a:miter lim="800000"/>
                <a:headEnd/>
                <a:tailEnd/>
              </a:ln>
            </p:spPr>
            <p:txBody>
              <a:bodyPr/>
              <a:lstStyle/>
              <a:p>
                <a:endParaRPr lang="en-US"/>
              </a:p>
            </p:txBody>
          </p:sp>
          <p:sp>
            <p:nvSpPr>
              <p:cNvPr id="60461" name="Freeform 200"/>
              <p:cNvSpPr>
                <a:spLocks/>
              </p:cNvSpPr>
              <p:nvPr/>
            </p:nvSpPr>
            <p:spPr bwMode="auto">
              <a:xfrm>
                <a:off x="3162301" y="2597151"/>
                <a:ext cx="190500" cy="301625"/>
              </a:xfrm>
              <a:custGeom>
                <a:avLst/>
                <a:gdLst>
                  <a:gd name="T0" fmla="*/ 0 w 120"/>
                  <a:gd name="T1" fmla="*/ 0 h 190"/>
                  <a:gd name="T2" fmla="*/ 0 w 120"/>
                  <a:gd name="T3" fmla="*/ 2147483647 h 190"/>
                  <a:gd name="T4" fmla="*/ 2147483647 w 120"/>
                  <a:gd name="T5" fmla="*/ 2147483647 h 190"/>
                  <a:gd name="T6" fmla="*/ 0 60000 65536"/>
                  <a:gd name="T7" fmla="*/ 0 60000 65536"/>
                  <a:gd name="T8" fmla="*/ 0 60000 65536"/>
                  <a:gd name="T9" fmla="*/ 0 w 120"/>
                  <a:gd name="T10" fmla="*/ 0 h 190"/>
                  <a:gd name="T11" fmla="*/ 120 w 120"/>
                  <a:gd name="T12" fmla="*/ 190 h 190"/>
                </a:gdLst>
                <a:ahLst/>
                <a:cxnLst>
                  <a:cxn ang="T6">
                    <a:pos x="T0" y="T1"/>
                  </a:cxn>
                  <a:cxn ang="T7">
                    <a:pos x="T2" y="T3"/>
                  </a:cxn>
                  <a:cxn ang="T8">
                    <a:pos x="T4" y="T5"/>
                  </a:cxn>
                </a:cxnLst>
                <a:rect l="T9" t="T10" r="T11" b="T12"/>
                <a:pathLst>
                  <a:path w="120" h="190">
                    <a:moveTo>
                      <a:pt x="0" y="0"/>
                    </a:moveTo>
                    <a:lnTo>
                      <a:pt x="0" y="190"/>
                    </a:lnTo>
                    <a:lnTo>
                      <a:pt x="120" y="190"/>
                    </a:lnTo>
                  </a:path>
                </a:pathLst>
              </a:custGeom>
              <a:noFill/>
              <a:ln w="28575" cap="sq">
                <a:solidFill>
                  <a:srgbClr val="000000"/>
                </a:solidFill>
                <a:prstDash val="solid"/>
                <a:miter lim="800000"/>
                <a:headEnd/>
                <a:tailEnd/>
              </a:ln>
            </p:spPr>
            <p:txBody>
              <a:bodyPr/>
              <a:lstStyle/>
              <a:p>
                <a:endParaRPr lang="en-US"/>
              </a:p>
            </p:txBody>
          </p:sp>
          <p:sp>
            <p:nvSpPr>
              <p:cNvPr id="60462" name="Freeform 201"/>
              <p:cNvSpPr>
                <a:spLocks/>
              </p:cNvSpPr>
              <p:nvPr/>
            </p:nvSpPr>
            <p:spPr bwMode="auto">
              <a:xfrm>
                <a:off x="3073401" y="2062163"/>
                <a:ext cx="88900" cy="522288"/>
              </a:xfrm>
              <a:custGeom>
                <a:avLst/>
                <a:gdLst>
                  <a:gd name="T0" fmla="*/ 0 w 56"/>
                  <a:gd name="T1" fmla="*/ 0 h 329"/>
                  <a:gd name="T2" fmla="*/ 0 w 56"/>
                  <a:gd name="T3" fmla="*/ 2147483647 h 329"/>
                  <a:gd name="T4" fmla="*/ 2147483647 w 56"/>
                  <a:gd name="T5" fmla="*/ 2147483647 h 329"/>
                  <a:gd name="T6" fmla="*/ 0 60000 65536"/>
                  <a:gd name="T7" fmla="*/ 0 60000 65536"/>
                  <a:gd name="T8" fmla="*/ 0 60000 65536"/>
                  <a:gd name="T9" fmla="*/ 0 w 56"/>
                  <a:gd name="T10" fmla="*/ 0 h 329"/>
                  <a:gd name="T11" fmla="*/ 56 w 56"/>
                  <a:gd name="T12" fmla="*/ 329 h 329"/>
                </a:gdLst>
                <a:ahLst/>
                <a:cxnLst>
                  <a:cxn ang="T6">
                    <a:pos x="T0" y="T1"/>
                  </a:cxn>
                  <a:cxn ang="T7">
                    <a:pos x="T2" y="T3"/>
                  </a:cxn>
                  <a:cxn ang="T8">
                    <a:pos x="T4" y="T5"/>
                  </a:cxn>
                </a:cxnLst>
                <a:rect l="T9" t="T10" r="T11" b="T12"/>
                <a:pathLst>
                  <a:path w="56" h="329">
                    <a:moveTo>
                      <a:pt x="0" y="0"/>
                    </a:moveTo>
                    <a:lnTo>
                      <a:pt x="0" y="329"/>
                    </a:lnTo>
                    <a:lnTo>
                      <a:pt x="56" y="329"/>
                    </a:lnTo>
                  </a:path>
                </a:pathLst>
              </a:custGeom>
              <a:noFill/>
              <a:ln w="28575" cap="sq">
                <a:solidFill>
                  <a:srgbClr val="000000"/>
                </a:solidFill>
                <a:prstDash val="solid"/>
                <a:miter lim="800000"/>
                <a:headEnd/>
                <a:tailEnd/>
              </a:ln>
            </p:spPr>
            <p:txBody>
              <a:bodyPr/>
              <a:lstStyle/>
              <a:p>
                <a:endParaRPr lang="en-US"/>
              </a:p>
            </p:txBody>
          </p:sp>
          <p:sp>
            <p:nvSpPr>
              <p:cNvPr id="60463" name="Freeform 202"/>
              <p:cNvSpPr>
                <a:spLocks/>
              </p:cNvSpPr>
              <p:nvPr/>
            </p:nvSpPr>
            <p:spPr bwMode="auto">
              <a:xfrm>
                <a:off x="2974976" y="2049463"/>
                <a:ext cx="98425" cy="809625"/>
              </a:xfrm>
              <a:custGeom>
                <a:avLst/>
                <a:gdLst>
                  <a:gd name="T0" fmla="*/ 0 w 62"/>
                  <a:gd name="T1" fmla="*/ 2147483647 h 510"/>
                  <a:gd name="T2" fmla="*/ 0 w 62"/>
                  <a:gd name="T3" fmla="*/ 0 h 510"/>
                  <a:gd name="T4" fmla="*/ 2147483647 w 62"/>
                  <a:gd name="T5" fmla="*/ 0 h 510"/>
                  <a:gd name="T6" fmla="*/ 0 60000 65536"/>
                  <a:gd name="T7" fmla="*/ 0 60000 65536"/>
                  <a:gd name="T8" fmla="*/ 0 60000 65536"/>
                  <a:gd name="T9" fmla="*/ 0 w 62"/>
                  <a:gd name="T10" fmla="*/ 0 h 510"/>
                  <a:gd name="T11" fmla="*/ 62 w 62"/>
                  <a:gd name="T12" fmla="*/ 510 h 510"/>
                </a:gdLst>
                <a:ahLst/>
                <a:cxnLst>
                  <a:cxn ang="T6">
                    <a:pos x="T0" y="T1"/>
                  </a:cxn>
                  <a:cxn ang="T7">
                    <a:pos x="T2" y="T3"/>
                  </a:cxn>
                  <a:cxn ang="T8">
                    <a:pos x="T4" y="T5"/>
                  </a:cxn>
                </a:cxnLst>
                <a:rect l="T9" t="T10" r="T11" b="T12"/>
                <a:pathLst>
                  <a:path w="62" h="510">
                    <a:moveTo>
                      <a:pt x="0" y="510"/>
                    </a:moveTo>
                    <a:lnTo>
                      <a:pt x="0" y="0"/>
                    </a:lnTo>
                    <a:lnTo>
                      <a:pt x="62" y="0"/>
                    </a:lnTo>
                  </a:path>
                </a:pathLst>
              </a:custGeom>
              <a:noFill/>
              <a:ln w="28575" cap="sq">
                <a:solidFill>
                  <a:srgbClr val="000000"/>
                </a:solidFill>
                <a:prstDash val="solid"/>
                <a:miter lim="800000"/>
                <a:headEnd/>
                <a:tailEnd/>
              </a:ln>
            </p:spPr>
            <p:txBody>
              <a:bodyPr/>
              <a:lstStyle/>
              <a:p>
                <a:endParaRPr lang="en-US"/>
              </a:p>
            </p:txBody>
          </p:sp>
          <p:sp>
            <p:nvSpPr>
              <p:cNvPr id="60464" name="Freeform 204"/>
              <p:cNvSpPr>
                <a:spLocks/>
              </p:cNvSpPr>
              <p:nvPr/>
            </p:nvSpPr>
            <p:spPr bwMode="auto">
              <a:xfrm>
                <a:off x="3228976" y="3570288"/>
                <a:ext cx="463550" cy="114300"/>
              </a:xfrm>
              <a:custGeom>
                <a:avLst/>
                <a:gdLst>
                  <a:gd name="T0" fmla="*/ 0 w 292"/>
                  <a:gd name="T1" fmla="*/ 2147483647 h 72"/>
                  <a:gd name="T2" fmla="*/ 0 w 292"/>
                  <a:gd name="T3" fmla="*/ 0 h 72"/>
                  <a:gd name="T4" fmla="*/ 2147483647 w 292"/>
                  <a:gd name="T5" fmla="*/ 0 h 72"/>
                  <a:gd name="T6" fmla="*/ 0 60000 65536"/>
                  <a:gd name="T7" fmla="*/ 0 60000 65536"/>
                  <a:gd name="T8" fmla="*/ 0 60000 65536"/>
                  <a:gd name="T9" fmla="*/ 0 w 292"/>
                  <a:gd name="T10" fmla="*/ 0 h 72"/>
                  <a:gd name="T11" fmla="*/ 292 w 292"/>
                  <a:gd name="T12" fmla="*/ 72 h 72"/>
                </a:gdLst>
                <a:ahLst/>
                <a:cxnLst>
                  <a:cxn ang="T6">
                    <a:pos x="T0" y="T1"/>
                  </a:cxn>
                  <a:cxn ang="T7">
                    <a:pos x="T2" y="T3"/>
                  </a:cxn>
                  <a:cxn ang="T8">
                    <a:pos x="T4" y="T5"/>
                  </a:cxn>
                </a:cxnLst>
                <a:rect l="T9" t="T10" r="T11" b="T12"/>
                <a:pathLst>
                  <a:path w="292" h="72">
                    <a:moveTo>
                      <a:pt x="0" y="72"/>
                    </a:moveTo>
                    <a:lnTo>
                      <a:pt x="0" y="0"/>
                    </a:lnTo>
                    <a:lnTo>
                      <a:pt x="292" y="0"/>
                    </a:lnTo>
                  </a:path>
                </a:pathLst>
              </a:custGeom>
              <a:noFill/>
              <a:ln w="28575" cap="sq">
                <a:solidFill>
                  <a:srgbClr val="000000"/>
                </a:solidFill>
                <a:prstDash val="solid"/>
                <a:miter lim="800000"/>
                <a:headEnd/>
                <a:tailEnd/>
              </a:ln>
            </p:spPr>
            <p:txBody>
              <a:bodyPr/>
              <a:lstStyle/>
              <a:p>
                <a:endParaRPr lang="en-US"/>
              </a:p>
            </p:txBody>
          </p:sp>
          <p:sp>
            <p:nvSpPr>
              <p:cNvPr id="60465" name="Freeform 206"/>
              <p:cNvSpPr>
                <a:spLocks/>
              </p:cNvSpPr>
              <p:nvPr/>
            </p:nvSpPr>
            <p:spPr bwMode="auto">
              <a:xfrm>
                <a:off x="3292476" y="3738563"/>
                <a:ext cx="485775" cy="71438"/>
              </a:xfrm>
              <a:custGeom>
                <a:avLst/>
                <a:gdLst>
                  <a:gd name="T0" fmla="*/ 0 w 306"/>
                  <a:gd name="T1" fmla="*/ 2147483647 h 45"/>
                  <a:gd name="T2" fmla="*/ 0 w 306"/>
                  <a:gd name="T3" fmla="*/ 0 h 45"/>
                  <a:gd name="T4" fmla="*/ 2147483647 w 306"/>
                  <a:gd name="T5" fmla="*/ 0 h 45"/>
                  <a:gd name="T6" fmla="*/ 0 60000 65536"/>
                  <a:gd name="T7" fmla="*/ 0 60000 65536"/>
                  <a:gd name="T8" fmla="*/ 0 60000 65536"/>
                  <a:gd name="T9" fmla="*/ 0 w 306"/>
                  <a:gd name="T10" fmla="*/ 0 h 45"/>
                  <a:gd name="T11" fmla="*/ 306 w 306"/>
                  <a:gd name="T12" fmla="*/ 45 h 45"/>
                </a:gdLst>
                <a:ahLst/>
                <a:cxnLst>
                  <a:cxn ang="T6">
                    <a:pos x="T0" y="T1"/>
                  </a:cxn>
                  <a:cxn ang="T7">
                    <a:pos x="T2" y="T3"/>
                  </a:cxn>
                  <a:cxn ang="T8">
                    <a:pos x="T4" y="T5"/>
                  </a:cxn>
                </a:cxnLst>
                <a:rect l="T9" t="T10" r="T11" b="T12"/>
                <a:pathLst>
                  <a:path w="306" h="45">
                    <a:moveTo>
                      <a:pt x="0" y="45"/>
                    </a:moveTo>
                    <a:lnTo>
                      <a:pt x="0" y="0"/>
                    </a:lnTo>
                    <a:lnTo>
                      <a:pt x="306" y="0"/>
                    </a:lnTo>
                  </a:path>
                </a:pathLst>
              </a:custGeom>
              <a:noFill/>
              <a:ln w="28575" cap="sq">
                <a:solidFill>
                  <a:srgbClr val="000000"/>
                </a:solidFill>
                <a:prstDash val="solid"/>
                <a:miter lim="800000"/>
                <a:headEnd/>
                <a:tailEnd/>
              </a:ln>
            </p:spPr>
            <p:txBody>
              <a:bodyPr/>
              <a:lstStyle/>
              <a:p>
                <a:endParaRPr lang="en-US"/>
              </a:p>
            </p:txBody>
          </p:sp>
          <p:sp>
            <p:nvSpPr>
              <p:cNvPr id="60466" name="Freeform 208"/>
              <p:cNvSpPr>
                <a:spLocks/>
              </p:cNvSpPr>
              <p:nvPr/>
            </p:nvSpPr>
            <p:spPr bwMode="auto">
              <a:xfrm>
                <a:off x="3292476" y="3835401"/>
                <a:ext cx="377825" cy="71438"/>
              </a:xfrm>
              <a:custGeom>
                <a:avLst/>
                <a:gdLst>
                  <a:gd name="T0" fmla="*/ 0 w 238"/>
                  <a:gd name="T1" fmla="*/ 0 h 45"/>
                  <a:gd name="T2" fmla="*/ 0 w 238"/>
                  <a:gd name="T3" fmla="*/ 2147483647 h 45"/>
                  <a:gd name="T4" fmla="*/ 2147483647 w 238"/>
                  <a:gd name="T5" fmla="*/ 2147483647 h 45"/>
                  <a:gd name="T6" fmla="*/ 0 60000 65536"/>
                  <a:gd name="T7" fmla="*/ 0 60000 65536"/>
                  <a:gd name="T8" fmla="*/ 0 60000 65536"/>
                  <a:gd name="T9" fmla="*/ 0 w 238"/>
                  <a:gd name="T10" fmla="*/ 0 h 45"/>
                  <a:gd name="T11" fmla="*/ 238 w 238"/>
                  <a:gd name="T12" fmla="*/ 45 h 45"/>
                </a:gdLst>
                <a:ahLst/>
                <a:cxnLst>
                  <a:cxn ang="T6">
                    <a:pos x="T0" y="T1"/>
                  </a:cxn>
                  <a:cxn ang="T7">
                    <a:pos x="T2" y="T3"/>
                  </a:cxn>
                  <a:cxn ang="T8">
                    <a:pos x="T4" y="T5"/>
                  </a:cxn>
                </a:cxnLst>
                <a:rect l="T9" t="T10" r="T11" b="T12"/>
                <a:pathLst>
                  <a:path w="238" h="45">
                    <a:moveTo>
                      <a:pt x="0" y="0"/>
                    </a:moveTo>
                    <a:lnTo>
                      <a:pt x="0" y="45"/>
                    </a:lnTo>
                    <a:lnTo>
                      <a:pt x="238" y="45"/>
                    </a:lnTo>
                  </a:path>
                </a:pathLst>
              </a:custGeom>
              <a:noFill/>
              <a:ln w="28575" cap="sq">
                <a:solidFill>
                  <a:srgbClr val="000000"/>
                </a:solidFill>
                <a:prstDash val="solid"/>
                <a:miter lim="800000"/>
                <a:headEnd/>
                <a:tailEnd/>
              </a:ln>
            </p:spPr>
            <p:txBody>
              <a:bodyPr/>
              <a:lstStyle/>
              <a:p>
                <a:endParaRPr lang="en-US"/>
              </a:p>
            </p:txBody>
          </p:sp>
          <p:sp>
            <p:nvSpPr>
              <p:cNvPr id="60467" name="Freeform 209"/>
              <p:cNvSpPr>
                <a:spLocks/>
              </p:cNvSpPr>
              <p:nvPr/>
            </p:nvSpPr>
            <p:spPr bwMode="auto">
              <a:xfrm>
                <a:off x="3228976" y="3708401"/>
                <a:ext cx="63500" cy="114300"/>
              </a:xfrm>
              <a:custGeom>
                <a:avLst/>
                <a:gdLst>
                  <a:gd name="T0" fmla="*/ 0 w 40"/>
                  <a:gd name="T1" fmla="*/ 0 h 72"/>
                  <a:gd name="T2" fmla="*/ 0 w 40"/>
                  <a:gd name="T3" fmla="*/ 2147483647 h 72"/>
                  <a:gd name="T4" fmla="*/ 2147483647 w 40"/>
                  <a:gd name="T5" fmla="*/ 2147483647 h 72"/>
                  <a:gd name="T6" fmla="*/ 0 60000 65536"/>
                  <a:gd name="T7" fmla="*/ 0 60000 65536"/>
                  <a:gd name="T8" fmla="*/ 0 60000 65536"/>
                  <a:gd name="T9" fmla="*/ 0 w 40"/>
                  <a:gd name="T10" fmla="*/ 0 h 72"/>
                  <a:gd name="T11" fmla="*/ 40 w 40"/>
                  <a:gd name="T12" fmla="*/ 72 h 72"/>
                </a:gdLst>
                <a:ahLst/>
                <a:cxnLst>
                  <a:cxn ang="T6">
                    <a:pos x="T0" y="T1"/>
                  </a:cxn>
                  <a:cxn ang="T7">
                    <a:pos x="T2" y="T3"/>
                  </a:cxn>
                  <a:cxn ang="T8">
                    <a:pos x="T4" y="T5"/>
                  </a:cxn>
                </a:cxnLst>
                <a:rect l="T9" t="T10" r="T11" b="T12"/>
                <a:pathLst>
                  <a:path w="40" h="72">
                    <a:moveTo>
                      <a:pt x="0" y="0"/>
                    </a:moveTo>
                    <a:lnTo>
                      <a:pt x="0" y="72"/>
                    </a:lnTo>
                    <a:lnTo>
                      <a:pt x="40" y="72"/>
                    </a:lnTo>
                  </a:path>
                </a:pathLst>
              </a:custGeom>
              <a:noFill/>
              <a:ln w="28575" cap="sq">
                <a:solidFill>
                  <a:srgbClr val="000000"/>
                </a:solidFill>
                <a:prstDash val="solid"/>
                <a:miter lim="800000"/>
                <a:headEnd/>
                <a:tailEnd/>
              </a:ln>
            </p:spPr>
            <p:txBody>
              <a:bodyPr/>
              <a:lstStyle/>
              <a:p>
                <a:endParaRPr lang="en-US"/>
              </a:p>
            </p:txBody>
          </p:sp>
          <p:sp>
            <p:nvSpPr>
              <p:cNvPr id="60468" name="Freeform 210"/>
              <p:cNvSpPr>
                <a:spLocks/>
              </p:cNvSpPr>
              <p:nvPr/>
            </p:nvSpPr>
            <p:spPr bwMode="auto">
              <a:xfrm>
                <a:off x="2974976" y="2884488"/>
                <a:ext cx="254000" cy="812800"/>
              </a:xfrm>
              <a:custGeom>
                <a:avLst/>
                <a:gdLst>
                  <a:gd name="T0" fmla="*/ 0 w 160"/>
                  <a:gd name="T1" fmla="*/ 0 h 512"/>
                  <a:gd name="T2" fmla="*/ 0 w 160"/>
                  <a:gd name="T3" fmla="*/ 2147483647 h 512"/>
                  <a:gd name="T4" fmla="*/ 2147483647 w 160"/>
                  <a:gd name="T5" fmla="*/ 2147483647 h 512"/>
                  <a:gd name="T6" fmla="*/ 0 60000 65536"/>
                  <a:gd name="T7" fmla="*/ 0 60000 65536"/>
                  <a:gd name="T8" fmla="*/ 0 60000 65536"/>
                  <a:gd name="T9" fmla="*/ 0 w 160"/>
                  <a:gd name="T10" fmla="*/ 0 h 512"/>
                  <a:gd name="T11" fmla="*/ 160 w 160"/>
                  <a:gd name="T12" fmla="*/ 512 h 512"/>
                </a:gdLst>
                <a:ahLst/>
                <a:cxnLst>
                  <a:cxn ang="T6">
                    <a:pos x="T0" y="T1"/>
                  </a:cxn>
                  <a:cxn ang="T7">
                    <a:pos x="T2" y="T3"/>
                  </a:cxn>
                  <a:cxn ang="T8">
                    <a:pos x="T4" y="T5"/>
                  </a:cxn>
                </a:cxnLst>
                <a:rect l="T9" t="T10" r="T11" b="T12"/>
                <a:pathLst>
                  <a:path w="160" h="512">
                    <a:moveTo>
                      <a:pt x="0" y="0"/>
                    </a:moveTo>
                    <a:lnTo>
                      <a:pt x="0" y="512"/>
                    </a:lnTo>
                    <a:lnTo>
                      <a:pt x="160" y="512"/>
                    </a:lnTo>
                  </a:path>
                </a:pathLst>
              </a:custGeom>
              <a:noFill/>
              <a:ln w="28575" cap="sq">
                <a:solidFill>
                  <a:srgbClr val="000000"/>
                </a:solidFill>
                <a:prstDash val="solid"/>
                <a:miter lim="800000"/>
                <a:headEnd/>
                <a:tailEnd/>
              </a:ln>
            </p:spPr>
            <p:txBody>
              <a:bodyPr/>
              <a:lstStyle/>
              <a:p>
                <a:endParaRPr lang="en-US"/>
              </a:p>
            </p:txBody>
          </p:sp>
          <p:sp>
            <p:nvSpPr>
              <p:cNvPr id="60469" name="Freeform 211"/>
              <p:cNvSpPr>
                <a:spLocks/>
              </p:cNvSpPr>
              <p:nvPr/>
            </p:nvSpPr>
            <p:spPr bwMode="auto">
              <a:xfrm>
                <a:off x="2757488" y="2871788"/>
                <a:ext cx="217488" cy="788988"/>
              </a:xfrm>
              <a:custGeom>
                <a:avLst/>
                <a:gdLst>
                  <a:gd name="T0" fmla="*/ 0 w 137"/>
                  <a:gd name="T1" fmla="*/ 2147483647 h 497"/>
                  <a:gd name="T2" fmla="*/ 0 w 137"/>
                  <a:gd name="T3" fmla="*/ 0 h 497"/>
                  <a:gd name="T4" fmla="*/ 2147483647 w 137"/>
                  <a:gd name="T5" fmla="*/ 0 h 497"/>
                  <a:gd name="T6" fmla="*/ 0 60000 65536"/>
                  <a:gd name="T7" fmla="*/ 0 60000 65536"/>
                  <a:gd name="T8" fmla="*/ 0 60000 65536"/>
                  <a:gd name="T9" fmla="*/ 0 w 137"/>
                  <a:gd name="T10" fmla="*/ 0 h 497"/>
                  <a:gd name="T11" fmla="*/ 137 w 137"/>
                  <a:gd name="T12" fmla="*/ 497 h 497"/>
                </a:gdLst>
                <a:ahLst/>
                <a:cxnLst>
                  <a:cxn ang="T6">
                    <a:pos x="T0" y="T1"/>
                  </a:cxn>
                  <a:cxn ang="T7">
                    <a:pos x="T2" y="T3"/>
                  </a:cxn>
                  <a:cxn ang="T8">
                    <a:pos x="T4" y="T5"/>
                  </a:cxn>
                </a:cxnLst>
                <a:rect l="T9" t="T10" r="T11" b="T12"/>
                <a:pathLst>
                  <a:path w="137" h="497">
                    <a:moveTo>
                      <a:pt x="0" y="497"/>
                    </a:moveTo>
                    <a:lnTo>
                      <a:pt x="0" y="0"/>
                    </a:lnTo>
                    <a:lnTo>
                      <a:pt x="137" y="0"/>
                    </a:lnTo>
                  </a:path>
                </a:pathLst>
              </a:custGeom>
              <a:noFill/>
              <a:ln w="28575" cap="sq">
                <a:solidFill>
                  <a:srgbClr val="000000"/>
                </a:solidFill>
                <a:prstDash val="solid"/>
                <a:miter lim="800000"/>
                <a:headEnd/>
                <a:tailEnd/>
              </a:ln>
            </p:spPr>
            <p:txBody>
              <a:bodyPr/>
              <a:lstStyle/>
              <a:p>
                <a:endParaRPr lang="en-US"/>
              </a:p>
            </p:txBody>
          </p:sp>
          <p:sp>
            <p:nvSpPr>
              <p:cNvPr id="60470" name="Freeform 213"/>
              <p:cNvSpPr>
                <a:spLocks/>
              </p:cNvSpPr>
              <p:nvPr/>
            </p:nvSpPr>
            <p:spPr bwMode="auto">
              <a:xfrm>
                <a:off x="2928938" y="4073526"/>
                <a:ext cx="815975" cy="388938"/>
              </a:xfrm>
              <a:custGeom>
                <a:avLst/>
                <a:gdLst>
                  <a:gd name="T0" fmla="*/ 0 w 514"/>
                  <a:gd name="T1" fmla="*/ 2147483647 h 245"/>
                  <a:gd name="T2" fmla="*/ 0 w 514"/>
                  <a:gd name="T3" fmla="*/ 0 h 245"/>
                  <a:gd name="T4" fmla="*/ 2147483647 w 514"/>
                  <a:gd name="T5" fmla="*/ 0 h 245"/>
                  <a:gd name="T6" fmla="*/ 0 60000 65536"/>
                  <a:gd name="T7" fmla="*/ 0 60000 65536"/>
                  <a:gd name="T8" fmla="*/ 0 60000 65536"/>
                  <a:gd name="T9" fmla="*/ 0 w 514"/>
                  <a:gd name="T10" fmla="*/ 0 h 245"/>
                  <a:gd name="T11" fmla="*/ 514 w 514"/>
                  <a:gd name="T12" fmla="*/ 245 h 245"/>
                </a:gdLst>
                <a:ahLst/>
                <a:cxnLst>
                  <a:cxn ang="T6">
                    <a:pos x="T0" y="T1"/>
                  </a:cxn>
                  <a:cxn ang="T7">
                    <a:pos x="T2" y="T3"/>
                  </a:cxn>
                  <a:cxn ang="T8">
                    <a:pos x="T4" y="T5"/>
                  </a:cxn>
                </a:cxnLst>
                <a:rect l="T9" t="T10" r="T11" b="T12"/>
                <a:pathLst>
                  <a:path w="514" h="245">
                    <a:moveTo>
                      <a:pt x="0" y="245"/>
                    </a:moveTo>
                    <a:lnTo>
                      <a:pt x="0" y="0"/>
                    </a:lnTo>
                    <a:lnTo>
                      <a:pt x="514" y="0"/>
                    </a:lnTo>
                  </a:path>
                </a:pathLst>
              </a:custGeom>
              <a:noFill/>
              <a:ln w="28575" cap="sq">
                <a:solidFill>
                  <a:srgbClr val="000000"/>
                </a:solidFill>
                <a:prstDash val="solid"/>
                <a:miter lim="800000"/>
                <a:headEnd/>
                <a:tailEnd/>
              </a:ln>
            </p:spPr>
            <p:txBody>
              <a:bodyPr/>
              <a:lstStyle/>
              <a:p>
                <a:endParaRPr lang="en-US"/>
              </a:p>
            </p:txBody>
          </p:sp>
          <p:sp>
            <p:nvSpPr>
              <p:cNvPr id="60471" name="Freeform 215"/>
              <p:cNvSpPr>
                <a:spLocks/>
              </p:cNvSpPr>
              <p:nvPr/>
            </p:nvSpPr>
            <p:spPr bwMode="auto">
              <a:xfrm>
                <a:off x="3775076" y="4241801"/>
                <a:ext cx="14288" cy="71438"/>
              </a:xfrm>
              <a:custGeom>
                <a:avLst/>
                <a:gdLst>
                  <a:gd name="T0" fmla="*/ 0 w 9"/>
                  <a:gd name="T1" fmla="*/ 2147483647 h 45"/>
                  <a:gd name="T2" fmla="*/ 0 w 9"/>
                  <a:gd name="T3" fmla="*/ 0 h 45"/>
                  <a:gd name="T4" fmla="*/ 2147483647 w 9"/>
                  <a:gd name="T5" fmla="*/ 0 h 45"/>
                  <a:gd name="T6" fmla="*/ 0 60000 65536"/>
                  <a:gd name="T7" fmla="*/ 0 60000 65536"/>
                  <a:gd name="T8" fmla="*/ 0 60000 65536"/>
                  <a:gd name="T9" fmla="*/ 0 w 9"/>
                  <a:gd name="T10" fmla="*/ 0 h 45"/>
                  <a:gd name="T11" fmla="*/ 9 w 9"/>
                  <a:gd name="T12" fmla="*/ 45 h 45"/>
                </a:gdLst>
                <a:ahLst/>
                <a:cxnLst>
                  <a:cxn ang="T6">
                    <a:pos x="T0" y="T1"/>
                  </a:cxn>
                  <a:cxn ang="T7">
                    <a:pos x="T2" y="T3"/>
                  </a:cxn>
                  <a:cxn ang="T8">
                    <a:pos x="T4" y="T5"/>
                  </a:cxn>
                </a:cxnLst>
                <a:rect l="T9" t="T10" r="T11" b="T12"/>
                <a:pathLst>
                  <a:path w="9" h="45">
                    <a:moveTo>
                      <a:pt x="0" y="45"/>
                    </a:moveTo>
                    <a:lnTo>
                      <a:pt x="0" y="0"/>
                    </a:lnTo>
                    <a:lnTo>
                      <a:pt x="9" y="0"/>
                    </a:lnTo>
                  </a:path>
                </a:pathLst>
              </a:custGeom>
              <a:noFill/>
              <a:ln w="28575" cap="sq">
                <a:solidFill>
                  <a:srgbClr val="000000"/>
                </a:solidFill>
                <a:prstDash val="solid"/>
                <a:miter lim="800000"/>
                <a:headEnd/>
                <a:tailEnd/>
              </a:ln>
            </p:spPr>
            <p:txBody>
              <a:bodyPr/>
              <a:lstStyle/>
              <a:p>
                <a:endParaRPr lang="en-US"/>
              </a:p>
            </p:txBody>
          </p:sp>
          <p:sp>
            <p:nvSpPr>
              <p:cNvPr id="60472" name="Freeform 217"/>
              <p:cNvSpPr>
                <a:spLocks/>
              </p:cNvSpPr>
              <p:nvPr/>
            </p:nvSpPr>
            <p:spPr bwMode="auto">
              <a:xfrm>
                <a:off x="3775076" y="4338638"/>
                <a:ext cx="30163" cy="71438"/>
              </a:xfrm>
              <a:custGeom>
                <a:avLst/>
                <a:gdLst>
                  <a:gd name="T0" fmla="*/ 0 w 19"/>
                  <a:gd name="T1" fmla="*/ 0 h 45"/>
                  <a:gd name="T2" fmla="*/ 0 w 19"/>
                  <a:gd name="T3" fmla="*/ 2147483647 h 45"/>
                  <a:gd name="T4" fmla="*/ 2147483647 w 19"/>
                  <a:gd name="T5" fmla="*/ 2147483647 h 45"/>
                  <a:gd name="T6" fmla="*/ 0 60000 65536"/>
                  <a:gd name="T7" fmla="*/ 0 60000 65536"/>
                  <a:gd name="T8" fmla="*/ 0 60000 65536"/>
                  <a:gd name="T9" fmla="*/ 0 w 19"/>
                  <a:gd name="T10" fmla="*/ 0 h 45"/>
                  <a:gd name="T11" fmla="*/ 19 w 19"/>
                  <a:gd name="T12" fmla="*/ 45 h 45"/>
                </a:gdLst>
                <a:ahLst/>
                <a:cxnLst>
                  <a:cxn ang="T6">
                    <a:pos x="T0" y="T1"/>
                  </a:cxn>
                  <a:cxn ang="T7">
                    <a:pos x="T2" y="T3"/>
                  </a:cxn>
                  <a:cxn ang="T8">
                    <a:pos x="T4" y="T5"/>
                  </a:cxn>
                </a:cxnLst>
                <a:rect l="T9" t="T10" r="T11" b="T12"/>
                <a:pathLst>
                  <a:path w="19" h="45">
                    <a:moveTo>
                      <a:pt x="0" y="0"/>
                    </a:moveTo>
                    <a:lnTo>
                      <a:pt x="0" y="45"/>
                    </a:lnTo>
                    <a:lnTo>
                      <a:pt x="19" y="45"/>
                    </a:lnTo>
                  </a:path>
                </a:pathLst>
              </a:custGeom>
              <a:noFill/>
              <a:ln w="28575" cap="sq">
                <a:solidFill>
                  <a:srgbClr val="000000"/>
                </a:solidFill>
                <a:prstDash val="solid"/>
                <a:miter lim="800000"/>
                <a:headEnd/>
                <a:tailEnd/>
              </a:ln>
            </p:spPr>
            <p:txBody>
              <a:bodyPr/>
              <a:lstStyle/>
              <a:p>
                <a:endParaRPr lang="en-US"/>
              </a:p>
            </p:txBody>
          </p:sp>
          <p:sp>
            <p:nvSpPr>
              <p:cNvPr id="60473" name="Freeform 218"/>
              <p:cNvSpPr>
                <a:spLocks/>
              </p:cNvSpPr>
              <p:nvPr/>
            </p:nvSpPr>
            <p:spPr bwMode="auto">
              <a:xfrm>
                <a:off x="3575051" y="4325938"/>
                <a:ext cx="200025" cy="155575"/>
              </a:xfrm>
              <a:custGeom>
                <a:avLst/>
                <a:gdLst>
                  <a:gd name="T0" fmla="*/ 0 w 126"/>
                  <a:gd name="T1" fmla="*/ 2147483647 h 98"/>
                  <a:gd name="T2" fmla="*/ 0 w 126"/>
                  <a:gd name="T3" fmla="*/ 0 h 98"/>
                  <a:gd name="T4" fmla="*/ 2147483647 w 126"/>
                  <a:gd name="T5" fmla="*/ 0 h 98"/>
                  <a:gd name="T6" fmla="*/ 0 60000 65536"/>
                  <a:gd name="T7" fmla="*/ 0 60000 65536"/>
                  <a:gd name="T8" fmla="*/ 0 60000 65536"/>
                  <a:gd name="T9" fmla="*/ 0 w 126"/>
                  <a:gd name="T10" fmla="*/ 0 h 98"/>
                  <a:gd name="T11" fmla="*/ 126 w 126"/>
                  <a:gd name="T12" fmla="*/ 98 h 98"/>
                </a:gdLst>
                <a:ahLst/>
                <a:cxnLst>
                  <a:cxn ang="T6">
                    <a:pos x="T0" y="T1"/>
                  </a:cxn>
                  <a:cxn ang="T7">
                    <a:pos x="T2" y="T3"/>
                  </a:cxn>
                  <a:cxn ang="T8">
                    <a:pos x="T4" y="T5"/>
                  </a:cxn>
                </a:cxnLst>
                <a:rect l="T9" t="T10" r="T11" b="T12"/>
                <a:pathLst>
                  <a:path w="126" h="98">
                    <a:moveTo>
                      <a:pt x="0" y="98"/>
                    </a:moveTo>
                    <a:lnTo>
                      <a:pt x="0" y="0"/>
                    </a:lnTo>
                    <a:lnTo>
                      <a:pt x="126" y="0"/>
                    </a:lnTo>
                  </a:path>
                </a:pathLst>
              </a:custGeom>
              <a:noFill/>
              <a:ln w="28575" cap="sq">
                <a:solidFill>
                  <a:srgbClr val="000000"/>
                </a:solidFill>
                <a:prstDash val="solid"/>
                <a:miter lim="800000"/>
                <a:headEnd/>
                <a:tailEnd/>
              </a:ln>
            </p:spPr>
            <p:txBody>
              <a:bodyPr/>
              <a:lstStyle/>
              <a:p>
                <a:endParaRPr lang="en-US"/>
              </a:p>
            </p:txBody>
          </p:sp>
          <p:sp>
            <p:nvSpPr>
              <p:cNvPr id="60474" name="Freeform 220"/>
              <p:cNvSpPr>
                <a:spLocks/>
              </p:cNvSpPr>
              <p:nvPr/>
            </p:nvSpPr>
            <p:spPr bwMode="auto">
              <a:xfrm>
                <a:off x="3633788" y="4576763"/>
                <a:ext cx="138113" cy="71438"/>
              </a:xfrm>
              <a:custGeom>
                <a:avLst/>
                <a:gdLst>
                  <a:gd name="T0" fmla="*/ 0 w 87"/>
                  <a:gd name="T1" fmla="*/ 2147483647 h 45"/>
                  <a:gd name="T2" fmla="*/ 0 w 87"/>
                  <a:gd name="T3" fmla="*/ 0 h 45"/>
                  <a:gd name="T4" fmla="*/ 2147483647 w 87"/>
                  <a:gd name="T5" fmla="*/ 0 h 45"/>
                  <a:gd name="T6" fmla="*/ 0 60000 65536"/>
                  <a:gd name="T7" fmla="*/ 0 60000 65536"/>
                  <a:gd name="T8" fmla="*/ 0 60000 65536"/>
                  <a:gd name="T9" fmla="*/ 0 w 87"/>
                  <a:gd name="T10" fmla="*/ 0 h 45"/>
                  <a:gd name="T11" fmla="*/ 87 w 87"/>
                  <a:gd name="T12" fmla="*/ 45 h 45"/>
                </a:gdLst>
                <a:ahLst/>
                <a:cxnLst>
                  <a:cxn ang="T6">
                    <a:pos x="T0" y="T1"/>
                  </a:cxn>
                  <a:cxn ang="T7">
                    <a:pos x="T2" y="T3"/>
                  </a:cxn>
                  <a:cxn ang="T8">
                    <a:pos x="T4" y="T5"/>
                  </a:cxn>
                </a:cxnLst>
                <a:rect l="T9" t="T10" r="T11" b="T12"/>
                <a:pathLst>
                  <a:path w="87" h="45">
                    <a:moveTo>
                      <a:pt x="0" y="45"/>
                    </a:moveTo>
                    <a:lnTo>
                      <a:pt x="0" y="0"/>
                    </a:lnTo>
                    <a:lnTo>
                      <a:pt x="87" y="0"/>
                    </a:lnTo>
                  </a:path>
                </a:pathLst>
              </a:custGeom>
              <a:noFill/>
              <a:ln w="28575" cap="sq">
                <a:solidFill>
                  <a:srgbClr val="000000"/>
                </a:solidFill>
                <a:prstDash val="solid"/>
                <a:miter lim="800000"/>
                <a:headEnd/>
                <a:tailEnd/>
              </a:ln>
            </p:spPr>
            <p:txBody>
              <a:bodyPr/>
              <a:lstStyle/>
              <a:p>
                <a:endParaRPr lang="en-US"/>
              </a:p>
            </p:txBody>
          </p:sp>
          <p:sp>
            <p:nvSpPr>
              <p:cNvPr id="60475" name="Freeform 222"/>
              <p:cNvSpPr>
                <a:spLocks/>
              </p:cNvSpPr>
              <p:nvPr/>
            </p:nvSpPr>
            <p:spPr bwMode="auto">
              <a:xfrm>
                <a:off x="3633788" y="4673601"/>
                <a:ext cx="195263" cy="71438"/>
              </a:xfrm>
              <a:custGeom>
                <a:avLst/>
                <a:gdLst>
                  <a:gd name="T0" fmla="*/ 0 w 123"/>
                  <a:gd name="T1" fmla="*/ 0 h 45"/>
                  <a:gd name="T2" fmla="*/ 0 w 123"/>
                  <a:gd name="T3" fmla="*/ 2147483647 h 45"/>
                  <a:gd name="T4" fmla="*/ 2147483647 w 123"/>
                  <a:gd name="T5" fmla="*/ 2147483647 h 45"/>
                  <a:gd name="T6" fmla="*/ 0 60000 65536"/>
                  <a:gd name="T7" fmla="*/ 0 60000 65536"/>
                  <a:gd name="T8" fmla="*/ 0 60000 65536"/>
                  <a:gd name="T9" fmla="*/ 0 w 123"/>
                  <a:gd name="T10" fmla="*/ 0 h 45"/>
                  <a:gd name="T11" fmla="*/ 123 w 123"/>
                  <a:gd name="T12" fmla="*/ 45 h 45"/>
                </a:gdLst>
                <a:ahLst/>
                <a:cxnLst>
                  <a:cxn ang="T6">
                    <a:pos x="T0" y="T1"/>
                  </a:cxn>
                  <a:cxn ang="T7">
                    <a:pos x="T2" y="T3"/>
                  </a:cxn>
                  <a:cxn ang="T8">
                    <a:pos x="T4" y="T5"/>
                  </a:cxn>
                </a:cxnLst>
                <a:rect l="T9" t="T10" r="T11" b="T12"/>
                <a:pathLst>
                  <a:path w="123" h="45">
                    <a:moveTo>
                      <a:pt x="0" y="0"/>
                    </a:moveTo>
                    <a:lnTo>
                      <a:pt x="0" y="45"/>
                    </a:lnTo>
                    <a:lnTo>
                      <a:pt x="123" y="45"/>
                    </a:lnTo>
                  </a:path>
                </a:pathLst>
              </a:custGeom>
              <a:noFill/>
              <a:ln w="28575" cap="sq">
                <a:solidFill>
                  <a:srgbClr val="000000"/>
                </a:solidFill>
                <a:prstDash val="solid"/>
                <a:miter lim="800000"/>
                <a:headEnd/>
                <a:tailEnd/>
              </a:ln>
            </p:spPr>
            <p:txBody>
              <a:bodyPr/>
              <a:lstStyle/>
              <a:p>
                <a:endParaRPr lang="en-US"/>
              </a:p>
            </p:txBody>
          </p:sp>
          <p:sp>
            <p:nvSpPr>
              <p:cNvPr id="60476" name="Freeform 223"/>
              <p:cNvSpPr>
                <a:spLocks/>
              </p:cNvSpPr>
              <p:nvPr/>
            </p:nvSpPr>
            <p:spPr bwMode="auto">
              <a:xfrm>
                <a:off x="3575051" y="4506913"/>
                <a:ext cx="58738" cy="153988"/>
              </a:xfrm>
              <a:custGeom>
                <a:avLst/>
                <a:gdLst>
                  <a:gd name="T0" fmla="*/ 0 w 37"/>
                  <a:gd name="T1" fmla="*/ 0 h 97"/>
                  <a:gd name="T2" fmla="*/ 0 w 37"/>
                  <a:gd name="T3" fmla="*/ 2147483647 h 97"/>
                  <a:gd name="T4" fmla="*/ 2147483647 w 37"/>
                  <a:gd name="T5" fmla="*/ 2147483647 h 97"/>
                  <a:gd name="T6" fmla="*/ 0 60000 65536"/>
                  <a:gd name="T7" fmla="*/ 0 60000 65536"/>
                  <a:gd name="T8" fmla="*/ 0 60000 65536"/>
                  <a:gd name="T9" fmla="*/ 0 w 37"/>
                  <a:gd name="T10" fmla="*/ 0 h 97"/>
                  <a:gd name="T11" fmla="*/ 37 w 37"/>
                  <a:gd name="T12" fmla="*/ 97 h 97"/>
                </a:gdLst>
                <a:ahLst/>
                <a:cxnLst>
                  <a:cxn ang="T6">
                    <a:pos x="T0" y="T1"/>
                  </a:cxn>
                  <a:cxn ang="T7">
                    <a:pos x="T2" y="T3"/>
                  </a:cxn>
                  <a:cxn ang="T8">
                    <a:pos x="T4" y="T5"/>
                  </a:cxn>
                </a:cxnLst>
                <a:rect l="T9" t="T10" r="T11" b="T12"/>
                <a:pathLst>
                  <a:path w="37" h="97">
                    <a:moveTo>
                      <a:pt x="0" y="0"/>
                    </a:moveTo>
                    <a:lnTo>
                      <a:pt x="0" y="97"/>
                    </a:lnTo>
                    <a:lnTo>
                      <a:pt x="37" y="97"/>
                    </a:lnTo>
                  </a:path>
                </a:pathLst>
              </a:custGeom>
              <a:noFill/>
              <a:ln w="28575" cap="sq">
                <a:solidFill>
                  <a:srgbClr val="000000"/>
                </a:solidFill>
                <a:prstDash val="solid"/>
                <a:miter lim="800000"/>
                <a:headEnd/>
                <a:tailEnd/>
              </a:ln>
            </p:spPr>
            <p:txBody>
              <a:bodyPr/>
              <a:lstStyle/>
              <a:p>
                <a:endParaRPr lang="en-US"/>
              </a:p>
            </p:txBody>
          </p:sp>
          <p:sp>
            <p:nvSpPr>
              <p:cNvPr id="60477" name="Freeform 224"/>
              <p:cNvSpPr>
                <a:spLocks/>
              </p:cNvSpPr>
              <p:nvPr/>
            </p:nvSpPr>
            <p:spPr bwMode="auto">
              <a:xfrm>
                <a:off x="3246438" y="4494213"/>
                <a:ext cx="328613" cy="368300"/>
              </a:xfrm>
              <a:custGeom>
                <a:avLst/>
                <a:gdLst>
                  <a:gd name="T0" fmla="*/ 0 w 207"/>
                  <a:gd name="T1" fmla="*/ 2147483647 h 232"/>
                  <a:gd name="T2" fmla="*/ 0 w 207"/>
                  <a:gd name="T3" fmla="*/ 0 h 232"/>
                  <a:gd name="T4" fmla="*/ 2147483647 w 207"/>
                  <a:gd name="T5" fmla="*/ 0 h 232"/>
                  <a:gd name="T6" fmla="*/ 0 60000 65536"/>
                  <a:gd name="T7" fmla="*/ 0 60000 65536"/>
                  <a:gd name="T8" fmla="*/ 0 60000 65536"/>
                  <a:gd name="T9" fmla="*/ 0 w 207"/>
                  <a:gd name="T10" fmla="*/ 0 h 232"/>
                  <a:gd name="T11" fmla="*/ 207 w 207"/>
                  <a:gd name="T12" fmla="*/ 232 h 232"/>
                </a:gdLst>
                <a:ahLst/>
                <a:cxnLst>
                  <a:cxn ang="T6">
                    <a:pos x="T0" y="T1"/>
                  </a:cxn>
                  <a:cxn ang="T7">
                    <a:pos x="T2" y="T3"/>
                  </a:cxn>
                  <a:cxn ang="T8">
                    <a:pos x="T4" y="T5"/>
                  </a:cxn>
                </a:cxnLst>
                <a:rect l="T9" t="T10" r="T11" b="T12"/>
                <a:pathLst>
                  <a:path w="207" h="232">
                    <a:moveTo>
                      <a:pt x="0" y="232"/>
                    </a:moveTo>
                    <a:lnTo>
                      <a:pt x="0" y="0"/>
                    </a:lnTo>
                    <a:lnTo>
                      <a:pt x="207" y="0"/>
                    </a:lnTo>
                  </a:path>
                </a:pathLst>
              </a:custGeom>
              <a:noFill/>
              <a:ln w="28575" cap="sq">
                <a:solidFill>
                  <a:srgbClr val="000000"/>
                </a:solidFill>
                <a:prstDash val="solid"/>
                <a:miter lim="800000"/>
                <a:headEnd/>
                <a:tailEnd/>
              </a:ln>
            </p:spPr>
            <p:txBody>
              <a:bodyPr/>
              <a:lstStyle/>
              <a:p>
                <a:endParaRPr lang="en-US"/>
              </a:p>
            </p:txBody>
          </p:sp>
          <p:sp>
            <p:nvSpPr>
              <p:cNvPr id="60478" name="Freeform 226"/>
              <p:cNvSpPr>
                <a:spLocks/>
              </p:cNvSpPr>
              <p:nvPr/>
            </p:nvSpPr>
            <p:spPr bwMode="auto">
              <a:xfrm>
                <a:off x="3660776" y="4913313"/>
                <a:ext cx="109538" cy="71438"/>
              </a:xfrm>
              <a:custGeom>
                <a:avLst/>
                <a:gdLst>
                  <a:gd name="T0" fmla="*/ 0 w 69"/>
                  <a:gd name="T1" fmla="*/ 2147483647 h 45"/>
                  <a:gd name="T2" fmla="*/ 0 w 69"/>
                  <a:gd name="T3" fmla="*/ 0 h 45"/>
                  <a:gd name="T4" fmla="*/ 2147483647 w 69"/>
                  <a:gd name="T5" fmla="*/ 0 h 45"/>
                  <a:gd name="T6" fmla="*/ 0 60000 65536"/>
                  <a:gd name="T7" fmla="*/ 0 60000 65536"/>
                  <a:gd name="T8" fmla="*/ 0 60000 65536"/>
                  <a:gd name="T9" fmla="*/ 0 w 69"/>
                  <a:gd name="T10" fmla="*/ 0 h 45"/>
                  <a:gd name="T11" fmla="*/ 69 w 69"/>
                  <a:gd name="T12" fmla="*/ 45 h 45"/>
                </a:gdLst>
                <a:ahLst/>
                <a:cxnLst>
                  <a:cxn ang="T6">
                    <a:pos x="T0" y="T1"/>
                  </a:cxn>
                  <a:cxn ang="T7">
                    <a:pos x="T2" y="T3"/>
                  </a:cxn>
                  <a:cxn ang="T8">
                    <a:pos x="T4" y="T5"/>
                  </a:cxn>
                </a:cxnLst>
                <a:rect l="T9" t="T10" r="T11" b="T12"/>
                <a:pathLst>
                  <a:path w="69" h="45">
                    <a:moveTo>
                      <a:pt x="0" y="45"/>
                    </a:moveTo>
                    <a:lnTo>
                      <a:pt x="0" y="0"/>
                    </a:lnTo>
                    <a:lnTo>
                      <a:pt x="69" y="0"/>
                    </a:lnTo>
                  </a:path>
                </a:pathLst>
              </a:custGeom>
              <a:noFill/>
              <a:ln w="28575" cap="sq">
                <a:solidFill>
                  <a:srgbClr val="000000"/>
                </a:solidFill>
                <a:prstDash val="solid"/>
                <a:miter lim="800000"/>
                <a:headEnd/>
                <a:tailEnd/>
              </a:ln>
            </p:spPr>
            <p:txBody>
              <a:bodyPr/>
              <a:lstStyle/>
              <a:p>
                <a:endParaRPr lang="en-US"/>
              </a:p>
            </p:txBody>
          </p:sp>
          <p:sp>
            <p:nvSpPr>
              <p:cNvPr id="60479" name="Freeform 228"/>
              <p:cNvSpPr>
                <a:spLocks/>
              </p:cNvSpPr>
              <p:nvPr/>
            </p:nvSpPr>
            <p:spPr bwMode="auto">
              <a:xfrm>
                <a:off x="3660776" y="5010151"/>
                <a:ext cx="161925" cy="71438"/>
              </a:xfrm>
              <a:custGeom>
                <a:avLst/>
                <a:gdLst>
                  <a:gd name="T0" fmla="*/ 0 w 102"/>
                  <a:gd name="T1" fmla="*/ 0 h 45"/>
                  <a:gd name="T2" fmla="*/ 0 w 102"/>
                  <a:gd name="T3" fmla="*/ 2147483647 h 45"/>
                  <a:gd name="T4" fmla="*/ 2147483647 w 102"/>
                  <a:gd name="T5" fmla="*/ 2147483647 h 45"/>
                  <a:gd name="T6" fmla="*/ 0 60000 65536"/>
                  <a:gd name="T7" fmla="*/ 0 60000 65536"/>
                  <a:gd name="T8" fmla="*/ 0 60000 65536"/>
                  <a:gd name="T9" fmla="*/ 0 w 102"/>
                  <a:gd name="T10" fmla="*/ 0 h 45"/>
                  <a:gd name="T11" fmla="*/ 102 w 102"/>
                  <a:gd name="T12" fmla="*/ 45 h 45"/>
                </a:gdLst>
                <a:ahLst/>
                <a:cxnLst>
                  <a:cxn ang="T6">
                    <a:pos x="T0" y="T1"/>
                  </a:cxn>
                  <a:cxn ang="T7">
                    <a:pos x="T2" y="T3"/>
                  </a:cxn>
                  <a:cxn ang="T8">
                    <a:pos x="T4" y="T5"/>
                  </a:cxn>
                </a:cxnLst>
                <a:rect l="T9" t="T10" r="T11" b="T12"/>
                <a:pathLst>
                  <a:path w="102" h="45">
                    <a:moveTo>
                      <a:pt x="0" y="0"/>
                    </a:moveTo>
                    <a:lnTo>
                      <a:pt x="0" y="45"/>
                    </a:lnTo>
                    <a:lnTo>
                      <a:pt x="102" y="45"/>
                    </a:lnTo>
                  </a:path>
                </a:pathLst>
              </a:custGeom>
              <a:noFill/>
              <a:ln w="28575" cap="sq">
                <a:solidFill>
                  <a:srgbClr val="000000"/>
                </a:solidFill>
                <a:prstDash val="solid"/>
                <a:miter lim="800000"/>
                <a:headEnd/>
                <a:tailEnd/>
              </a:ln>
            </p:spPr>
            <p:txBody>
              <a:bodyPr/>
              <a:lstStyle/>
              <a:p>
                <a:endParaRPr lang="en-US"/>
              </a:p>
            </p:txBody>
          </p:sp>
          <p:sp>
            <p:nvSpPr>
              <p:cNvPr id="60480" name="Freeform 229"/>
              <p:cNvSpPr>
                <a:spLocks/>
              </p:cNvSpPr>
              <p:nvPr/>
            </p:nvSpPr>
            <p:spPr bwMode="auto">
              <a:xfrm>
                <a:off x="3589338" y="4997451"/>
                <a:ext cx="71438" cy="249238"/>
              </a:xfrm>
              <a:custGeom>
                <a:avLst/>
                <a:gdLst>
                  <a:gd name="T0" fmla="*/ 0 w 45"/>
                  <a:gd name="T1" fmla="*/ 2147483647 h 157"/>
                  <a:gd name="T2" fmla="*/ 0 w 45"/>
                  <a:gd name="T3" fmla="*/ 0 h 157"/>
                  <a:gd name="T4" fmla="*/ 2147483647 w 45"/>
                  <a:gd name="T5" fmla="*/ 0 h 157"/>
                  <a:gd name="T6" fmla="*/ 0 60000 65536"/>
                  <a:gd name="T7" fmla="*/ 0 60000 65536"/>
                  <a:gd name="T8" fmla="*/ 0 60000 65536"/>
                  <a:gd name="T9" fmla="*/ 0 w 45"/>
                  <a:gd name="T10" fmla="*/ 0 h 157"/>
                  <a:gd name="T11" fmla="*/ 45 w 45"/>
                  <a:gd name="T12" fmla="*/ 157 h 157"/>
                </a:gdLst>
                <a:ahLst/>
                <a:cxnLst>
                  <a:cxn ang="T6">
                    <a:pos x="T0" y="T1"/>
                  </a:cxn>
                  <a:cxn ang="T7">
                    <a:pos x="T2" y="T3"/>
                  </a:cxn>
                  <a:cxn ang="T8">
                    <a:pos x="T4" y="T5"/>
                  </a:cxn>
                </a:cxnLst>
                <a:rect l="T9" t="T10" r="T11" b="T12"/>
                <a:pathLst>
                  <a:path w="45" h="157">
                    <a:moveTo>
                      <a:pt x="0" y="157"/>
                    </a:moveTo>
                    <a:lnTo>
                      <a:pt x="0" y="0"/>
                    </a:lnTo>
                    <a:lnTo>
                      <a:pt x="45" y="0"/>
                    </a:lnTo>
                  </a:path>
                </a:pathLst>
              </a:custGeom>
              <a:noFill/>
              <a:ln w="28575" cap="sq">
                <a:solidFill>
                  <a:srgbClr val="000000"/>
                </a:solidFill>
                <a:prstDash val="solid"/>
                <a:miter lim="800000"/>
                <a:headEnd/>
                <a:tailEnd/>
              </a:ln>
            </p:spPr>
            <p:txBody>
              <a:bodyPr/>
              <a:lstStyle/>
              <a:p>
                <a:endParaRPr lang="en-US"/>
              </a:p>
            </p:txBody>
          </p:sp>
          <p:sp>
            <p:nvSpPr>
              <p:cNvPr id="60481" name="Freeform 231"/>
              <p:cNvSpPr>
                <a:spLocks/>
              </p:cNvSpPr>
              <p:nvPr/>
            </p:nvSpPr>
            <p:spPr bwMode="auto">
              <a:xfrm>
                <a:off x="3697288" y="5248276"/>
                <a:ext cx="47625" cy="71438"/>
              </a:xfrm>
              <a:custGeom>
                <a:avLst/>
                <a:gdLst>
                  <a:gd name="T0" fmla="*/ 0 w 30"/>
                  <a:gd name="T1" fmla="*/ 2147483647 h 45"/>
                  <a:gd name="T2" fmla="*/ 0 w 30"/>
                  <a:gd name="T3" fmla="*/ 0 h 45"/>
                  <a:gd name="T4" fmla="*/ 2147483647 w 30"/>
                  <a:gd name="T5" fmla="*/ 0 h 45"/>
                  <a:gd name="T6" fmla="*/ 0 60000 65536"/>
                  <a:gd name="T7" fmla="*/ 0 60000 65536"/>
                  <a:gd name="T8" fmla="*/ 0 60000 65536"/>
                  <a:gd name="T9" fmla="*/ 0 w 30"/>
                  <a:gd name="T10" fmla="*/ 0 h 45"/>
                  <a:gd name="T11" fmla="*/ 30 w 30"/>
                  <a:gd name="T12" fmla="*/ 45 h 45"/>
                </a:gdLst>
                <a:ahLst/>
                <a:cxnLst>
                  <a:cxn ang="T6">
                    <a:pos x="T0" y="T1"/>
                  </a:cxn>
                  <a:cxn ang="T7">
                    <a:pos x="T2" y="T3"/>
                  </a:cxn>
                  <a:cxn ang="T8">
                    <a:pos x="T4" y="T5"/>
                  </a:cxn>
                </a:cxnLst>
                <a:rect l="T9" t="T10" r="T11" b="T12"/>
                <a:pathLst>
                  <a:path w="30" h="45">
                    <a:moveTo>
                      <a:pt x="0" y="45"/>
                    </a:moveTo>
                    <a:lnTo>
                      <a:pt x="0" y="0"/>
                    </a:lnTo>
                    <a:lnTo>
                      <a:pt x="30" y="0"/>
                    </a:lnTo>
                  </a:path>
                </a:pathLst>
              </a:custGeom>
              <a:noFill/>
              <a:ln w="28575" cap="sq">
                <a:solidFill>
                  <a:srgbClr val="000000"/>
                </a:solidFill>
                <a:prstDash val="solid"/>
                <a:miter lim="800000"/>
                <a:headEnd/>
                <a:tailEnd/>
              </a:ln>
            </p:spPr>
            <p:txBody>
              <a:bodyPr/>
              <a:lstStyle/>
              <a:p>
                <a:endParaRPr lang="en-US"/>
              </a:p>
            </p:txBody>
          </p:sp>
          <p:sp>
            <p:nvSpPr>
              <p:cNvPr id="60482" name="Freeform 233"/>
              <p:cNvSpPr>
                <a:spLocks/>
              </p:cNvSpPr>
              <p:nvPr/>
            </p:nvSpPr>
            <p:spPr bwMode="auto">
              <a:xfrm>
                <a:off x="3697288" y="5345113"/>
                <a:ext cx="12700" cy="71438"/>
              </a:xfrm>
              <a:custGeom>
                <a:avLst/>
                <a:gdLst>
                  <a:gd name="T0" fmla="*/ 0 w 8"/>
                  <a:gd name="T1" fmla="*/ 0 h 45"/>
                  <a:gd name="T2" fmla="*/ 0 w 8"/>
                  <a:gd name="T3" fmla="*/ 2147483647 h 45"/>
                  <a:gd name="T4" fmla="*/ 2147483647 w 8"/>
                  <a:gd name="T5" fmla="*/ 2147483647 h 45"/>
                  <a:gd name="T6" fmla="*/ 0 60000 65536"/>
                  <a:gd name="T7" fmla="*/ 0 60000 65536"/>
                  <a:gd name="T8" fmla="*/ 0 60000 65536"/>
                  <a:gd name="T9" fmla="*/ 0 w 8"/>
                  <a:gd name="T10" fmla="*/ 0 h 45"/>
                  <a:gd name="T11" fmla="*/ 8 w 8"/>
                  <a:gd name="T12" fmla="*/ 45 h 45"/>
                </a:gdLst>
                <a:ahLst/>
                <a:cxnLst>
                  <a:cxn ang="T6">
                    <a:pos x="T0" y="T1"/>
                  </a:cxn>
                  <a:cxn ang="T7">
                    <a:pos x="T2" y="T3"/>
                  </a:cxn>
                  <a:cxn ang="T8">
                    <a:pos x="T4" y="T5"/>
                  </a:cxn>
                </a:cxnLst>
                <a:rect l="T9" t="T10" r="T11" b="T12"/>
                <a:pathLst>
                  <a:path w="8" h="45">
                    <a:moveTo>
                      <a:pt x="0" y="0"/>
                    </a:moveTo>
                    <a:lnTo>
                      <a:pt x="0" y="45"/>
                    </a:lnTo>
                    <a:lnTo>
                      <a:pt x="8" y="45"/>
                    </a:lnTo>
                  </a:path>
                </a:pathLst>
              </a:custGeom>
              <a:noFill/>
              <a:ln w="28575" cap="sq">
                <a:solidFill>
                  <a:srgbClr val="000000"/>
                </a:solidFill>
                <a:prstDash val="solid"/>
                <a:miter lim="800000"/>
                <a:headEnd/>
                <a:tailEnd/>
              </a:ln>
            </p:spPr>
            <p:txBody>
              <a:bodyPr/>
              <a:lstStyle/>
              <a:p>
                <a:endParaRPr lang="en-US"/>
              </a:p>
            </p:txBody>
          </p:sp>
          <p:sp>
            <p:nvSpPr>
              <p:cNvPr id="60483" name="Freeform 234"/>
              <p:cNvSpPr>
                <a:spLocks/>
              </p:cNvSpPr>
              <p:nvPr/>
            </p:nvSpPr>
            <p:spPr bwMode="auto">
              <a:xfrm>
                <a:off x="3635376" y="5332413"/>
                <a:ext cx="61913" cy="176213"/>
              </a:xfrm>
              <a:custGeom>
                <a:avLst/>
                <a:gdLst>
                  <a:gd name="T0" fmla="*/ 0 w 39"/>
                  <a:gd name="T1" fmla="*/ 2147483647 h 111"/>
                  <a:gd name="T2" fmla="*/ 0 w 39"/>
                  <a:gd name="T3" fmla="*/ 0 h 111"/>
                  <a:gd name="T4" fmla="*/ 2147483647 w 39"/>
                  <a:gd name="T5" fmla="*/ 0 h 111"/>
                  <a:gd name="T6" fmla="*/ 0 60000 65536"/>
                  <a:gd name="T7" fmla="*/ 0 60000 65536"/>
                  <a:gd name="T8" fmla="*/ 0 60000 65536"/>
                  <a:gd name="T9" fmla="*/ 0 w 39"/>
                  <a:gd name="T10" fmla="*/ 0 h 111"/>
                  <a:gd name="T11" fmla="*/ 39 w 39"/>
                  <a:gd name="T12" fmla="*/ 111 h 111"/>
                </a:gdLst>
                <a:ahLst/>
                <a:cxnLst>
                  <a:cxn ang="T6">
                    <a:pos x="T0" y="T1"/>
                  </a:cxn>
                  <a:cxn ang="T7">
                    <a:pos x="T2" y="T3"/>
                  </a:cxn>
                  <a:cxn ang="T8">
                    <a:pos x="T4" y="T5"/>
                  </a:cxn>
                </a:cxnLst>
                <a:rect l="T9" t="T10" r="T11" b="T12"/>
                <a:pathLst>
                  <a:path w="39" h="111">
                    <a:moveTo>
                      <a:pt x="0" y="111"/>
                    </a:moveTo>
                    <a:lnTo>
                      <a:pt x="0" y="0"/>
                    </a:lnTo>
                    <a:lnTo>
                      <a:pt x="39" y="0"/>
                    </a:lnTo>
                  </a:path>
                </a:pathLst>
              </a:custGeom>
              <a:noFill/>
              <a:ln w="28575" cap="sq">
                <a:solidFill>
                  <a:srgbClr val="000000"/>
                </a:solidFill>
                <a:prstDash val="solid"/>
                <a:miter lim="800000"/>
                <a:headEnd/>
                <a:tailEnd/>
              </a:ln>
            </p:spPr>
            <p:txBody>
              <a:bodyPr/>
              <a:lstStyle/>
              <a:p>
                <a:endParaRPr lang="en-US"/>
              </a:p>
            </p:txBody>
          </p:sp>
          <p:sp>
            <p:nvSpPr>
              <p:cNvPr id="60484" name="Freeform 236"/>
              <p:cNvSpPr>
                <a:spLocks/>
              </p:cNvSpPr>
              <p:nvPr/>
            </p:nvSpPr>
            <p:spPr bwMode="auto">
              <a:xfrm>
                <a:off x="3654426" y="5584826"/>
                <a:ext cx="26988" cy="112713"/>
              </a:xfrm>
              <a:custGeom>
                <a:avLst/>
                <a:gdLst>
                  <a:gd name="T0" fmla="*/ 0 w 17"/>
                  <a:gd name="T1" fmla="*/ 2147483647 h 71"/>
                  <a:gd name="T2" fmla="*/ 0 w 17"/>
                  <a:gd name="T3" fmla="*/ 0 h 71"/>
                  <a:gd name="T4" fmla="*/ 2147483647 w 17"/>
                  <a:gd name="T5" fmla="*/ 0 h 71"/>
                  <a:gd name="T6" fmla="*/ 0 60000 65536"/>
                  <a:gd name="T7" fmla="*/ 0 60000 65536"/>
                  <a:gd name="T8" fmla="*/ 0 60000 65536"/>
                  <a:gd name="T9" fmla="*/ 0 w 17"/>
                  <a:gd name="T10" fmla="*/ 0 h 71"/>
                  <a:gd name="T11" fmla="*/ 17 w 17"/>
                  <a:gd name="T12" fmla="*/ 71 h 71"/>
                </a:gdLst>
                <a:ahLst/>
                <a:cxnLst>
                  <a:cxn ang="T6">
                    <a:pos x="T0" y="T1"/>
                  </a:cxn>
                  <a:cxn ang="T7">
                    <a:pos x="T2" y="T3"/>
                  </a:cxn>
                  <a:cxn ang="T8">
                    <a:pos x="T4" y="T5"/>
                  </a:cxn>
                </a:cxnLst>
                <a:rect l="T9" t="T10" r="T11" b="T12"/>
                <a:pathLst>
                  <a:path w="17" h="71">
                    <a:moveTo>
                      <a:pt x="0" y="71"/>
                    </a:moveTo>
                    <a:lnTo>
                      <a:pt x="0" y="0"/>
                    </a:lnTo>
                    <a:lnTo>
                      <a:pt x="17" y="0"/>
                    </a:lnTo>
                  </a:path>
                </a:pathLst>
              </a:custGeom>
              <a:noFill/>
              <a:ln w="28575" cap="sq">
                <a:solidFill>
                  <a:srgbClr val="000000"/>
                </a:solidFill>
                <a:prstDash val="solid"/>
                <a:miter lim="800000"/>
                <a:headEnd/>
                <a:tailEnd/>
              </a:ln>
            </p:spPr>
            <p:txBody>
              <a:bodyPr/>
              <a:lstStyle/>
              <a:p>
                <a:endParaRPr lang="en-US"/>
              </a:p>
            </p:txBody>
          </p:sp>
          <p:sp>
            <p:nvSpPr>
              <p:cNvPr id="60485" name="Freeform 238"/>
              <p:cNvSpPr>
                <a:spLocks/>
              </p:cNvSpPr>
              <p:nvPr/>
            </p:nvSpPr>
            <p:spPr bwMode="auto">
              <a:xfrm>
                <a:off x="3657601" y="5751513"/>
                <a:ext cx="76200" cy="71438"/>
              </a:xfrm>
              <a:custGeom>
                <a:avLst/>
                <a:gdLst>
                  <a:gd name="T0" fmla="*/ 0 w 48"/>
                  <a:gd name="T1" fmla="*/ 2147483647 h 45"/>
                  <a:gd name="T2" fmla="*/ 0 w 48"/>
                  <a:gd name="T3" fmla="*/ 0 h 45"/>
                  <a:gd name="T4" fmla="*/ 2147483647 w 48"/>
                  <a:gd name="T5" fmla="*/ 0 h 45"/>
                  <a:gd name="T6" fmla="*/ 0 60000 65536"/>
                  <a:gd name="T7" fmla="*/ 0 60000 65536"/>
                  <a:gd name="T8" fmla="*/ 0 60000 65536"/>
                  <a:gd name="T9" fmla="*/ 0 w 48"/>
                  <a:gd name="T10" fmla="*/ 0 h 45"/>
                  <a:gd name="T11" fmla="*/ 48 w 48"/>
                  <a:gd name="T12" fmla="*/ 45 h 45"/>
                </a:gdLst>
                <a:ahLst/>
                <a:cxnLst>
                  <a:cxn ang="T6">
                    <a:pos x="T0" y="T1"/>
                  </a:cxn>
                  <a:cxn ang="T7">
                    <a:pos x="T2" y="T3"/>
                  </a:cxn>
                  <a:cxn ang="T8">
                    <a:pos x="T4" y="T5"/>
                  </a:cxn>
                </a:cxnLst>
                <a:rect l="T9" t="T10" r="T11" b="T12"/>
                <a:pathLst>
                  <a:path w="48" h="45">
                    <a:moveTo>
                      <a:pt x="0" y="45"/>
                    </a:moveTo>
                    <a:lnTo>
                      <a:pt x="0" y="0"/>
                    </a:lnTo>
                    <a:lnTo>
                      <a:pt x="48" y="0"/>
                    </a:lnTo>
                  </a:path>
                </a:pathLst>
              </a:custGeom>
              <a:noFill/>
              <a:ln w="28575" cap="sq">
                <a:solidFill>
                  <a:srgbClr val="000000"/>
                </a:solidFill>
                <a:prstDash val="solid"/>
                <a:miter lim="800000"/>
                <a:headEnd/>
                <a:tailEnd/>
              </a:ln>
            </p:spPr>
            <p:txBody>
              <a:bodyPr/>
              <a:lstStyle/>
              <a:p>
                <a:endParaRPr lang="en-US"/>
              </a:p>
            </p:txBody>
          </p:sp>
          <p:sp>
            <p:nvSpPr>
              <p:cNvPr id="60486" name="Freeform 240"/>
              <p:cNvSpPr>
                <a:spLocks/>
              </p:cNvSpPr>
              <p:nvPr/>
            </p:nvSpPr>
            <p:spPr bwMode="auto">
              <a:xfrm>
                <a:off x="3657601" y="5848351"/>
                <a:ext cx="26988" cy="71438"/>
              </a:xfrm>
              <a:custGeom>
                <a:avLst/>
                <a:gdLst>
                  <a:gd name="T0" fmla="*/ 0 w 17"/>
                  <a:gd name="T1" fmla="*/ 0 h 45"/>
                  <a:gd name="T2" fmla="*/ 0 w 17"/>
                  <a:gd name="T3" fmla="*/ 2147483647 h 45"/>
                  <a:gd name="T4" fmla="*/ 2147483647 w 17"/>
                  <a:gd name="T5" fmla="*/ 2147483647 h 45"/>
                  <a:gd name="T6" fmla="*/ 0 60000 65536"/>
                  <a:gd name="T7" fmla="*/ 0 60000 65536"/>
                  <a:gd name="T8" fmla="*/ 0 60000 65536"/>
                  <a:gd name="T9" fmla="*/ 0 w 17"/>
                  <a:gd name="T10" fmla="*/ 0 h 45"/>
                  <a:gd name="T11" fmla="*/ 17 w 17"/>
                  <a:gd name="T12" fmla="*/ 45 h 45"/>
                </a:gdLst>
                <a:ahLst/>
                <a:cxnLst>
                  <a:cxn ang="T6">
                    <a:pos x="T0" y="T1"/>
                  </a:cxn>
                  <a:cxn ang="T7">
                    <a:pos x="T2" y="T3"/>
                  </a:cxn>
                  <a:cxn ang="T8">
                    <a:pos x="T4" y="T5"/>
                  </a:cxn>
                </a:cxnLst>
                <a:rect l="T9" t="T10" r="T11" b="T12"/>
                <a:pathLst>
                  <a:path w="17" h="45">
                    <a:moveTo>
                      <a:pt x="0" y="0"/>
                    </a:moveTo>
                    <a:lnTo>
                      <a:pt x="0" y="45"/>
                    </a:lnTo>
                    <a:lnTo>
                      <a:pt x="17" y="45"/>
                    </a:lnTo>
                  </a:path>
                </a:pathLst>
              </a:custGeom>
              <a:noFill/>
              <a:ln w="28575" cap="sq">
                <a:solidFill>
                  <a:srgbClr val="000000"/>
                </a:solidFill>
                <a:prstDash val="solid"/>
                <a:miter lim="800000"/>
                <a:headEnd/>
                <a:tailEnd/>
              </a:ln>
            </p:spPr>
            <p:txBody>
              <a:bodyPr/>
              <a:lstStyle/>
              <a:p>
                <a:endParaRPr lang="en-US"/>
              </a:p>
            </p:txBody>
          </p:sp>
          <p:sp>
            <p:nvSpPr>
              <p:cNvPr id="60487" name="Freeform 241"/>
              <p:cNvSpPr>
                <a:spLocks/>
              </p:cNvSpPr>
              <p:nvPr/>
            </p:nvSpPr>
            <p:spPr bwMode="auto">
              <a:xfrm>
                <a:off x="3654426" y="5722938"/>
                <a:ext cx="3175" cy="112713"/>
              </a:xfrm>
              <a:custGeom>
                <a:avLst/>
                <a:gdLst>
                  <a:gd name="T0" fmla="*/ 0 w 2"/>
                  <a:gd name="T1" fmla="*/ 0 h 71"/>
                  <a:gd name="T2" fmla="*/ 0 w 2"/>
                  <a:gd name="T3" fmla="*/ 2147483647 h 71"/>
                  <a:gd name="T4" fmla="*/ 2147483647 w 2"/>
                  <a:gd name="T5" fmla="*/ 2147483647 h 71"/>
                  <a:gd name="T6" fmla="*/ 0 60000 65536"/>
                  <a:gd name="T7" fmla="*/ 0 60000 65536"/>
                  <a:gd name="T8" fmla="*/ 0 60000 65536"/>
                  <a:gd name="T9" fmla="*/ 0 w 2"/>
                  <a:gd name="T10" fmla="*/ 0 h 71"/>
                  <a:gd name="T11" fmla="*/ 2 w 2"/>
                  <a:gd name="T12" fmla="*/ 71 h 71"/>
                </a:gdLst>
                <a:ahLst/>
                <a:cxnLst>
                  <a:cxn ang="T6">
                    <a:pos x="T0" y="T1"/>
                  </a:cxn>
                  <a:cxn ang="T7">
                    <a:pos x="T2" y="T3"/>
                  </a:cxn>
                  <a:cxn ang="T8">
                    <a:pos x="T4" y="T5"/>
                  </a:cxn>
                </a:cxnLst>
                <a:rect l="T9" t="T10" r="T11" b="T12"/>
                <a:pathLst>
                  <a:path w="2" h="71">
                    <a:moveTo>
                      <a:pt x="0" y="0"/>
                    </a:moveTo>
                    <a:lnTo>
                      <a:pt x="0" y="71"/>
                    </a:lnTo>
                    <a:lnTo>
                      <a:pt x="2" y="71"/>
                    </a:lnTo>
                  </a:path>
                </a:pathLst>
              </a:custGeom>
              <a:noFill/>
              <a:ln w="28575" cap="sq">
                <a:solidFill>
                  <a:srgbClr val="000000"/>
                </a:solidFill>
                <a:prstDash val="solid"/>
                <a:miter lim="800000"/>
                <a:headEnd/>
                <a:tailEnd/>
              </a:ln>
            </p:spPr>
            <p:txBody>
              <a:bodyPr/>
              <a:lstStyle/>
              <a:p>
                <a:endParaRPr lang="en-US"/>
              </a:p>
            </p:txBody>
          </p:sp>
          <p:sp>
            <p:nvSpPr>
              <p:cNvPr id="60488" name="Freeform 242"/>
              <p:cNvSpPr>
                <a:spLocks/>
              </p:cNvSpPr>
              <p:nvPr/>
            </p:nvSpPr>
            <p:spPr bwMode="auto">
              <a:xfrm>
                <a:off x="3635376" y="5534026"/>
                <a:ext cx="19050" cy="176213"/>
              </a:xfrm>
              <a:custGeom>
                <a:avLst/>
                <a:gdLst>
                  <a:gd name="T0" fmla="*/ 0 w 12"/>
                  <a:gd name="T1" fmla="*/ 0 h 111"/>
                  <a:gd name="T2" fmla="*/ 0 w 12"/>
                  <a:gd name="T3" fmla="*/ 2147483647 h 111"/>
                  <a:gd name="T4" fmla="*/ 2147483647 w 12"/>
                  <a:gd name="T5" fmla="*/ 2147483647 h 111"/>
                  <a:gd name="T6" fmla="*/ 0 60000 65536"/>
                  <a:gd name="T7" fmla="*/ 0 60000 65536"/>
                  <a:gd name="T8" fmla="*/ 0 60000 65536"/>
                  <a:gd name="T9" fmla="*/ 0 w 12"/>
                  <a:gd name="T10" fmla="*/ 0 h 111"/>
                  <a:gd name="T11" fmla="*/ 12 w 12"/>
                  <a:gd name="T12" fmla="*/ 111 h 111"/>
                </a:gdLst>
                <a:ahLst/>
                <a:cxnLst>
                  <a:cxn ang="T6">
                    <a:pos x="T0" y="T1"/>
                  </a:cxn>
                  <a:cxn ang="T7">
                    <a:pos x="T2" y="T3"/>
                  </a:cxn>
                  <a:cxn ang="T8">
                    <a:pos x="T4" y="T5"/>
                  </a:cxn>
                </a:cxnLst>
                <a:rect l="T9" t="T10" r="T11" b="T12"/>
                <a:pathLst>
                  <a:path w="12" h="111">
                    <a:moveTo>
                      <a:pt x="0" y="0"/>
                    </a:moveTo>
                    <a:lnTo>
                      <a:pt x="0" y="111"/>
                    </a:lnTo>
                    <a:lnTo>
                      <a:pt x="12" y="111"/>
                    </a:lnTo>
                  </a:path>
                </a:pathLst>
              </a:custGeom>
              <a:noFill/>
              <a:ln w="28575" cap="sq">
                <a:solidFill>
                  <a:srgbClr val="000000"/>
                </a:solidFill>
                <a:prstDash val="solid"/>
                <a:miter lim="800000"/>
                <a:headEnd/>
                <a:tailEnd/>
              </a:ln>
            </p:spPr>
            <p:txBody>
              <a:bodyPr/>
              <a:lstStyle/>
              <a:p>
                <a:endParaRPr lang="en-US"/>
              </a:p>
            </p:txBody>
          </p:sp>
          <p:sp>
            <p:nvSpPr>
              <p:cNvPr id="60489" name="Freeform 243"/>
              <p:cNvSpPr>
                <a:spLocks/>
              </p:cNvSpPr>
              <p:nvPr/>
            </p:nvSpPr>
            <p:spPr bwMode="auto">
              <a:xfrm>
                <a:off x="3589338" y="5272088"/>
                <a:ext cx="46038" cy="249238"/>
              </a:xfrm>
              <a:custGeom>
                <a:avLst/>
                <a:gdLst>
                  <a:gd name="T0" fmla="*/ 0 w 29"/>
                  <a:gd name="T1" fmla="*/ 0 h 157"/>
                  <a:gd name="T2" fmla="*/ 0 w 29"/>
                  <a:gd name="T3" fmla="*/ 2147483647 h 157"/>
                  <a:gd name="T4" fmla="*/ 2147483647 w 29"/>
                  <a:gd name="T5" fmla="*/ 2147483647 h 157"/>
                  <a:gd name="T6" fmla="*/ 0 60000 65536"/>
                  <a:gd name="T7" fmla="*/ 0 60000 65536"/>
                  <a:gd name="T8" fmla="*/ 0 60000 65536"/>
                  <a:gd name="T9" fmla="*/ 0 w 29"/>
                  <a:gd name="T10" fmla="*/ 0 h 157"/>
                  <a:gd name="T11" fmla="*/ 29 w 29"/>
                  <a:gd name="T12" fmla="*/ 157 h 157"/>
                </a:gdLst>
                <a:ahLst/>
                <a:cxnLst>
                  <a:cxn ang="T6">
                    <a:pos x="T0" y="T1"/>
                  </a:cxn>
                  <a:cxn ang="T7">
                    <a:pos x="T2" y="T3"/>
                  </a:cxn>
                  <a:cxn ang="T8">
                    <a:pos x="T4" y="T5"/>
                  </a:cxn>
                </a:cxnLst>
                <a:rect l="T9" t="T10" r="T11" b="T12"/>
                <a:pathLst>
                  <a:path w="29" h="157">
                    <a:moveTo>
                      <a:pt x="0" y="0"/>
                    </a:moveTo>
                    <a:lnTo>
                      <a:pt x="0" y="157"/>
                    </a:lnTo>
                    <a:lnTo>
                      <a:pt x="29" y="157"/>
                    </a:lnTo>
                  </a:path>
                </a:pathLst>
              </a:custGeom>
              <a:noFill/>
              <a:ln w="28575" cap="sq">
                <a:solidFill>
                  <a:srgbClr val="000000"/>
                </a:solidFill>
                <a:prstDash val="solid"/>
                <a:miter lim="800000"/>
                <a:headEnd/>
                <a:tailEnd/>
              </a:ln>
            </p:spPr>
            <p:txBody>
              <a:bodyPr/>
              <a:lstStyle/>
              <a:p>
                <a:endParaRPr lang="en-US"/>
              </a:p>
            </p:txBody>
          </p:sp>
          <p:sp>
            <p:nvSpPr>
              <p:cNvPr id="60490" name="Freeform 244"/>
              <p:cNvSpPr>
                <a:spLocks/>
              </p:cNvSpPr>
              <p:nvPr/>
            </p:nvSpPr>
            <p:spPr bwMode="auto">
              <a:xfrm>
                <a:off x="3246438" y="4887913"/>
                <a:ext cx="342900" cy="371475"/>
              </a:xfrm>
              <a:custGeom>
                <a:avLst/>
                <a:gdLst>
                  <a:gd name="T0" fmla="*/ 0 w 216"/>
                  <a:gd name="T1" fmla="*/ 0 h 234"/>
                  <a:gd name="T2" fmla="*/ 0 w 216"/>
                  <a:gd name="T3" fmla="*/ 2147483647 h 234"/>
                  <a:gd name="T4" fmla="*/ 2147483647 w 216"/>
                  <a:gd name="T5" fmla="*/ 2147483647 h 234"/>
                  <a:gd name="T6" fmla="*/ 0 60000 65536"/>
                  <a:gd name="T7" fmla="*/ 0 60000 65536"/>
                  <a:gd name="T8" fmla="*/ 0 60000 65536"/>
                  <a:gd name="T9" fmla="*/ 0 w 216"/>
                  <a:gd name="T10" fmla="*/ 0 h 234"/>
                  <a:gd name="T11" fmla="*/ 216 w 216"/>
                  <a:gd name="T12" fmla="*/ 234 h 234"/>
                </a:gdLst>
                <a:ahLst/>
                <a:cxnLst>
                  <a:cxn ang="T6">
                    <a:pos x="T0" y="T1"/>
                  </a:cxn>
                  <a:cxn ang="T7">
                    <a:pos x="T2" y="T3"/>
                  </a:cxn>
                  <a:cxn ang="T8">
                    <a:pos x="T4" y="T5"/>
                  </a:cxn>
                </a:cxnLst>
                <a:rect l="T9" t="T10" r="T11" b="T12"/>
                <a:pathLst>
                  <a:path w="216" h="234">
                    <a:moveTo>
                      <a:pt x="0" y="0"/>
                    </a:moveTo>
                    <a:lnTo>
                      <a:pt x="0" y="234"/>
                    </a:lnTo>
                    <a:lnTo>
                      <a:pt x="216" y="234"/>
                    </a:lnTo>
                  </a:path>
                </a:pathLst>
              </a:custGeom>
              <a:noFill/>
              <a:ln w="28575" cap="sq">
                <a:solidFill>
                  <a:srgbClr val="000000"/>
                </a:solidFill>
                <a:prstDash val="solid"/>
                <a:miter lim="800000"/>
                <a:headEnd/>
                <a:tailEnd/>
              </a:ln>
            </p:spPr>
            <p:txBody>
              <a:bodyPr/>
              <a:lstStyle/>
              <a:p>
                <a:endParaRPr lang="en-US"/>
              </a:p>
            </p:txBody>
          </p:sp>
          <p:sp>
            <p:nvSpPr>
              <p:cNvPr id="60491" name="Freeform 245"/>
              <p:cNvSpPr>
                <a:spLocks/>
              </p:cNvSpPr>
              <p:nvPr/>
            </p:nvSpPr>
            <p:spPr bwMode="auto">
              <a:xfrm>
                <a:off x="2928938" y="4487863"/>
                <a:ext cx="317500" cy="387350"/>
              </a:xfrm>
              <a:custGeom>
                <a:avLst/>
                <a:gdLst>
                  <a:gd name="T0" fmla="*/ 0 w 200"/>
                  <a:gd name="T1" fmla="*/ 0 h 244"/>
                  <a:gd name="T2" fmla="*/ 0 w 200"/>
                  <a:gd name="T3" fmla="*/ 2147483647 h 244"/>
                  <a:gd name="T4" fmla="*/ 2147483647 w 200"/>
                  <a:gd name="T5" fmla="*/ 2147483647 h 244"/>
                  <a:gd name="T6" fmla="*/ 0 60000 65536"/>
                  <a:gd name="T7" fmla="*/ 0 60000 65536"/>
                  <a:gd name="T8" fmla="*/ 0 60000 65536"/>
                  <a:gd name="T9" fmla="*/ 0 w 200"/>
                  <a:gd name="T10" fmla="*/ 0 h 244"/>
                  <a:gd name="T11" fmla="*/ 200 w 200"/>
                  <a:gd name="T12" fmla="*/ 244 h 244"/>
                </a:gdLst>
                <a:ahLst/>
                <a:cxnLst>
                  <a:cxn ang="T6">
                    <a:pos x="T0" y="T1"/>
                  </a:cxn>
                  <a:cxn ang="T7">
                    <a:pos x="T2" y="T3"/>
                  </a:cxn>
                  <a:cxn ang="T8">
                    <a:pos x="T4" y="T5"/>
                  </a:cxn>
                </a:cxnLst>
                <a:rect l="T9" t="T10" r="T11" b="T12"/>
                <a:pathLst>
                  <a:path w="200" h="244">
                    <a:moveTo>
                      <a:pt x="0" y="0"/>
                    </a:moveTo>
                    <a:lnTo>
                      <a:pt x="0" y="244"/>
                    </a:lnTo>
                    <a:lnTo>
                      <a:pt x="200" y="244"/>
                    </a:lnTo>
                  </a:path>
                </a:pathLst>
              </a:custGeom>
              <a:noFill/>
              <a:ln w="28575" cap="sq">
                <a:solidFill>
                  <a:srgbClr val="000000"/>
                </a:solidFill>
                <a:prstDash val="solid"/>
                <a:miter lim="800000"/>
                <a:headEnd/>
                <a:tailEnd/>
              </a:ln>
            </p:spPr>
            <p:txBody>
              <a:bodyPr/>
              <a:lstStyle/>
              <a:p>
                <a:endParaRPr lang="en-US"/>
              </a:p>
            </p:txBody>
          </p:sp>
          <p:sp>
            <p:nvSpPr>
              <p:cNvPr id="60492" name="Freeform 246"/>
              <p:cNvSpPr>
                <a:spLocks/>
              </p:cNvSpPr>
              <p:nvPr/>
            </p:nvSpPr>
            <p:spPr bwMode="auto">
              <a:xfrm>
                <a:off x="2757488" y="3686176"/>
                <a:ext cx="171450" cy="788988"/>
              </a:xfrm>
              <a:custGeom>
                <a:avLst/>
                <a:gdLst>
                  <a:gd name="T0" fmla="*/ 0 w 108"/>
                  <a:gd name="T1" fmla="*/ 0 h 497"/>
                  <a:gd name="T2" fmla="*/ 0 w 108"/>
                  <a:gd name="T3" fmla="*/ 2147483647 h 497"/>
                  <a:gd name="T4" fmla="*/ 2147483647 w 108"/>
                  <a:gd name="T5" fmla="*/ 2147483647 h 497"/>
                  <a:gd name="T6" fmla="*/ 0 60000 65536"/>
                  <a:gd name="T7" fmla="*/ 0 60000 65536"/>
                  <a:gd name="T8" fmla="*/ 0 60000 65536"/>
                  <a:gd name="T9" fmla="*/ 0 w 108"/>
                  <a:gd name="T10" fmla="*/ 0 h 497"/>
                  <a:gd name="T11" fmla="*/ 108 w 108"/>
                  <a:gd name="T12" fmla="*/ 497 h 497"/>
                </a:gdLst>
                <a:ahLst/>
                <a:cxnLst>
                  <a:cxn ang="T6">
                    <a:pos x="T0" y="T1"/>
                  </a:cxn>
                  <a:cxn ang="T7">
                    <a:pos x="T2" y="T3"/>
                  </a:cxn>
                  <a:cxn ang="T8">
                    <a:pos x="T4" y="T5"/>
                  </a:cxn>
                </a:cxnLst>
                <a:rect l="T9" t="T10" r="T11" b="T12"/>
                <a:pathLst>
                  <a:path w="108" h="497">
                    <a:moveTo>
                      <a:pt x="0" y="0"/>
                    </a:moveTo>
                    <a:lnTo>
                      <a:pt x="0" y="497"/>
                    </a:lnTo>
                    <a:lnTo>
                      <a:pt x="108" y="497"/>
                    </a:lnTo>
                  </a:path>
                </a:pathLst>
              </a:custGeom>
              <a:noFill/>
              <a:ln w="28575" cap="sq">
                <a:solidFill>
                  <a:srgbClr val="000000"/>
                </a:solidFill>
                <a:prstDash val="solid"/>
                <a:miter lim="800000"/>
                <a:headEnd/>
                <a:tailEnd/>
              </a:ln>
            </p:spPr>
            <p:txBody>
              <a:bodyPr/>
              <a:lstStyle/>
              <a:p>
                <a:endParaRPr lang="en-US"/>
              </a:p>
            </p:txBody>
          </p:sp>
          <p:sp>
            <p:nvSpPr>
              <p:cNvPr id="60493" name="Freeform 247"/>
              <p:cNvSpPr>
                <a:spLocks/>
              </p:cNvSpPr>
              <p:nvPr/>
            </p:nvSpPr>
            <p:spPr bwMode="auto">
              <a:xfrm>
                <a:off x="1916113" y="3673476"/>
                <a:ext cx="841375" cy="1193800"/>
              </a:xfrm>
              <a:custGeom>
                <a:avLst/>
                <a:gdLst>
                  <a:gd name="T0" fmla="*/ 0 w 530"/>
                  <a:gd name="T1" fmla="*/ 2147483647 h 752"/>
                  <a:gd name="T2" fmla="*/ 0 w 530"/>
                  <a:gd name="T3" fmla="*/ 0 h 752"/>
                  <a:gd name="T4" fmla="*/ 2147483647 w 530"/>
                  <a:gd name="T5" fmla="*/ 0 h 752"/>
                  <a:gd name="T6" fmla="*/ 0 60000 65536"/>
                  <a:gd name="T7" fmla="*/ 0 60000 65536"/>
                  <a:gd name="T8" fmla="*/ 0 60000 65536"/>
                  <a:gd name="T9" fmla="*/ 0 w 530"/>
                  <a:gd name="T10" fmla="*/ 0 h 752"/>
                  <a:gd name="T11" fmla="*/ 530 w 530"/>
                  <a:gd name="T12" fmla="*/ 752 h 752"/>
                </a:gdLst>
                <a:ahLst/>
                <a:cxnLst>
                  <a:cxn ang="T6">
                    <a:pos x="T0" y="T1"/>
                  </a:cxn>
                  <a:cxn ang="T7">
                    <a:pos x="T2" y="T3"/>
                  </a:cxn>
                  <a:cxn ang="T8">
                    <a:pos x="T4" y="T5"/>
                  </a:cxn>
                </a:cxnLst>
                <a:rect l="T9" t="T10" r="T11" b="T12"/>
                <a:pathLst>
                  <a:path w="530" h="752">
                    <a:moveTo>
                      <a:pt x="0" y="752"/>
                    </a:moveTo>
                    <a:lnTo>
                      <a:pt x="0" y="0"/>
                    </a:lnTo>
                    <a:lnTo>
                      <a:pt x="530" y="0"/>
                    </a:lnTo>
                  </a:path>
                </a:pathLst>
              </a:custGeom>
              <a:noFill/>
              <a:ln w="28575" cap="sq">
                <a:solidFill>
                  <a:srgbClr val="000000"/>
                </a:solidFill>
                <a:prstDash val="solid"/>
                <a:miter lim="800000"/>
                <a:headEnd/>
                <a:tailEnd/>
              </a:ln>
            </p:spPr>
            <p:txBody>
              <a:bodyPr/>
              <a:lstStyle/>
              <a:p>
                <a:endParaRPr lang="en-US"/>
              </a:p>
            </p:txBody>
          </p:sp>
          <p:sp>
            <p:nvSpPr>
              <p:cNvPr id="60494" name="Freeform 249"/>
              <p:cNvSpPr>
                <a:spLocks/>
              </p:cNvSpPr>
              <p:nvPr/>
            </p:nvSpPr>
            <p:spPr bwMode="auto">
              <a:xfrm>
                <a:off x="1916113" y="4892676"/>
                <a:ext cx="1554163" cy="1195388"/>
              </a:xfrm>
              <a:custGeom>
                <a:avLst/>
                <a:gdLst>
                  <a:gd name="T0" fmla="*/ 0 w 979"/>
                  <a:gd name="T1" fmla="*/ 0 h 753"/>
                  <a:gd name="T2" fmla="*/ 0 w 979"/>
                  <a:gd name="T3" fmla="*/ 2147483647 h 753"/>
                  <a:gd name="T4" fmla="*/ 2147483647 w 979"/>
                  <a:gd name="T5" fmla="*/ 2147483647 h 753"/>
                  <a:gd name="T6" fmla="*/ 0 60000 65536"/>
                  <a:gd name="T7" fmla="*/ 0 60000 65536"/>
                  <a:gd name="T8" fmla="*/ 0 60000 65536"/>
                  <a:gd name="T9" fmla="*/ 0 w 979"/>
                  <a:gd name="T10" fmla="*/ 0 h 753"/>
                  <a:gd name="T11" fmla="*/ 979 w 979"/>
                  <a:gd name="T12" fmla="*/ 753 h 753"/>
                </a:gdLst>
                <a:ahLst/>
                <a:cxnLst>
                  <a:cxn ang="T6">
                    <a:pos x="T0" y="T1"/>
                  </a:cxn>
                  <a:cxn ang="T7">
                    <a:pos x="T2" y="T3"/>
                  </a:cxn>
                  <a:cxn ang="T8">
                    <a:pos x="T4" y="T5"/>
                  </a:cxn>
                </a:cxnLst>
                <a:rect l="T9" t="T10" r="T11" b="T12"/>
                <a:pathLst>
                  <a:path w="979" h="753">
                    <a:moveTo>
                      <a:pt x="0" y="0"/>
                    </a:moveTo>
                    <a:lnTo>
                      <a:pt x="0" y="753"/>
                    </a:lnTo>
                    <a:lnTo>
                      <a:pt x="979" y="753"/>
                    </a:lnTo>
                  </a:path>
                </a:pathLst>
              </a:custGeom>
              <a:noFill/>
              <a:ln w="28575" cap="sq">
                <a:solidFill>
                  <a:srgbClr val="000000"/>
                </a:solidFill>
                <a:prstDash val="solid"/>
                <a:miter lim="800000"/>
                <a:headEnd/>
                <a:tailEnd/>
              </a:ln>
            </p:spPr>
            <p:txBody>
              <a:bodyPr/>
              <a:lstStyle/>
              <a:p>
                <a:endParaRPr lang="en-US"/>
              </a:p>
            </p:txBody>
          </p:sp>
          <p:sp>
            <p:nvSpPr>
              <p:cNvPr id="60495" name="Freeform 250"/>
              <p:cNvSpPr>
                <a:spLocks/>
              </p:cNvSpPr>
              <p:nvPr/>
            </p:nvSpPr>
            <p:spPr bwMode="auto">
              <a:xfrm>
                <a:off x="1790701" y="4879976"/>
                <a:ext cx="125413" cy="674688"/>
              </a:xfrm>
              <a:custGeom>
                <a:avLst/>
                <a:gdLst>
                  <a:gd name="T0" fmla="*/ 0 w 79"/>
                  <a:gd name="T1" fmla="*/ 2147483647 h 425"/>
                  <a:gd name="T2" fmla="*/ 0 w 79"/>
                  <a:gd name="T3" fmla="*/ 0 h 425"/>
                  <a:gd name="T4" fmla="*/ 2147483647 w 79"/>
                  <a:gd name="T5" fmla="*/ 0 h 425"/>
                  <a:gd name="T6" fmla="*/ 0 60000 65536"/>
                  <a:gd name="T7" fmla="*/ 0 60000 65536"/>
                  <a:gd name="T8" fmla="*/ 0 60000 65536"/>
                  <a:gd name="T9" fmla="*/ 0 w 79"/>
                  <a:gd name="T10" fmla="*/ 0 h 425"/>
                  <a:gd name="T11" fmla="*/ 79 w 79"/>
                  <a:gd name="T12" fmla="*/ 425 h 425"/>
                </a:gdLst>
                <a:ahLst/>
                <a:cxnLst>
                  <a:cxn ang="T6">
                    <a:pos x="T0" y="T1"/>
                  </a:cxn>
                  <a:cxn ang="T7">
                    <a:pos x="T2" y="T3"/>
                  </a:cxn>
                  <a:cxn ang="T8">
                    <a:pos x="T4" y="T5"/>
                  </a:cxn>
                </a:cxnLst>
                <a:rect l="T9" t="T10" r="T11" b="T12"/>
                <a:pathLst>
                  <a:path w="79" h="425">
                    <a:moveTo>
                      <a:pt x="0" y="425"/>
                    </a:moveTo>
                    <a:lnTo>
                      <a:pt x="0" y="0"/>
                    </a:lnTo>
                    <a:lnTo>
                      <a:pt x="79" y="0"/>
                    </a:lnTo>
                  </a:path>
                </a:pathLst>
              </a:custGeom>
              <a:noFill/>
              <a:ln w="28575" cap="sq">
                <a:solidFill>
                  <a:srgbClr val="000000"/>
                </a:solidFill>
                <a:prstDash val="solid"/>
                <a:miter lim="800000"/>
                <a:headEnd/>
                <a:tailEnd/>
              </a:ln>
            </p:spPr>
            <p:txBody>
              <a:bodyPr/>
              <a:lstStyle/>
              <a:p>
                <a:endParaRPr lang="en-US"/>
              </a:p>
            </p:txBody>
          </p:sp>
          <p:sp>
            <p:nvSpPr>
              <p:cNvPr id="60496" name="Freeform 252"/>
              <p:cNvSpPr>
                <a:spLocks/>
              </p:cNvSpPr>
              <p:nvPr/>
            </p:nvSpPr>
            <p:spPr bwMode="auto">
              <a:xfrm>
                <a:off x="1790701" y="5580063"/>
                <a:ext cx="2376488" cy="674688"/>
              </a:xfrm>
              <a:custGeom>
                <a:avLst/>
                <a:gdLst>
                  <a:gd name="T0" fmla="*/ 0 w 1497"/>
                  <a:gd name="T1" fmla="*/ 0 h 425"/>
                  <a:gd name="T2" fmla="*/ 0 w 1497"/>
                  <a:gd name="T3" fmla="*/ 2147483647 h 425"/>
                  <a:gd name="T4" fmla="*/ 2147483647 w 1497"/>
                  <a:gd name="T5" fmla="*/ 2147483647 h 425"/>
                  <a:gd name="T6" fmla="*/ 0 60000 65536"/>
                  <a:gd name="T7" fmla="*/ 0 60000 65536"/>
                  <a:gd name="T8" fmla="*/ 0 60000 65536"/>
                  <a:gd name="T9" fmla="*/ 0 w 1497"/>
                  <a:gd name="T10" fmla="*/ 0 h 425"/>
                  <a:gd name="T11" fmla="*/ 1497 w 1497"/>
                  <a:gd name="T12" fmla="*/ 425 h 425"/>
                </a:gdLst>
                <a:ahLst/>
                <a:cxnLst>
                  <a:cxn ang="T6">
                    <a:pos x="T0" y="T1"/>
                  </a:cxn>
                  <a:cxn ang="T7">
                    <a:pos x="T2" y="T3"/>
                  </a:cxn>
                  <a:cxn ang="T8">
                    <a:pos x="T4" y="T5"/>
                  </a:cxn>
                </a:cxnLst>
                <a:rect l="T9" t="T10" r="T11" b="T12"/>
                <a:pathLst>
                  <a:path w="1497" h="425">
                    <a:moveTo>
                      <a:pt x="0" y="0"/>
                    </a:moveTo>
                    <a:lnTo>
                      <a:pt x="0" y="425"/>
                    </a:lnTo>
                    <a:lnTo>
                      <a:pt x="1497" y="425"/>
                    </a:lnTo>
                  </a:path>
                </a:pathLst>
              </a:custGeom>
              <a:noFill/>
              <a:ln w="28575" cap="sq">
                <a:solidFill>
                  <a:srgbClr val="000000"/>
                </a:solidFill>
                <a:prstDash val="solid"/>
                <a:miter lim="800000"/>
                <a:headEnd/>
                <a:tailEnd/>
              </a:ln>
            </p:spPr>
            <p:txBody>
              <a:bodyPr/>
              <a:lstStyle/>
              <a:p>
                <a:endParaRPr lang="en-US"/>
              </a:p>
            </p:txBody>
          </p:sp>
          <p:sp>
            <p:nvSpPr>
              <p:cNvPr id="60497" name="Oval 253"/>
              <p:cNvSpPr>
                <a:spLocks noChangeArrowheads="1"/>
              </p:cNvSpPr>
              <p:nvPr/>
            </p:nvSpPr>
            <p:spPr bwMode="auto">
              <a:xfrm>
                <a:off x="4170363" y="146051"/>
                <a:ext cx="101600" cy="100013"/>
              </a:xfrm>
              <a:prstGeom prst="ellipse">
                <a:avLst/>
              </a:prstGeom>
              <a:solidFill>
                <a:schemeClr val="bg1"/>
              </a:solidFill>
              <a:ln w="28575" cap="rnd">
                <a:solidFill>
                  <a:schemeClr val="tx1"/>
                </a:solidFill>
                <a:miter lim="800000"/>
                <a:headEnd/>
                <a:tailEnd/>
              </a:ln>
            </p:spPr>
            <p:txBody>
              <a:bodyPr/>
              <a:lstStyle/>
              <a:p>
                <a:endParaRPr lang="en-US" sz="1200" b="1"/>
              </a:p>
            </p:txBody>
          </p:sp>
          <p:sp>
            <p:nvSpPr>
              <p:cNvPr id="60498" name="Oval 254"/>
              <p:cNvSpPr>
                <a:spLocks noChangeArrowheads="1"/>
              </p:cNvSpPr>
              <p:nvPr/>
            </p:nvSpPr>
            <p:spPr bwMode="auto">
              <a:xfrm>
                <a:off x="4051301" y="513021"/>
                <a:ext cx="100013"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499" name="Oval 255"/>
              <p:cNvSpPr>
                <a:spLocks noChangeArrowheads="1"/>
              </p:cNvSpPr>
              <p:nvPr/>
            </p:nvSpPr>
            <p:spPr bwMode="auto">
              <a:xfrm>
                <a:off x="4038601" y="682090"/>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0" name="Oval 256"/>
              <p:cNvSpPr>
                <a:spLocks noChangeArrowheads="1"/>
              </p:cNvSpPr>
              <p:nvPr/>
            </p:nvSpPr>
            <p:spPr bwMode="auto">
              <a:xfrm>
                <a:off x="4044951" y="849571"/>
                <a:ext cx="100013"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1" name="Oval 258"/>
              <p:cNvSpPr>
                <a:spLocks noChangeArrowheads="1"/>
              </p:cNvSpPr>
              <p:nvPr/>
            </p:nvSpPr>
            <p:spPr bwMode="auto">
              <a:xfrm>
                <a:off x="4033838" y="1152526"/>
                <a:ext cx="101600"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2" name="Oval 259"/>
              <p:cNvSpPr>
                <a:spLocks noChangeArrowheads="1"/>
              </p:cNvSpPr>
              <p:nvPr/>
            </p:nvSpPr>
            <p:spPr bwMode="auto">
              <a:xfrm>
                <a:off x="4032251" y="1320801"/>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3" name="Freeform 185"/>
              <p:cNvSpPr>
                <a:spLocks/>
              </p:cNvSpPr>
              <p:nvPr/>
            </p:nvSpPr>
            <p:spPr bwMode="auto">
              <a:xfrm>
                <a:off x="4195885" y="2563813"/>
                <a:ext cx="223838" cy="71438"/>
              </a:xfrm>
              <a:custGeom>
                <a:avLst/>
                <a:gdLst>
                  <a:gd name="T0" fmla="*/ 0 w 141"/>
                  <a:gd name="T1" fmla="*/ 2147483647 h 45"/>
                  <a:gd name="T2" fmla="*/ 0 w 141"/>
                  <a:gd name="T3" fmla="*/ 0 h 45"/>
                  <a:gd name="T4" fmla="*/ 2147483647 w 141"/>
                  <a:gd name="T5" fmla="*/ 0 h 45"/>
                  <a:gd name="T6" fmla="*/ 0 60000 65536"/>
                  <a:gd name="T7" fmla="*/ 0 60000 65536"/>
                  <a:gd name="T8" fmla="*/ 0 60000 65536"/>
                  <a:gd name="T9" fmla="*/ 0 w 141"/>
                  <a:gd name="T10" fmla="*/ 0 h 45"/>
                  <a:gd name="T11" fmla="*/ 141 w 141"/>
                  <a:gd name="T12" fmla="*/ 45 h 45"/>
                </a:gdLst>
                <a:ahLst/>
                <a:cxnLst>
                  <a:cxn ang="T6">
                    <a:pos x="T0" y="T1"/>
                  </a:cxn>
                  <a:cxn ang="T7">
                    <a:pos x="T2" y="T3"/>
                  </a:cxn>
                  <a:cxn ang="T8">
                    <a:pos x="T4" y="T5"/>
                  </a:cxn>
                </a:cxnLst>
                <a:rect l="T9" t="T10" r="T11" b="T12"/>
                <a:pathLst>
                  <a:path w="141" h="45">
                    <a:moveTo>
                      <a:pt x="0" y="45"/>
                    </a:moveTo>
                    <a:lnTo>
                      <a:pt x="0" y="0"/>
                    </a:lnTo>
                    <a:lnTo>
                      <a:pt x="141" y="0"/>
                    </a:lnTo>
                  </a:path>
                </a:pathLst>
              </a:custGeom>
              <a:noFill/>
              <a:ln w="28575" cap="sq">
                <a:solidFill>
                  <a:srgbClr val="000000"/>
                </a:solidFill>
                <a:prstDash val="solid"/>
                <a:miter lim="800000"/>
                <a:headEnd/>
                <a:tailEnd/>
              </a:ln>
            </p:spPr>
            <p:txBody>
              <a:bodyPr/>
              <a:lstStyle/>
              <a:p>
                <a:endParaRPr lang="en-US"/>
              </a:p>
            </p:txBody>
          </p:sp>
          <p:sp>
            <p:nvSpPr>
              <p:cNvPr id="60504" name="Freeform 187"/>
              <p:cNvSpPr>
                <a:spLocks/>
              </p:cNvSpPr>
              <p:nvPr/>
            </p:nvSpPr>
            <p:spPr bwMode="auto">
              <a:xfrm>
                <a:off x="4195885" y="2660651"/>
                <a:ext cx="325438" cy="71438"/>
              </a:xfrm>
              <a:custGeom>
                <a:avLst/>
                <a:gdLst>
                  <a:gd name="T0" fmla="*/ 0 w 205"/>
                  <a:gd name="T1" fmla="*/ 0 h 45"/>
                  <a:gd name="T2" fmla="*/ 0 w 205"/>
                  <a:gd name="T3" fmla="*/ 2147483647 h 45"/>
                  <a:gd name="T4" fmla="*/ 2147483647 w 205"/>
                  <a:gd name="T5" fmla="*/ 2147483647 h 45"/>
                  <a:gd name="T6" fmla="*/ 0 60000 65536"/>
                  <a:gd name="T7" fmla="*/ 0 60000 65536"/>
                  <a:gd name="T8" fmla="*/ 0 60000 65536"/>
                  <a:gd name="T9" fmla="*/ 0 w 205"/>
                  <a:gd name="T10" fmla="*/ 0 h 45"/>
                  <a:gd name="T11" fmla="*/ 205 w 205"/>
                  <a:gd name="T12" fmla="*/ 45 h 45"/>
                </a:gdLst>
                <a:ahLst/>
                <a:cxnLst>
                  <a:cxn ang="T6">
                    <a:pos x="T0" y="T1"/>
                  </a:cxn>
                  <a:cxn ang="T7">
                    <a:pos x="T2" y="T3"/>
                  </a:cxn>
                  <a:cxn ang="T8">
                    <a:pos x="T4" y="T5"/>
                  </a:cxn>
                </a:cxnLst>
                <a:rect l="T9" t="T10" r="T11" b="T12"/>
                <a:pathLst>
                  <a:path w="205" h="45">
                    <a:moveTo>
                      <a:pt x="0" y="0"/>
                    </a:moveTo>
                    <a:lnTo>
                      <a:pt x="0" y="45"/>
                    </a:lnTo>
                    <a:lnTo>
                      <a:pt x="205" y="45"/>
                    </a:lnTo>
                  </a:path>
                </a:pathLst>
              </a:custGeom>
              <a:noFill/>
              <a:ln w="28575" cap="sq">
                <a:solidFill>
                  <a:srgbClr val="000000"/>
                </a:solidFill>
                <a:prstDash val="solid"/>
                <a:miter lim="800000"/>
                <a:headEnd/>
                <a:tailEnd/>
              </a:ln>
            </p:spPr>
            <p:txBody>
              <a:bodyPr/>
              <a:lstStyle/>
              <a:p>
                <a:endParaRPr lang="en-US"/>
              </a:p>
            </p:txBody>
          </p:sp>
          <p:sp>
            <p:nvSpPr>
              <p:cNvPr id="60505" name="Oval 257"/>
              <p:cNvSpPr>
                <a:spLocks noChangeArrowheads="1"/>
              </p:cNvSpPr>
              <p:nvPr/>
            </p:nvSpPr>
            <p:spPr bwMode="auto">
              <a:xfrm>
                <a:off x="4224337" y="984251"/>
                <a:ext cx="100013" cy="101600"/>
              </a:xfrm>
              <a:prstGeom prst="ellipse">
                <a:avLst/>
              </a:prstGeom>
              <a:solidFill>
                <a:schemeClr val="bg1"/>
              </a:solidFill>
              <a:ln w="28575" cap="rnd">
                <a:solidFill>
                  <a:schemeClr val="tx1"/>
                </a:solidFill>
                <a:miter lim="800000"/>
                <a:headEnd/>
                <a:tailEnd/>
              </a:ln>
            </p:spPr>
            <p:txBody>
              <a:bodyPr/>
              <a:lstStyle/>
              <a:p>
                <a:endParaRPr lang="en-US" sz="1200" b="1"/>
              </a:p>
            </p:txBody>
          </p:sp>
          <p:sp>
            <p:nvSpPr>
              <p:cNvPr id="60506" name="Oval 260"/>
              <p:cNvSpPr>
                <a:spLocks noChangeArrowheads="1"/>
              </p:cNvSpPr>
              <p:nvPr/>
            </p:nvSpPr>
            <p:spPr bwMode="auto">
              <a:xfrm>
                <a:off x="4152901" y="1521084"/>
                <a:ext cx="100013"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7" name="Oval 261"/>
              <p:cNvSpPr>
                <a:spLocks noChangeArrowheads="1"/>
              </p:cNvSpPr>
              <p:nvPr/>
            </p:nvSpPr>
            <p:spPr bwMode="auto">
              <a:xfrm>
                <a:off x="4243387" y="1688565"/>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8" name="Oval 263"/>
              <p:cNvSpPr>
                <a:spLocks noChangeArrowheads="1"/>
              </p:cNvSpPr>
              <p:nvPr/>
            </p:nvSpPr>
            <p:spPr bwMode="auto">
              <a:xfrm>
                <a:off x="4324351" y="2327276"/>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9" name="Freeform 265"/>
              <p:cNvSpPr>
                <a:spLocks/>
              </p:cNvSpPr>
              <p:nvPr/>
            </p:nvSpPr>
            <p:spPr bwMode="auto">
              <a:xfrm>
                <a:off x="4579938" y="2691865"/>
                <a:ext cx="104775" cy="106363"/>
              </a:xfrm>
              <a:custGeom>
                <a:avLst/>
                <a:gdLst>
                  <a:gd name="T0" fmla="*/ 2147483647 w 66"/>
                  <a:gd name="T1" fmla="*/ 0 h 67"/>
                  <a:gd name="T2" fmla="*/ 0 w 66"/>
                  <a:gd name="T3" fmla="*/ 2147483647 h 67"/>
                  <a:gd name="T4" fmla="*/ 2147483647 w 66"/>
                  <a:gd name="T5" fmla="*/ 2147483647 h 67"/>
                  <a:gd name="T6" fmla="*/ 2147483647 w 66"/>
                  <a:gd name="T7" fmla="*/ 2147483647 h 67"/>
                  <a:gd name="T8" fmla="*/ 2147483647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33" y="0"/>
                    </a:moveTo>
                    <a:lnTo>
                      <a:pt x="0" y="34"/>
                    </a:lnTo>
                    <a:lnTo>
                      <a:pt x="33" y="67"/>
                    </a:lnTo>
                    <a:lnTo>
                      <a:pt x="66" y="34"/>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0" name="Freeform 267"/>
              <p:cNvSpPr>
                <a:spLocks/>
              </p:cNvSpPr>
              <p:nvPr/>
            </p:nvSpPr>
            <p:spPr bwMode="auto">
              <a:xfrm>
                <a:off x="4562476" y="3195897"/>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chemeClr val="bg1"/>
              </a:solidFill>
              <a:ln w="28575" cap="rnd">
                <a:solidFill>
                  <a:srgbClr val="FF0000"/>
                </a:solidFill>
                <a:prstDash val="solid"/>
                <a:miter lim="800000"/>
                <a:headEnd/>
                <a:tailEnd/>
              </a:ln>
            </p:spPr>
            <p:txBody>
              <a:bodyPr/>
              <a:lstStyle/>
              <a:p>
                <a:endParaRPr lang="en-US"/>
              </a:p>
            </p:txBody>
          </p:sp>
          <p:sp>
            <p:nvSpPr>
              <p:cNvPr id="60511" name="Freeform 268"/>
              <p:cNvSpPr>
                <a:spLocks/>
              </p:cNvSpPr>
              <p:nvPr/>
            </p:nvSpPr>
            <p:spPr bwMode="auto">
              <a:xfrm>
                <a:off x="4364038" y="3364172"/>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2" name="Oval 269"/>
              <p:cNvSpPr>
                <a:spLocks noChangeArrowheads="1"/>
              </p:cNvSpPr>
              <p:nvPr/>
            </p:nvSpPr>
            <p:spPr bwMode="auto">
              <a:xfrm>
                <a:off x="3744913" y="3534828"/>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13" name="Oval 270"/>
              <p:cNvSpPr>
                <a:spLocks noChangeArrowheads="1"/>
              </p:cNvSpPr>
              <p:nvPr/>
            </p:nvSpPr>
            <p:spPr bwMode="auto">
              <a:xfrm>
                <a:off x="3830638" y="3702309"/>
                <a:ext cx="101600"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14" name="Oval 271"/>
              <p:cNvSpPr>
                <a:spLocks noChangeArrowheads="1"/>
              </p:cNvSpPr>
              <p:nvPr/>
            </p:nvSpPr>
            <p:spPr bwMode="auto">
              <a:xfrm>
                <a:off x="3797301" y="4038065"/>
                <a:ext cx="101600"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15" name="Freeform 272"/>
              <p:cNvSpPr>
                <a:spLocks/>
              </p:cNvSpPr>
              <p:nvPr/>
            </p:nvSpPr>
            <p:spPr bwMode="auto">
              <a:xfrm>
                <a:off x="3843338" y="4203959"/>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6" name="Freeform 273"/>
              <p:cNvSpPr>
                <a:spLocks/>
              </p:cNvSpPr>
              <p:nvPr/>
            </p:nvSpPr>
            <p:spPr bwMode="auto">
              <a:xfrm>
                <a:off x="3860801" y="4369853"/>
                <a:ext cx="104775" cy="106363"/>
              </a:xfrm>
              <a:custGeom>
                <a:avLst/>
                <a:gdLst>
                  <a:gd name="T0" fmla="*/ 2147483647 w 66"/>
                  <a:gd name="T1" fmla="*/ 0 h 67"/>
                  <a:gd name="T2" fmla="*/ 0 w 66"/>
                  <a:gd name="T3" fmla="*/ 2147483647 h 67"/>
                  <a:gd name="T4" fmla="*/ 2147483647 w 66"/>
                  <a:gd name="T5" fmla="*/ 2147483647 h 67"/>
                  <a:gd name="T6" fmla="*/ 2147483647 w 66"/>
                  <a:gd name="T7" fmla="*/ 2147483647 h 67"/>
                  <a:gd name="T8" fmla="*/ 2147483647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33" y="0"/>
                    </a:moveTo>
                    <a:lnTo>
                      <a:pt x="0" y="33"/>
                    </a:lnTo>
                    <a:lnTo>
                      <a:pt x="33" y="67"/>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7" name="Freeform 274"/>
              <p:cNvSpPr>
                <a:spLocks/>
              </p:cNvSpPr>
              <p:nvPr/>
            </p:nvSpPr>
            <p:spPr bwMode="auto">
              <a:xfrm>
                <a:off x="3824288" y="4868606"/>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8" name="Line 276"/>
              <p:cNvSpPr>
                <a:spLocks noChangeShapeType="1"/>
              </p:cNvSpPr>
              <p:nvPr/>
            </p:nvSpPr>
            <p:spPr bwMode="auto">
              <a:xfrm>
                <a:off x="2209801" y="6530976"/>
                <a:ext cx="334963" cy="1588"/>
              </a:xfrm>
              <a:prstGeom prst="line">
                <a:avLst/>
              </a:prstGeom>
              <a:noFill/>
              <a:ln w="28575" cap="sq">
                <a:solidFill>
                  <a:srgbClr val="000000"/>
                </a:solidFill>
                <a:round/>
                <a:headEnd/>
                <a:tailEnd/>
              </a:ln>
            </p:spPr>
            <p:txBody>
              <a:bodyPr/>
              <a:lstStyle/>
              <a:p>
                <a:endParaRPr lang="en-US"/>
              </a:p>
            </p:txBody>
          </p:sp>
          <p:sp>
            <p:nvSpPr>
              <p:cNvPr id="60519" name="Line 277"/>
              <p:cNvSpPr>
                <a:spLocks noChangeShapeType="1"/>
              </p:cNvSpPr>
              <p:nvPr/>
            </p:nvSpPr>
            <p:spPr bwMode="auto">
              <a:xfrm>
                <a:off x="2209801" y="6496051"/>
                <a:ext cx="1588" cy="68263"/>
              </a:xfrm>
              <a:prstGeom prst="line">
                <a:avLst/>
              </a:prstGeom>
              <a:noFill/>
              <a:ln w="28575" cap="sq">
                <a:solidFill>
                  <a:srgbClr val="000000"/>
                </a:solidFill>
                <a:round/>
                <a:headEnd/>
                <a:tailEnd/>
              </a:ln>
            </p:spPr>
            <p:txBody>
              <a:bodyPr/>
              <a:lstStyle/>
              <a:p>
                <a:endParaRPr lang="en-US"/>
              </a:p>
            </p:txBody>
          </p:sp>
          <p:sp>
            <p:nvSpPr>
              <p:cNvPr id="60520" name="Line 278"/>
              <p:cNvSpPr>
                <a:spLocks noChangeShapeType="1"/>
              </p:cNvSpPr>
              <p:nvPr/>
            </p:nvSpPr>
            <p:spPr bwMode="auto">
              <a:xfrm>
                <a:off x="2544763" y="6496051"/>
                <a:ext cx="1588" cy="68263"/>
              </a:xfrm>
              <a:prstGeom prst="line">
                <a:avLst/>
              </a:prstGeom>
              <a:noFill/>
              <a:ln w="28575" cap="sq">
                <a:solidFill>
                  <a:srgbClr val="000000"/>
                </a:solidFill>
                <a:round/>
                <a:headEnd/>
                <a:tailEnd/>
              </a:ln>
            </p:spPr>
            <p:txBody>
              <a:bodyPr/>
              <a:lstStyle/>
              <a:p>
                <a:endParaRPr lang="en-US"/>
              </a:p>
            </p:txBody>
          </p:sp>
          <p:sp>
            <p:nvSpPr>
              <p:cNvPr id="60521" name="Rectangle 279"/>
              <p:cNvSpPr>
                <a:spLocks noChangeArrowheads="1"/>
              </p:cNvSpPr>
              <p:nvPr/>
            </p:nvSpPr>
            <p:spPr bwMode="auto">
              <a:xfrm>
                <a:off x="2230438" y="6556376"/>
                <a:ext cx="298159" cy="184666"/>
              </a:xfrm>
              <a:prstGeom prst="rect">
                <a:avLst/>
              </a:prstGeom>
              <a:noFill/>
              <a:ln w="9525">
                <a:noFill/>
                <a:miter lim="800000"/>
                <a:headEnd/>
                <a:tailEnd/>
              </a:ln>
            </p:spPr>
            <p:txBody>
              <a:bodyPr wrap="none" lIns="0" tIns="0" rIns="0" bIns="0">
                <a:spAutoFit/>
              </a:bodyPr>
              <a:lstStyle/>
              <a:p>
                <a:r>
                  <a:rPr lang="en-US" sz="1200" b="1">
                    <a:solidFill>
                      <a:srgbClr val="000000"/>
                    </a:solidFill>
                    <a:latin typeface="MS Sans Serif"/>
                  </a:rPr>
                  <a:t>0.02</a:t>
                </a:r>
                <a:endParaRPr lang="en-US" sz="1200" b="1"/>
              </a:p>
            </p:txBody>
          </p:sp>
        </p:grpSp>
        <p:sp>
          <p:nvSpPr>
            <p:cNvPr id="60422" name="Oval 271"/>
            <p:cNvSpPr>
              <a:spLocks noChangeArrowheads="1"/>
            </p:cNvSpPr>
            <p:nvPr/>
          </p:nvSpPr>
          <p:spPr bwMode="auto">
            <a:xfrm>
              <a:off x="13813632" y="13431059"/>
              <a:ext cx="101600" cy="100013"/>
            </a:xfrm>
            <a:prstGeom prst="ellipse">
              <a:avLst/>
            </a:prstGeom>
            <a:solidFill>
              <a:schemeClr val="bg1"/>
            </a:solidFill>
            <a:ln w="28575" cap="rnd">
              <a:solidFill>
                <a:srgbClr val="FF0000"/>
              </a:solidFill>
              <a:miter lim="800000"/>
              <a:headEnd/>
              <a:tailEnd/>
            </a:ln>
          </p:spPr>
          <p:txBody>
            <a:bodyPr/>
            <a:lstStyle/>
            <a:p>
              <a:endParaRPr lang="en-US" sz="1200" b="1"/>
            </a:p>
          </p:txBody>
        </p:sp>
        <p:sp>
          <p:nvSpPr>
            <p:cNvPr id="60423" name="AutoShape 763"/>
            <p:cNvSpPr>
              <a:spLocks noChangeAspect="1" noChangeArrowheads="1"/>
            </p:cNvSpPr>
            <p:nvPr/>
          </p:nvSpPr>
          <p:spPr bwMode="auto">
            <a:xfrm flipV="1">
              <a:off x="13672639" y="13748807"/>
              <a:ext cx="119573" cy="119573"/>
            </a:xfrm>
            <a:prstGeom prst="triangle">
              <a:avLst>
                <a:gd name="adj" fmla="val 50000"/>
              </a:avLst>
            </a:prstGeom>
            <a:solidFill>
              <a:srgbClr val="FF0000"/>
            </a:solidFill>
            <a:ln w="9525">
              <a:solidFill>
                <a:srgbClr val="FF0000"/>
              </a:solidFill>
              <a:miter lim="800000"/>
              <a:headEnd/>
              <a:tailEnd/>
            </a:ln>
          </p:spPr>
          <p:txBody>
            <a:bodyPr wrap="none" anchor="ctr"/>
            <a:lstStyle/>
            <a:p>
              <a:endParaRPr lang="en-US"/>
            </a:p>
          </p:txBody>
        </p:sp>
        <p:sp>
          <p:nvSpPr>
            <p:cNvPr id="60424" name="AutoShape 763"/>
            <p:cNvSpPr>
              <a:spLocks noChangeAspect="1" noChangeArrowheads="1"/>
            </p:cNvSpPr>
            <p:nvPr/>
          </p:nvSpPr>
          <p:spPr bwMode="auto">
            <a:xfrm flipV="1">
              <a:off x="13367855" y="12927928"/>
              <a:ext cx="84874" cy="84874"/>
            </a:xfrm>
            <a:prstGeom prst="triangle">
              <a:avLst>
                <a:gd name="adj" fmla="val 50000"/>
              </a:avLst>
            </a:prstGeom>
            <a:solidFill>
              <a:schemeClr val="bg1"/>
            </a:solidFill>
            <a:ln w="28575">
              <a:solidFill>
                <a:srgbClr val="FF0000"/>
              </a:solidFill>
              <a:miter lim="800000"/>
              <a:headEnd/>
              <a:tailEnd/>
            </a:ln>
          </p:spPr>
          <p:txBody>
            <a:bodyPr wrap="none" anchor="ctr"/>
            <a:lstStyle/>
            <a:p>
              <a:endParaRPr lang="en-US"/>
            </a:p>
          </p:txBody>
        </p:sp>
        <p:sp>
          <p:nvSpPr>
            <p:cNvPr id="31" name="5-Point Star 30"/>
            <p:cNvSpPr>
              <a:spLocks noChangeAspect="1"/>
            </p:cNvSpPr>
            <p:nvPr/>
          </p:nvSpPr>
          <p:spPr bwMode="auto">
            <a:xfrm>
              <a:off x="13106335" y="16383417"/>
              <a:ext cx="195256" cy="195278"/>
            </a:xfrm>
            <a:prstGeom prst="star5">
              <a:avLst/>
            </a:prstGeom>
            <a:solidFill>
              <a:srgbClr val="0000FF"/>
            </a:solidFill>
            <a:ln w="9525" cap="flat" cmpd="sng" algn="ctr">
              <a:solidFill>
                <a:schemeClr val="tx1"/>
              </a:solidFill>
              <a:prstDash val="solid"/>
              <a:round/>
              <a:headEnd type="none" w="med" len="med"/>
              <a:tailEnd type="none" w="med" len="med"/>
            </a:ln>
            <a:effectLst/>
          </p:spPr>
          <p:txBody>
            <a:bodyPr/>
            <a:lstStyle/>
            <a:p>
              <a:pPr defTabSz="2820988">
                <a:defRPr/>
              </a:pPr>
              <a:endParaRPr lang="en-US" sz="5600">
                <a:latin typeface="Arial" charset="0"/>
              </a:endParaRPr>
            </a:p>
          </p:txBody>
        </p:sp>
      </p:grpSp>
      <p:sp>
        <p:nvSpPr>
          <p:cNvPr id="60419" name="Rectangle 4"/>
          <p:cNvSpPr>
            <a:spLocks noChangeArrowheads="1"/>
          </p:cNvSpPr>
          <p:nvPr/>
        </p:nvSpPr>
        <p:spPr bwMode="auto">
          <a:xfrm>
            <a:off x="7248525" y="6511428"/>
            <a:ext cx="1895475" cy="276999"/>
          </a:xfrm>
          <a:prstGeom prst="rect">
            <a:avLst/>
          </a:prstGeom>
          <a:solidFill>
            <a:schemeClr val="bg1"/>
          </a:solidFill>
          <a:ln w="9525">
            <a:noFill/>
            <a:miter lim="800000"/>
            <a:headEnd/>
            <a:tailEnd/>
          </a:ln>
        </p:spPr>
        <p:txBody>
          <a:bodyPr wrap="square">
            <a:spAutoFit/>
          </a:bodyPr>
          <a:lstStyle/>
          <a:p>
            <a:pPr algn="ctr"/>
            <a:r>
              <a:rPr lang="en-US" sz="1200" b="1" dirty="0" smtClean="0"/>
              <a:t>Cleared figure, NNSA</a:t>
            </a:r>
            <a:endParaRPr lang="en-US" sz="1200" b="1" dirty="0">
              <a:latin typeface="Charcoal" charset="0"/>
            </a:endParaRPr>
          </a:p>
        </p:txBody>
      </p:sp>
      <p:pic>
        <p:nvPicPr>
          <p:cNvPr id="146" name="Picture 232"/>
          <p:cNvPicPr>
            <a:picLocks noChangeAspect="1" noChangeArrowheads="1"/>
          </p:cNvPicPr>
          <p:nvPr/>
        </p:nvPicPr>
        <p:blipFill>
          <a:blip r:embed="rId2" cstate="print"/>
          <a:srcRect/>
          <a:stretch>
            <a:fillRect/>
          </a:stretch>
        </p:blipFill>
        <p:spPr bwMode="auto">
          <a:xfrm>
            <a:off x="6657975" y="1802455"/>
            <a:ext cx="1800225" cy="1110725"/>
          </a:xfrm>
          <a:prstGeom prst="rect">
            <a:avLst/>
          </a:prstGeom>
          <a:noFill/>
          <a:ln w="9525">
            <a:noFill/>
            <a:miter lim="800000"/>
            <a:headEnd/>
            <a:tailEnd/>
          </a:ln>
        </p:spPr>
      </p:pic>
      <p:pic>
        <p:nvPicPr>
          <p:cNvPr id="167" name="Picture 3" descr="shaft"/>
          <p:cNvPicPr>
            <a:picLocks noChangeAspect="1" noChangeArrowheads="1"/>
          </p:cNvPicPr>
          <p:nvPr/>
        </p:nvPicPr>
        <p:blipFill>
          <a:blip r:embed="rId3" cstate="print"/>
          <a:srcRect r="15768" b="5443"/>
          <a:stretch>
            <a:fillRect/>
          </a:stretch>
        </p:blipFill>
        <p:spPr bwMode="auto">
          <a:xfrm>
            <a:off x="6657974" y="2982085"/>
            <a:ext cx="1800225" cy="1292411"/>
          </a:xfrm>
          <a:prstGeom prst="rect">
            <a:avLst/>
          </a:prstGeom>
          <a:noFill/>
          <a:ln w="9525">
            <a:noFill/>
            <a:miter lim="800000"/>
            <a:headEnd/>
            <a:tailEnd/>
          </a:ln>
          <a:effectLst/>
        </p:spPr>
      </p:pic>
      <p:pic>
        <p:nvPicPr>
          <p:cNvPr id="168" name="Picture 3985" descr="100-4930"/>
          <p:cNvPicPr>
            <a:picLocks noChangeAspect="1" noChangeArrowheads="1"/>
          </p:cNvPicPr>
          <p:nvPr/>
        </p:nvPicPr>
        <p:blipFill>
          <a:blip r:embed="rId4" cstate="print">
            <a:lum bright="12000"/>
          </a:blip>
          <a:srcRect/>
          <a:stretch>
            <a:fillRect/>
          </a:stretch>
        </p:blipFill>
        <p:spPr bwMode="auto">
          <a:xfrm>
            <a:off x="6657975" y="4343400"/>
            <a:ext cx="1800225" cy="1089883"/>
          </a:xfrm>
          <a:prstGeom prst="rect">
            <a:avLst/>
          </a:prstGeom>
          <a:noFill/>
          <a:ln w="9525">
            <a:noFill/>
            <a:miter lim="800000"/>
            <a:headEnd/>
            <a:tailEnd/>
          </a:ln>
          <a:effectLst/>
        </p:spPr>
      </p:pic>
      <p:cxnSp>
        <p:nvCxnSpPr>
          <p:cNvPr id="153" name="Straight Connector 152"/>
          <p:cNvCxnSpPr/>
          <p:nvPr/>
        </p:nvCxnSpPr>
        <p:spPr bwMode="auto">
          <a:xfrm rot="5400000">
            <a:off x="3433763" y="1347788"/>
            <a:ext cx="3371850" cy="3076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5" name="Picture 438" descr="D:\My Documents\Photos\SA Images\9Shaft.JPG"/>
          <p:cNvPicPr>
            <a:picLocks noChangeAspect="1" noChangeArrowheads="1"/>
          </p:cNvPicPr>
          <p:nvPr/>
        </p:nvPicPr>
        <p:blipFill>
          <a:blip r:embed="rId5" cstate="print"/>
          <a:srcRect l="8256" t="9538" r="7369" b="11089"/>
          <a:stretch>
            <a:fillRect/>
          </a:stretch>
        </p:blipFill>
        <p:spPr bwMode="auto">
          <a:xfrm>
            <a:off x="6657975" y="609600"/>
            <a:ext cx="1800225" cy="1123950"/>
          </a:xfrm>
          <a:prstGeom prst="rect">
            <a:avLst/>
          </a:prstGeom>
          <a:noFill/>
          <a:ln w="9525">
            <a:noFill/>
            <a:miter lim="800000"/>
            <a:headEnd/>
            <a:tailEnd/>
          </a:ln>
          <a:effectLst/>
        </p:spPr>
      </p:pic>
      <p:cxnSp>
        <p:nvCxnSpPr>
          <p:cNvPr id="157" name="Straight Connector 156"/>
          <p:cNvCxnSpPr/>
          <p:nvPr/>
        </p:nvCxnSpPr>
        <p:spPr bwMode="auto">
          <a:xfrm rot="5400000">
            <a:off x="3843338" y="2395537"/>
            <a:ext cx="2867025" cy="27622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bwMode="auto">
          <a:xfrm rot="10800000" flipV="1">
            <a:off x="4049916" y="3562349"/>
            <a:ext cx="2598535" cy="180828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auto">
          <a:xfrm rot="10800000" flipV="1">
            <a:off x="4688093" y="4914900"/>
            <a:ext cx="1969883" cy="6418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grpSp>
        <p:nvGrpSpPr>
          <p:cNvPr id="2" name="Group 24"/>
          <p:cNvGrpSpPr>
            <a:grpSpLocks/>
          </p:cNvGrpSpPr>
          <p:nvPr/>
        </p:nvGrpSpPr>
        <p:grpSpPr bwMode="auto">
          <a:xfrm>
            <a:off x="457201" y="152399"/>
            <a:ext cx="6948554" cy="6604000"/>
            <a:chOff x="11125206" y="11048984"/>
            <a:chExt cx="6948330" cy="6604507"/>
          </a:xfrm>
        </p:grpSpPr>
        <p:sp>
          <p:nvSpPr>
            <p:cNvPr id="60420" name="Rectangle 764"/>
            <p:cNvSpPr>
              <a:spLocks noChangeAspect="1" noChangeArrowheads="1"/>
            </p:cNvSpPr>
            <p:nvPr/>
          </p:nvSpPr>
          <p:spPr bwMode="auto">
            <a:xfrm>
              <a:off x="13146828" y="16629470"/>
              <a:ext cx="106680" cy="106680"/>
            </a:xfrm>
            <a:prstGeom prst="rect">
              <a:avLst/>
            </a:prstGeom>
            <a:solidFill>
              <a:schemeClr val="bg1"/>
            </a:solidFill>
            <a:ln w="28575">
              <a:solidFill>
                <a:srgbClr val="FF0000"/>
              </a:solidFill>
              <a:miter lim="800000"/>
              <a:headEnd/>
              <a:tailEnd/>
            </a:ln>
          </p:spPr>
          <p:txBody>
            <a:bodyPr wrap="none" anchor="ctr"/>
            <a:lstStyle/>
            <a:p>
              <a:endParaRPr lang="en-US"/>
            </a:p>
          </p:txBody>
        </p:sp>
        <p:grpSp>
          <p:nvGrpSpPr>
            <p:cNvPr id="3" name="Group 329"/>
            <p:cNvGrpSpPr>
              <a:grpSpLocks/>
            </p:cNvGrpSpPr>
            <p:nvPr/>
          </p:nvGrpSpPr>
          <p:grpSpPr bwMode="auto">
            <a:xfrm>
              <a:off x="11125206" y="11048984"/>
              <a:ext cx="6948330" cy="6604507"/>
              <a:chOff x="1790701" y="136526"/>
              <a:chExt cx="6948327" cy="6604516"/>
            </a:xfrm>
          </p:grpSpPr>
          <p:grpSp>
            <p:nvGrpSpPr>
              <p:cNvPr id="4" name="Group 281"/>
              <p:cNvGrpSpPr>
                <a:grpSpLocks/>
              </p:cNvGrpSpPr>
              <p:nvPr/>
            </p:nvGrpSpPr>
            <p:grpSpPr bwMode="auto">
              <a:xfrm>
                <a:off x="3505200" y="136526"/>
                <a:ext cx="5233828" cy="6225103"/>
                <a:chOff x="4984750" y="136526"/>
                <a:chExt cx="5233828" cy="6225103"/>
              </a:xfrm>
            </p:grpSpPr>
            <p:sp>
              <p:nvSpPr>
                <p:cNvPr id="60522" name="Rectangle 146"/>
                <p:cNvSpPr>
                  <a:spLocks noChangeArrowheads="1"/>
                </p:cNvSpPr>
                <p:nvPr/>
              </p:nvSpPr>
              <p:spPr bwMode="auto">
                <a:xfrm>
                  <a:off x="5522791" y="304801"/>
                  <a:ext cx="3407600" cy="184666"/>
                </a:xfrm>
                <a:prstGeom prst="rect">
                  <a:avLst/>
                </a:prstGeom>
                <a:noFill/>
                <a:ln w="9525">
                  <a:noFill/>
                  <a:miter lim="800000"/>
                  <a:headEnd/>
                  <a:tailEnd/>
                </a:ln>
              </p:spPr>
              <p:txBody>
                <a:bodyPr wrap="none" lIns="0" tIns="0" rIns="0" bIns="0">
                  <a:spAutoFit/>
                </a:bodyPr>
                <a:lstStyle/>
                <a:p>
                  <a:r>
                    <a:rPr lang="en-US" sz="1200" b="1" i="1">
                      <a:solidFill>
                        <a:srgbClr val="0000FF"/>
                      </a:solidFill>
                    </a:rPr>
                    <a:t> AY741704 Unc. clone TTMF164 (SA gold mine)</a:t>
                  </a:r>
                  <a:endParaRPr lang="en-US" sz="1200" b="1">
                    <a:solidFill>
                      <a:srgbClr val="0000FF"/>
                    </a:solidFill>
                  </a:endParaRPr>
                </a:p>
              </p:txBody>
            </p:sp>
            <p:sp>
              <p:nvSpPr>
                <p:cNvPr id="60523" name="Rectangle 172"/>
                <p:cNvSpPr>
                  <a:spLocks noChangeArrowheads="1"/>
                </p:cNvSpPr>
                <p:nvPr/>
              </p:nvSpPr>
              <p:spPr bwMode="auto">
                <a:xfrm>
                  <a:off x="5376741" y="1814513"/>
                  <a:ext cx="317465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AB232785 Pelotomaculum isophthalicicum</a:t>
                  </a:r>
                  <a:endParaRPr lang="en-US" sz="1200" b="1"/>
                </a:p>
              </p:txBody>
            </p:sp>
            <p:sp>
              <p:nvSpPr>
                <p:cNvPr id="60524" name="Rectangle 178"/>
                <p:cNvSpPr>
                  <a:spLocks noChangeArrowheads="1"/>
                </p:cNvSpPr>
                <p:nvPr/>
              </p:nvSpPr>
              <p:spPr bwMode="auto">
                <a:xfrm>
                  <a:off x="5543428" y="2149476"/>
                  <a:ext cx="2509213"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AY884087 Moorella thermoacetica</a:t>
                  </a:r>
                  <a:endParaRPr lang="en-US" sz="1200" b="1"/>
                </a:p>
              </p:txBody>
            </p:sp>
            <p:sp>
              <p:nvSpPr>
                <p:cNvPr id="60525" name="Rectangle 144"/>
                <p:cNvSpPr>
                  <a:spLocks noChangeArrowheads="1"/>
                </p:cNvSpPr>
                <p:nvPr/>
              </p:nvSpPr>
              <p:spPr bwMode="auto">
                <a:xfrm>
                  <a:off x="5789612" y="136526"/>
                  <a:ext cx="133049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HS-4850B-04G (5)</a:t>
                  </a:r>
                  <a:endParaRPr lang="en-US" sz="1200" b="1"/>
                </a:p>
              </p:txBody>
            </p:sp>
            <p:sp>
              <p:nvSpPr>
                <p:cNvPr id="60526" name="Rectangle 149"/>
                <p:cNvSpPr>
                  <a:spLocks noChangeArrowheads="1"/>
                </p:cNvSpPr>
                <p:nvPr/>
              </p:nvSpPr>
              <p:spPr bwMode="auto">
                <a:xfrm>
                  <a:off x="5670550" y="471488"/>
                  <a:ext cx="921727"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09C</a:t>
                  </a:r>
                  <a:endParaRPr lang="en-US" sz="1200" b="1">
                    <a:solidFill>
                      <a:srgbClr val="00B050"/>
                    </a:solidFill>
                  </a:endParaRPr>
                </a:p>
              </p:txBody>
            </p:sp>
            <p:sp>
              <p:nvSpPr>
                <p:cNvPr id="60527" name="Rectangle 152"/>
                <p:cNvSpPr>
                  <a:spLocks noChangeArrowheads="1"/>
                </p:cNvSpPr>
                <p:nvPr/>
              </p:nvSpPr>
              <p:spPr bwMode="auto">
                <a:xfrm>
                  <a:off x="5657850" y="639763"/>
                  <a:ext cx="1144544"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04E (3)</a:t>
                  </a:r>
                  <a:endParaRPr lang="en-US" sz="1200" b="1">
                    <a:solidFill>
                      <a:srgbClr val="00B050"/>
                    </a:solidFill>
                  </a:endParaRPr>
                </a:p>
              </p:txBody>
            </p:sp>
            <p:sp>
              <p:nvSpPr>
                <p:cNvPr id="60528" name="Rectangle 154"/>
                <p:cNvSpPr>
                  <a:spLocks noChangeArrowheads="1"/>
                </p:cNvSpPr>
                <p:nvPr/>
              </p:nvSpPr>
              <p:spPr bwMode="auto">
                <a:xfrm>
                  <a:off x="5664200" y="808038"/>
                  <a:ext cx="913712"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12E</a:t>
                  </a:r>
                  <a:endParaRPr lang="en-US" sz="1200" b="1">
                    <a:solidFill>
                      <a:srgbClr val="00B050"/>
                    </a:solidFill>
                  </a:endParaRPr>
                </a:p>
              </p:txBody>
            </p:sp>
            <p:sp>
              <p:nvSpPr>
                <p:cNvPr id="60529" name="Rectangle 158"/>
                <p:cNvSpPr>
                  <a:spLocks noChangeArrowheads="1"/>
                </p:cNvSpPr>
                <p:nvPr/>
              </p:nvSpPr>
              <p:spPr bwMode="auto">
                <a:xfrm>
                  <a:off x="5832475" y="974726"/>
                  <a:ext cx="109004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HS-4850B-09D</a:t>
                  </a:r>
                  <a:endParaRPr lang="en-US" sz="1200" b="1"/>
                </a:p>
              </p:txBody>
            </p:sp>
            <p:sp>
              <p:nvSpPr>
                <p:cNvPr id="60530" name="Rectangle 160"/>
                <p:cNvSpPr>
                  <a:spLocks noChangeArrowheads="1"/>
                </p:cNvSpPr>
                <p:nvPr/>
              </p:nvSpPr>
              <p:spPr bwMode="auto">
                <a:xfrm>
                  <a:off x="5653087" y="1143001"/>
                  <a:ext cx="931345"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05G</a:t>
                  </a:r>
                  <a:endParaRPr lang="en-US" sz="1200" b="1">
                    <a:solidFill>
                      <a:srgbClr val="00B050"/>
                    </a:solidFill>
                  </a:endParaRPr>
                </a:p>
              </p:txBody>
            </p:sp>
            <p:sp>
              <p:nvSpPr>
                <p:cNvPr id="60531" name="Rectangle 162"/>
                <p:cNvSpPr>
                  <a:spLocks noChangeArrowheads="1"/>
                </p:cNvSpPr>
                <p:nvPr/>
              </p:nvSpPr>
              <p:spPr bwMode="auto">
                <a:xfrm>
                  <a:off x="5651500" y="1311276"/>
                  <a:ext cx="1141146"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11B (3)</a:t>
                  </a:r>
                  <a:endParaRPr lang="en-US" sz="1200" b="1">
                    <a:solidFill>
                      <a:srgbClr val="00B050"/>
                    </a:solidFill>
                  </a:endParaRPr>
                </a:p>
              </p:txBody>
            </p:sp>
            <p:sp>
              <p:nvSpPr>
                <p:cNvPr id="60532" name="Rectangle 167"/>
                <p:cNvSpPr>
                  <a:spLocks noChangeArrowheads="1"/>
                </p:cNvSpPr>
                <p:nvPr/>
              </p:nvSpPr>
              <p:spPr bwMode="auto">
                <a:xfrm>
                  <a:off x="5762625" y="1479551"/>
                  <a:ext cx="905697"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12F</a:t>
                  </a:r>
                  <a:endParaRPr lang="en-US" sz="1200" b="1">
                    <a:solidFill>
                      <a:srgbClr val="00B050"/>
                    </a:solidFill>
                  </a:endParaRPr>
                </a:p>
              </p:txBody>
            </p:sp>
            <p:sp>
              <p:nvSpPr>
                <p:cNvPr id="60533" name="Rectangle 170"/>
                <p:cNvSpPr>
                  <a:spLocks noChangeArrowheads="1"/>
                </p:cNvSpPr>
                <p:nvPr/>
              </p:nvSpPr>
              <p:spPr bwMode="auto">
                <a:xfrm>
                  <a:off x="5851525" y="1646238"/>
                  <a:ext cx="1077218"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BLM-1 01G (7)</a:t>
                  </a:r>
                  <a:endParaRPr lang="en-US" sz="1200" b="1">
                    <a:solidFill>
                      <a:srgbClr val="00B050"/>
                    </a:solidFill>
                  </a:endParaRPr>
                </a:p>
              </p:txBody>
            </p:sp>
            <p:sp>
              <p:nvSpPr>
                <p:cNvPr id="60534" name="Rectangle 176"/>
                <p:cNvSpPr>
                  <a:spLocks noChangeArrowheads="1"/>
                </p:cNvSpPr>
                <p:nvPr/>
              </p:nvSpPr>
              <p:spPr bwMode="auto">
                <a:xfrm>
                  <a:off x="5613400" y="1982788"/>
                  <a:ext cx="1249445"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ALMENDRO 09H</a:t>
                  </a:r>
                  <a:endParaRPr lang="en-US" sz="1200" b="1">
                    <a:solidFill>
                      <a:srgbClr val="FF0000"/>
                    </a:solidFill>
                  </a:endParaRPr>
                </a:p>
              </p:txBody>
            </p:sp>
            <p:sp>
              <p:nvSpPr>
                <p:cNvPr id="60535" name="Rectangle 181"/>
                <p:cNvSpPr>
                  <a:spLocks noChangeArrowheads="1"/>
                </p:cNvSpPr>
                <p:nvPr/>
              </p:nvSpPr>
              <p:spPr bwMode="auto">
                <a:xfrm>
                  <a:off x="5943600" y="2317751"/>
                  <a:ext cx="828753" cy="184666"/>
                </a:xfrm>
                <a:prstGeom prst="rect">
                  <a:avLst/>
                </a:prstGeom>
                <a:noFill/>
                <a:ln w="9525">
                  <a:noFill/>
                  <a:miter lim="800000"/>
                  <a:headEnd/>
                  <a:tailEnd/>
                </a:ln>
              </p:spPr>
              <p:txBody>
                <a:bodyPr wrap="none" lIns="0" tIns="0" rIns="0" bIns="0">
                  <a:spAutoFit/>
                </a:bodyPr>
                <a:lstStyle/>
                <a:p>
                  <a:r>
                    <a:rPr lang="en-US" sz="1200" b="1" i="1" dirty="0">
                      <a:solidFill>
                        <a:srgbClr val="000000"/>
                      </a:solidFill>
                    </a:rPr>
                    <a:t> </a:t>
                  </a:r>
                  <a:r>
                    <a:rPr lang="en-US" sz="1200" b="1" i="1" dirty="0">
                      <a:solidFill>
                        <a:srgbClr val="00B050"/>
                      </a:solidFill>
                    </a:rPr>
                    <a:t>BLM-1 02E</a:t>
                  </a:r>
                  <a:endParaRPr lang="en-US" sz="1200" b="1" dirty="0">
                    <a:solidFill>
                      <a:srgbClr val="00B050"/>
                    </a:solidFill>
                  </a:endParaRPr>
                </a:p>
              </p:txBody>
            </p:sp>
            <p:sp>
              <p:nvSpPr>
                <p:cNvPr id="60536" name="Rectangle 184"/>
                <p:cNvSpPr>
                  <a:spLocks noChangeArrowheads="1"/>
                </p:cNvSpPr>
                <p:nvPr/>
              </p:nvSpPr>
              <p:spPr bwMode="auto">
                <a:xfrm>
                  <a:off x="6096000" y="2486026"/>
                  <a:ext cx="101861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ALEMAN 03A</a:t>
                  </a:r>
                  <a:endParaRPr lang="en-US" sz="1200" b="1">
                    <a:solidFill>
                      <a:srgbClr val="FF0000"/>
                    </a:solidFill>
                  </a:endParaRPr>
                </a:p>
              </p:txBody>
            </p:sp>
            <p:sp>
              <p:nvSpPr>
                <p:cNvPr id="60537" name="Rectangle 186"/>
                <p:cNvSpPr>
                  <a:spLocks noChangeArrowheads="1"/>
                </p:cNvSpPr>
                <p:nvPr/>
              </p:nvSpPr>
              <p:spPr bwMode="auto">
                <a:xfrm>
                  <a:off x="6197600" y="2652713"/>
                  <a:ext cx="1082027"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U12N.10B 03A</a:t>
                  </a:r>
                  <a:endParaRPr lang="en-US" sz="1200" b="1">
                    <a:solidFill>
                      <a:srgbClr val="FF0000"/>
                    </a:solidFill>
                  </a:endParaRPr>
                </a:p>
              </p:txBody>
            </p:sp>
            <p:sp>
              <p:nvSpPr>
                <p:cNvPr id="60538" name="Rectangle 189"/>
                <p:cNvSpPr>
                  <a:spLocks noChangeArrowheads="1"/>
                </p:cNvSpPr>
                <p:nvPr/>
              </p:nvSpPr>
              <p:spPr bwMode="auto">
                <a:xfrm>
                  <a:off x="5940425" y="2820988"/>
                  <a:ext cx="1272784"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GASCON 01B (5)</a:t>
                  </a:r>
                  <a:endParaRPr lang="en-US" sz="1200" b="1">
                    <a:solidFill>
                      <a:srgbClr val="FF0000"/>
                    </a:solidFill>
                  </a:endParaRPr>
                </a:p>
              </p:txBody>
            </p:sp>
            <p:sp>
              <p:nvSpPr>
                <p:cNvPr id="60539" name="Rectangle 191"/>
                <p:cNvSpPr>
                  <a:spLocks noChangeArrowheads="1"/>
                </p:cNvSpPr>
                <p:nvPr/>
              </p:nvSpPr>
              <p:spPr bwMode="auto">
                <a:xfrm>
                  <a:off x="5683250" y="2989263"/>
                  <a:ext cx="2883610"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AB436739 Desulfonosporus sp. AAN04</a:t>
                  </a:r>
                  <a:endParaRPr lang="en-US" sz="1200" b="1"/>
                </a:p>
              </p:txBody>
            </p:sp>
            <p:sp>
              <p:nvSpPr>
                <p:cNvPr id="60540" name="Rectangle 194"/>
                <p:cNvSpPr>
                  <a:spLocks noChangeArrowheads="1"/>
                </p:cNvSpPr>
                <p:nvPr/>
              </p:nvSpPr>
              <p:spPr bwMode="auto">
                <a:xfrm>
                  <a:off x="6180137" y="3155951"/>
                  <a:ext cx="811119"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NASH 10G</a:t>
                  </a:r>
                  <a:endParaRPr lang="en-US" sz="1200" b="1">
                    <a:solidFill>
                      <a:srgbClr val="FF0000"/>
                    </a:solidFill>
                  </a:endParaRPr>
                </a:p>
              </p:txBody>
            </p:sp>
            <p:sp>
              <p:nvSpPr>
                <p:cNvPr id="60541" name="Rectangle 196"/>
                <p:cNvSpPr>
                  <a:spLocks noChangeArrowheads="1"/>
                </p:cNvSpPr>
                <p:nvPr/>
              </p:nvSpPr>
              <p:spPr bwMode="auto">
                <a:xfrm>
                  <a:off x="5980112" y="3324226"/>
                  <a:ext cx="1082027"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U12N.10B 03H</a:t>
                  </a:r>
                  <a:endParaRPr lang="en-US" sz="1200" b="1">
                    <a:solidFill>
                      <a:srgbClr val="FF0000"/>
                    </a:solidFill>
                  </a:endParaRPr>
                </a:p>
              </p:txBody>
            </p:sp>
            <p:sp>
              <p:nvSpPr>
                <p:cNvPr id="60542" name="Rectangle 203"/>
                <p:cNvSpPr>
                  <a:spLocks noChangeArrowheads="1"/>
                </p:cNvSpPr>
                <p:nvPr/>
              </p:nvSpPr>
              <p:spPr bwMode="auto">
                <a:xfrm>
                  <a:off x="5364162" y="3492501"/>
                  <a:ext cx="825354"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BLM-1 11A</a:t>
                  </a:r>
                  <a:endParaRPr lang="en-US" sz="1200" b="1">
                    <a:solidFill>
                      <a:srgbClr val="00B050"/>
                    </a:solidFill>
                  </a:endParaRPr>
                </a:p>
              </p:txBody>
            </p:sp>
            <p:sp>
              <p:nvSpPr>
                <p:cNvPr id="60543" name="Rectangle 205"/>
                <p:cNvSpPr>
                  <a:spLocks noChangeArrowheads="1"/>
                </p:cNvSpPr>
                <p:nvPr/>
              </p:nvSpPr>
              <p:spPr bwMode="auto">
                <a:xfrm>
                  <a:off x="5449887" y="3660776"/>
                  <a:ext cx="820738"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00B050"/>
                      </a:solidFill>
                    </a:rPr>
                    <a:t>BLM-1 01F</a:t>
                  </a:r>
                  <a:endParaRPr lang="en-US" sz="1200" b="1">
                    <a:solidFill>
                      <a:srgbClr val="00B050"/>
                    </a:solidFill>
                  </a:endParaRPr>
                </a:p>
              </p:txBody>
            </p:sp>
            <p:sp>
              <p:nvSpPr>
                <p:cNvPr id="60544" name="Rectangle 207"/>
                <p:cNvSpPr>
                  <a:spLocks noChangeArrowheads="1"/>
                </p:cNvSpPr>
                <p:nvPr/>
              </p:nvSpPr>
              <p:spPr bwMode="auto">
                <a:xfrm>
                  <a:off x="5183187" y="3827463"/>
                  <a:ext cx="3353739"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Y11574 Desulfotomaculum thermobenzoicum</a:t>
                  </a:r>
                  <a:endParaRPr lang="en-US" sz="1200" b="1"/>
                </a:p>
              </p:txBody>
            </p:sp>
            <p:sp>
              <p:nvSpPr>
                <p:cNvPr id="60545" name="Rectangle 212"/>
                <p:cNvSpPr>
                  <a:spLocks noChangeArrowheads="1"/>
                </p:cNvSpPr>
                <p:nvPr/>
              </p:nvSpPr>
              <p:spPr bwMode="auto">
                <a:xfrm>
                  <a:off x="5416550" y="3995738"/>
                  <a:ext cx="836768"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00B050"/>
                      </a:solidFill>
                    </a:rPr>
                    <a:t>BLM-1 07A</a:t>
                  </a:r>
                  <a:endParaRPr lang="en-US" sz="1200" b="1">
                    <a:solidFill>
                      <a:srgbClr val="00B050"/>
                    </a:solidFill>
                  </a:endParaRPr>
                </a:p>
              </p:txBody>
            </p:sp>
            <p:sp>
              <p:nvSpPr>
                <p:cNvPr id="60546" name="Rectangle 214"/>
                <p:cNvSpPr>
                  <a:spLocks noChangeArrowheads="1"/>
                </p:cNvSpPr>
                <p:nvPr/>
              </p:nvSpPr>
              <p:spPr bwMode="auto">
                <a:xfrm>
                  <a:off x="5461000" y="4164013"/>
                  <a:ext cx="1304844"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U12N.10V 09D (2)</a:t>
                  </a:r>
                  <a:endParaRPr lang="en-US" sz="1200" b="1">
                    <a:solidFill>
                      <a:srgbClr val="FF0000"/>
                    </a:solidFill>
                  </a:endParaRPr>
                </a:p>
              </p:txBody>
            </p:sp>
            <p:sp>
              <p:nvSpPr>
                <p:cNvPr id="60547" name="Rectangle 216"/>
                <p:cNvSpPr>
                  <a:spLocks noChangeArrowheads="1"/>
                </p:cNvSpPr>
                <p:nvPr/>
              </p:nvSpPr>
              <p:spPr bwMode="auto">
                <a:xfrm>
                  <a:off x="5476875" y="4330701"/>
                  <a:ext cx="1312860"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U12N.10B 04B (5)</a:t>
                  </a:r>
                  <a:endParaRPr lang="en-US" sz="1200" b="1">
                    <a:solidFill>
                      <a:srgbClr val="FF0000"/>
                    </a:solidFill>
                  </a:endParaRPr>
                </a:p>
              </p:txBody>
            </p:sp>
            <p:sp>
              <p:nvSpPr>
                <p:cNvPr id="60548" name="Rectangle 219"/>
                <p:cNvSpPr>
                  <a:spLocks noChangeArrowheads="1"/>
                </p:cNvSpPr>
                <p:nvPr/>
              </p:nvSpPr>
              <p:spPr bwMode="auto">
                <a:xfrm>
                  <a:off x="5286375" y="4498976"/>
                  <a:ext cx="3976666" cy="184666"/>
                </a:xfrm>
                <a:prstGeom prst="rect">
                  <a:avLst/>
                </a:prstGeom>
                <a:noFill/>
                <a:ln w="9525">
                  <a:noFill/>
                  <a:miter lim="800000"/>
                  <a:headEnd/>
                  <a:tailEnd/>
                </a:ln>
              </p:spPr>
              <p:txBody>
                <a:bodyPr wrap="none" lIns="0" tIns="0" rIns="0" bIns="0">
                  <a:spAutoFit/>
                </a:bodyPr>
                <a:lstStyle/>
                <a:p>
                  <a:r>
                    <a:rPr lang="en-US" sz="1200" b="1" i="1" dirty="0">
                      <a:solidFill>
                        <a:srgbClr val="0000FF"/>
                      </a:solidFill>
                    </a:rPr>
                    <a:t> AY604055 </a:t>
                  </a:r>
                  <a:r>
                    <a:rPr lang="en-US" sz="1200" b="1" i="1" dirty="0" err="1">
                      <a:solidFill>
                        <a:srgbClr val="0000FF"/>
                      </a:solidFill>
                    </a:rPr>
                    <a:t>Unc</a:t>
                  </a:r>
                  <a:r>
                    <a:rPr lang="en-US" sz="1200" b="1" i="1" dirty="0">
                      <a:solidFill>
                        <a:srgbClr val="0000FF"/>
                      </a:solidFill>
                    </a:rPr>
                    <a:t>. clone DR9IPCB16SCT8 (SA gold mine)</a:t>
                  </a:r>
                  <a:endParaRPr lang="en-US" sz="1200" b="1" dirty="0">
                    <a:solidFill>
                      <a:srgbClr val="0000FF"/>
                    </a:solidFill>
                  </a:endParaRPr>
                </a:p>
              </p:txBody>
            </p:sp>
            <p:sp>
              <p:nvSpPr>
                <p:cNvPr id="60549" name="Rectangle 221"/>
                <p:cNvSpPr>
                  <a:spLocks noChangeArrowheads="1"/>
                </p:cNvSpPr>
                <p:nvPr/>
              </p:nvSpPr>
              <p:spPr bwMode="auto">
                <a:xfrm>
                  <a:off x="5343525" y="4667251"/>
                  <a:ext cx="3713965"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FJ712408 Unc KZNMV-0-B13 (Kazan Mud Volcano)</a:t>
                  </a:r>
                  <a:endParaRPr lang="en-US" sz="1200" b="1"/>
                </a:p>
              </p:txBody>
            </p:sp>
            <p:sp>
              <p:nvSpPr>
                <p:cNvPr id="60550" name="Rectangle 225"/>
                <p:cNvSpPr>
                  <a:spLocks noChangeArrowheads="1"/>
                </p:cNvSpPr>
                <p:nvPr/>
              </p:nvSpPr>
              <p:spPr bwMode="auto">
                <a:xfrm>
                  <a:off x="5441950" y="4828660"/>
                  <a:ext cx="107401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U12N.10V 03D</a:t>
                  </a:r>
                  <a:endParaRPr lang="en-US" sz="1200" b="1">
                    <a:solidFill>
                      <a:srgbClr val="FF0000"/>
                    </a:solidFill>
                  </a:endParaRPr>
                </a:p>
              </p:txBody>
            </p:sp>
            <p:sp>
              <p:nvSpPr>
                <p:cNvPr id="60551" name="Rectangle 227"/>
                <p:cNvSpPr>
                  <a:spLocks noChangeArrowheads="1"/>
                </p:cNvSpPr>
                <p:nvPr/>
              </p:nvSpPr>
              <p:spPr bwMode="auto">
                <a:xfrm>
                  <a:off x="5337173" y="5002213"/>
                  <a:ext cx="3892670" cy="184680"/>
                </a:xfrm>
                <a:prstGeom prst="rect">
                  <a:avLst/>
                </a:prstGeom>
                <a:noFill/>
                <a:ln w="9525">
                  <a:noFill/>
                  <a:miter lim="800000"/>
                  <a:headEnd/>
                  <a:tailEnd/>
                </a:ln>
              </p:spPr>
              <p:txBody>
                <a:bodyPr wrap="none" lIns="0" tIns="0" rIns="0" bIns="0">
                  <a:spAutoFit/>
                </a:bodyPr>
                <a:lstStyle/>
                <a:p>
                  <a:r>
                    <a:rPr lang="en-US" sz="1200" b="1" i="1" dirty="0">
                      <a:solidFill>
                        <a:srgbClr val="000000"/>
                      </a:solidFill>
                    </a:rPr>
                    <a:t> AM777970 </a:t>
                  </a:r>
                  <a:r>
                    <a:rPr lang="en-US" sz="1200" b="1" i="1" dirty="0" err="1">
                      <a:solidFill>
                        <a:srgbClr val="000000"/>
                      </a:solidFill>
                    </a:rPr>
                    <a:t>Unc</a:t>
                  </a:r>
                  <a:r>
                    <a:rPr lang="en-US" sz="1200" b="1" i="1" dirty="0">
                      <a:solidFill>
                        <a:srgbClr val="000000"/>
                      </a:solidFill>
                    </a:rPr>
                    <a:t>. clone CVCloAm2Ph32 </a:t>
                  </a:r>
                  <a:r>
                    <a:rPr lang="en-US" sz="1200" b="1" i="1" dirty="0" smtClean="0">
                      <a:solidFill>
                        <a:srgbClr val="000000"/>
                      </a:solidFill>
                    </a:rPr>
                    <a:t>(Portugal GW)</a:t>
                  </a:r>
                  <a:endParaRPr lang="en-US" sz="1200" b="1" dirty="0"/>
                </a:p>
              </p:txBody>
            </p:sp>
            <p:sp>
              <p:nvSpPr>
                <p:cNvPr id="60552" name="Rectangle 230"/>
                <p:cNvSpPr>
                  <a:spLocks noChangeArrowheads="1"/>
                </p:cNvSpPr>
                <p:nvPr/>
              </p:nvSpPr>
              <p:spPr bwMode="auto">
                <a:xfrm>
                  <a:off x="5259386" y="5170488"/>
                  <a:ext cx="3046824" cy="184680"/>
                </a:xfrm>
                <a:prstGeom prst="rect">
                  <a:avLst/>
                </a:prstGeom>
                <a:noFill/>
                <a:ln w="9525">
                  <a:noFill/>
                  <a:miter lim="800000"/>
                  <a:headEnd/>
                  <a:tailEnd/>
                </a:ln>
              </p:spPr>
              <p:txBody>
                <a:bodyPr wrap="none" lIns="0" tIns="0" rIns="0" bIns="0">
                  <a:spAutoFit/>
                </a:bodyPr>
                <a:lstStyle/>
                <a:p>
                  <a:r>
                    <a:rPr lang="en-US" sz="1200" b="1" i="1" dirty="0">
                      <a:solidFill>
                        <a:srgbClr val="0000FF"/>
                      </a:solidFill>
                    </a:rPr>
                    <a:t> AY741695 </a:t>
                  </a:r>
                  <a:r>
                    <a:rPr lang="en-US" sz="1200" b="1" i="1" dirty="0" err="1">
                      <a:solidFill>
                        <a:srgbClr val="0000FF"/>
                      </a:solidFill>
                    </a:rPr>
                    <a:t>Unc</a:t>
                  </a:r>
                  <a:r>
                    <a:rPr lang="en-US" sz="1200" b="1" i="1" dirty="0">
                      <a:solidFill>
                        <a:srgbClr val="0000FF"/>
                      </a:solidFill>
                    </a:rPr>
                    <a:t>. clone TTMF21 (SA </a:t>
                  </a:r>
                  <a:r>
                    <a:rPr lang="en-US" sz="1200" b="1" i="1" dirty="0" smtClean="0">
                      <a:solidFill>
                        <a:srgbClr val="0000FF"/>
                      </a:solidFill>
                    </a:rPr>
                    <a:t>mine</a:t>
                  </a:r>
                  <a:r>
                    <a:rPr lang="en-US" sz="1200" b="1" i="1" dirty="0">
                      <a:solidFill>
                        <a:srgbClr val="0000FF"/>
                      </a:solidFill>
                    </a:rPr>
                    <a:t>)</a:t>
                  </a:r>
                  <a:endParaRPr lang="en-US" sz="1200" b="1" dirty="0">
                    <a:solidFill>
                      <a:srgbClr val="0000FF"/>
                    </a:solidFill>
                  </a:endParaRPr>
                </a:p>
              </p:txBody>
            </p:sp>
            <p:sp>
              <p:nvSpPr>
                <p:cNvPr id="60553" name="Rectangle 232"/>
                <p:cNvSpPr>
                  <a:spLocks noChangeArrowheads="1"/>
                </p:cNvSpPr>
                <p:nvPr/>
              </p:nvSpPr>
              <p:spPr bwMode="auto">
                <a:xfrm>
                  <a:off x="5224461" y="5338763"/>
                  <a:ext cx="4068994" cy="184680"/>
                </a:xfrm>
                <a:prstGeom prst="rect">
                  <a:avLst/>
                </a:prstGeom>
                <a:noFill/>
                <a:ln w="9525">
                  <a:noFill/>
                  <a:miter lim="800000"/>
                  <a:headEnd/>
                  <a:tailEnd/>
                </a:ln>
              </p:spPr>
              <p:txBody>
                <a:bodyPr wrap="none" lIns="0" tIns="0" rIns="0" bIns="0">
                  <a:spAutoFit/>
                </a:bodyPr>
                <a:lstStyle/>
                <a:p>
                  <a:r>
                    <a:rPr lang="en-US" sz="1200" b="1" i="1" dirty="0">
                      <a:solidFill>
                        <a:srgbClr val="0000FF"/>
                      </a:solidFill>
                    </a:rPr>
                    <a:t> DQ088771 </a:t>
                  </a:r>
                  <a:r>
                    <a:rPr lang="en-US" sz="1200" b="1" i="1" dirty="0" err="1">
                      <a:solidFill>
                        <a:srgbClr val="0000FF"/>
                      </a:solidFill>
                    </a:rPr>
                    <a:t>Unc</a:t>
                  </a:r>
                  <a:r>
                    <a:rPr lang="en-US" sz="1200" b="1" i="1" dirty="0" smtClean="0">
                      <a:solidFill>
                        <a:srgbClr val="0000FF"/>
                      </a:solidFill>
                    </a:rPr>
                    <a:t>. clone BE325FW032701CTS (SA </a:t>
                  </a:r>
                  <a:r>
                    <a:rPr lang="en-US" sz="1200" b="1" i="1" dirty="0">
                      <a:solidFill>
                        <a:srgbClr val="0000FF"/>
                      </a:solidFill>
                    </a:rPr>
                    <a:t>mine)</a:t>
                  </a:r>
                  <a:endParaRPr lang="en-US" sz="1200" b="1" dirty="0">
                    <a:solidFill>
                      <a:srgbClr val="0000FF"/>
                    </a:solidFill>
                  </a:endParaRPr>
                </a:p>
              </p:txBody>
            </p:sp>
            <p:sp>
              <p:nvSpPr>
                <p:cNvPr id="60554" name="Rectangle 235"/>
                <p:cNvSpPr>
                  <a:spLocks noChangeArrowheads="1"/>
                </p:cNvSpPr>
                <p:nvPr/>
              </p:nvSpPr>
              <p:spPr bwMode="auto">
                <a:xfrm>
                  <a:off x="5476851" y="5505451"/>
                  <a:ext cx="4270400"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0000FF"/>
                      </a:solidFill>
                    </a:rPr>
                    <a:t>NC_010424 Candidatus Desulforudis audaxviator MP104C</a:t>
                  </a:r>
                  <a:endParaRPr lang="en-US" sz="1200" b="1">
                    <a:solidFill>
                      <a:srgbClr val="0000FF"/>
                    </a:solidFill>
                  </a:endParaRPr>
                </a:p>
              </p:txBody>
            </p:sp>
            <p:sp>
              <p:nvSpPr>
                <p:cNvPr id="60555" name="Rectangle 237"/>
                <p:cNvSpPr>
                  <a:spLocks noChangeArrowheads="1"/>
                </p:cNvSpPr>
                <p:nvPr/>
              </p:nvSpPr>
              <p:spPr bwMode="auto">
                <a:xfrm>
                  <a:off x="5492267" y="5673726"/>
                  <a:ext cx="1054584" cy="184666"/>
                </a:xfrm>
                <a:prstGeom prst="rect">
                  <a:avLst/>
                </a:prstGeom>
                <a:noFill/>
                <a:ln w="9525">
                  <a:noFill/>
                  <a:miter lim="800000"/>
                  <a:headEnd/>
                  <a:tailEnd/>
                </a:ln>
              </p:spPr>
              <p:txBody>
                <a:bodyPr wrap="none" lIns="0" tIns="0" rIns="0" bIns="0">
                  <a:spAutoFit/>
                </a:bodyPr>
                <a:lstStyle/>
                <a:p>
                  <a:r>
                    <a:rPr lang="en-US" sz="1200" b="1" i="1">
                      <a:solidFill>
                        <a:srgbClr val="FF0000"/>
                      </a:solidFill>
                    </a:rPr>
                    <a:t> ER-EC-11 07D</a:t>
                  </a:r>
                  <a:endParaRPr lang="en-US" sz="1200" b="1">
                    <a:solidFill>
                      <a:srgbClr val="FF0000"/>
                    </a:solidFill>
                  </a:endParaRPr>
                </a:p>
              </p:txBody>
            </p:sp>
            <p:sp>
              <p:nvSpPr>
                <p:cNvPr id="60556" name="Rectangle 239"/>
                <p:cNvSpPr>
                  <a:spLocks noChangeArrowheads="1"/>
                </p:cNvSpPr>
                <p:nvPr/>
              </p:nvSpPr>
              <p:spPr bwMode="auto">
                <a:xfrm>
                  <a:off x="5199062" y="5842001"/>
                  <a:ext cx="5019516"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AY753389 Unc. clone SK21 (alkaline district heating system biofilm) </a:t>
                  </a:r>
                  <a:endParaRPr lang="en-US" sz="1200" b="1"/>
                </a:p>
              </p:txBody>
            </p:sp>
            <p:sp>
              <p:nvSpPr>
                <p:cNvPr id="60557" name="Rectangle 248"/>
                <p:cNvSpPr>
                  <a:spLocks noChangeArrowheads="1"/>
                </p:cNvSpPr>
                <p:nvPr/>
              </p:nvSpPr>
              <p:spPr bwMode="auto">
                <a:xfrm>
                  <a:off x="4984750" y="6008688"/>
                  <a:ext cx="3350084"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NC_011296 Thermodesulfovibrio yellowstonii</a:t>
                  </a:r>
                  <a:endParaRPr lang="en-US" sz="1200" b="1"/>
                </a:p>
              </p:txBody>
            </p:sp>
            <p:sp>
              <p:nvSpPr>
                <p:cNvPr id="60558" name="Rectangle 251"/>
                <p:cNvSpPr>
                  <a:spLocks noChangeArrowheads="1"/>
                </p:cNvSpPr>
                <p:nvPr/>
              </p:nvSpPr>
              <p:spPr bwMode="auto">
                <a:xfrm>
                  <a:off x="5681662" y="6176963"/>
                  <a:ext cx="200356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AJ309733 Aquifex aeolicus</a:t>
                  </a:r>
                  <a:endParaRPr lang="en-US" sz="1200" b="1"/>
                </a:p>
              </p:txBody>
            </p:sp>
          </p:grpSp>
          <p:sp>
            <p:nvSpPr>
              <p:cNvPr id="60427" name="Freeform 145"/>
              <p:cNvSpPr>
                <a:spLocks/>
              </p:cNvSpPr>
              <p:nvPr/>
            </p:nvSpPr>
            <p:spPr bwMode="auto">
              <a:xfrm>
                <a:off x="3954463" y="214313"/>
                <a:ext cx="163513" cy="71438"/>
              </a:xfrm>
              <a:custGeom>
                <a:avLst/>
                <a:gdLst>
                  <a:gd name="T0" fmla="*/ 0 w 103"/>
                  <a:gd name="T1" fmla="*/ 2147483647 h 45"/>
                  <a:gd name="T2" fmla="*/ 0 w 103"/>
                  <a:gd name="T3" fmla="*/ 0 h 45"/>
                  <a:gd name="T4" fmla="*/ 2147483647 w 103"/>
                  <a:gd name="T5" fmla="*/ 0 h 45"/>
                  <a:gd name="T6" fmla="*/ 0 60000 65536"/>
                  <a:gd name="T7" fmla="*/ 0 60000 65536"/>
                  <a:gd name="T8" fmla="*/ 0 60000 65536"/>
                  <a:gd name="T9" fmla="*/ 0 w 103"/>
                  <a:gd name="T10" fmla="*/ 0 h 45"/>
                  <a:gd name="T11" fmla="*/ 103 w 103"/>
                  <a:gd name="T12" fmla="*/ 45 h 45"/>
                </a:gdLst>
                <a:ahLst/>
                <a:cxnLst>
                  <a:cxn ang="T6">
                    <a:pos x="T0" y="T1"/>
                  </a:cxn>
                  <a:cxn ang="T7">
                    <a:pos x="T2" y="T3"/>
                  </a:cxn>
                  <a:cxn ang="T8">
                    <a:pos x="T4" y="T5"/>
                  </a:cxn>
                </a:cxnLst>
                <a:rect l="T9" t="T10" r="T11" b="T12"/>
                <a:pathLst>
                  <a:path w="103" h="45">
                    <a:moveTo>
                      <a:pt x="0" y="45"/>
                    </a:moveTo>
                    <a:lnTo>
                      <a:pt x="0" y="0"/>
                    </a:lnTo>
                    <a:lnTo>
                      <a:pt x="103" y="0"/>
                    </a:lnTo>
                  </a:path>
                </a:pathLst>
              </a:custGeom>
              <a:noFill/>
              <a:ln w="28575" cap="sq">
                <a:solidFill>
                  <a:srgbClr val="000000"/>
                </a:solidFill>
                <a:prstDash val="solid"/>
                <a:miter lim="800000"/>
                <a:headEnd/>
                <a:tailEnd/>
              </a:ln>
            </p:spPr>
            <p:txBody>
              <a:bodyPr/>
              <a:lstStyle/>
              <a:p>
                <a:endParaRPr lang="en-US"/>
              </a:p>
            </p:txBody>
          </p:sp>
          <p:sp>
            <p:nvSpPr>
              <p:cNvPr id="60428" name="Freeform 147"/>
              <p:cNvSpPr>
                <a:spLocks/>
              </p:cNvSpPr>
              <p:nvPr/>
            </p:nvSpPr>
            <p:spPr bwMode="auto">
              <a:xfrm>
                <a:off x="3954463" y="311151"/>
                <a:ext cx="49213" cy="71438"/>
              </a:xfrm>
              <a:custGeom>
                <a:avLst/>
                <a:gdLst>
                  <a:gd name="T0" fmla="*/ 0 w 31"/>
                  <a:gd name="T1" fmla="*/ 0 h 45"/>
                  <a:gd name="T2" fmla="*/ 0 w 31"/>
                  <a:gd name="T3" fmla="*/ 2147483647 h 45"/>
                  <a:gd name="T4" fmla="*/ 2147483647 w 31"/>
                  <a:gd name="T5" fmla="*/ 2147483647 h 45"/>
                  <a:gd name="T6" fmla="*/ 0 60000 65536"/>
                  <a:gd name="T7" fmla="*/ 0 60000 65536"/>
                  <a:gd name="T8" fmla="*/ 0 60000 65536"/>
                  <a:gd name="T9" fmla="*/ 0 w 31"/>
                  <a:gd name="T10" fmla="*/ 0 h 45"/>
                  <a:gd name="T11" fmla="*/ 31 w 31"/>
                  <a:gd name="T12" fmla="*/ 45 h 45"/>
                </a:gdLst>
                <a:ahLst/>
                <a:cxnLst>
                  <a:cxn ang="T6">
                    <a:pos x="T0" y="T1"/>
                  </a:cxn>
                  <a:cxn ang="T7">
                    <a:pos x="T2" y="T3"/>
                  </a:cxn>
                  <a:cxn ang="T8">
                    <a:pos x="T4" y="T5"/>
                  </a:cxn>
                </a:cxnLst>
                <a:rect l="T9" t="T10" r="T11" b="T12"/>
                <a:pathLst>
                  <a:path w="31" h="45">
                    <a:moveTo>
                      <a:pt x="0" y="0"/>
                    </a:moveTo>
                    <a:lnTo>
                      <a:pt x="0" y="45"/>
                    </a:lnTo>
                    <a:lnTo>
                      <a:pt x="31" y="45"/>
                    </a:lnTo>
                  </a:path>
                </a:pathLst>
              </a:custGeom>
              <a:noFill/>
              <a:ln w="28575" cap="sq">
                <a:solidFill>
                  <a:srgbClr val="000000"/>
                </a:solidFill>
                <a:prstDash val="solid"/>
                <a:miter lim="800000"/>
                <a:headEnd/>
                <a:tailEnd/>
              </a:ln>
            </p:spPr>
            <p:txBody>
              <a:bodyPr/>
              <a:lstStyle/>
              <a:p>
                <a:endParaRPr lang="en-US"/>
              </a:p>
            </p:txBody>
          </p:sp>
          <p:sp>
            <p:nvSpPr>
              <p:cNvPr id="60429" name="Freeform 148"/>
              <p:cNvSpPr>
                <a:spLocks/>
              </p:cNvSpPr>
              <p:nvPr/>
            </p:nvSpPr>
            <p:spPr bwMode="auto">
              <a:xfrm>
                <a:off x="3875088" y="298451"/>
                <a:ext cx="79375" cy="112713"/>
              </a:xfrm>
              <a:custGeom>
                <a:avLst/>
                <a:gdLst>
                  <a:gd name="T0" fmla="*/ 0 w 50"/>
                  <a:gd name="T1" fmla="*/ 2147483647 h 71"/>
                  <a:gd name="T2" fmla="*/ 0 w 50"/>
                  <a:gd name="T3" fmla="*/ 0 h 71"/>
                  <a:gd name="T4" fmla="*/ 2147483647 w 50"/>
                  <a:gd name="T5" fmla="*/ 0 h 71"/>
                  <a:gd name="T6" fmla="*/ 0 60000 65536"/>
                  <a:gd name="T7" fmla="*/ 0 60000 65536"/>
                  <a:gd name="T8" fmla="*/ 0 60000 65536"/>
                  <a:gd name="T9" fmla="*/ 0 w 50"/>
                  <a:gd name="T10" fmla="*/ 0 h 71"/>
                  <a:gd name="T11" fmla="*/ 50 w 50"/>
                  <a:gd name="T12" fmla="*/ 71 h 71"/>
                </a:gdLst>
                <a:ahLst/>
                <a:cxnLst>
                  <a:cxn ang="T6">
                    <a:pos x="T0" y="T1"/>
                  </a:cxn>
                  <a:cxn ang="T7">
                    <a:pos x="T2" y="T3"/>
                  </a:cxn>
                  <a:cxn ang="T8">
                    <a:pos x="T4" y="T5"/>
                  </a:cxn>
                </a:cxnLst>
                <a:rect l="T9" t="T10" r="T11" b="T12"/>
                <a:pathLst>
                  <a:path w="50" h="71">
                    <a:moveTo>
                      <a:pt x="0" y="71"/>
                    </a:moveTo>
                    <a:lnTo>
                      <a:pt x="0" y="0"/>
                    </a:lnTo>
                    <a:lnTo>
                      <a:pt x="50" y="0"/>
                    </a:lnTo>
                  </a:path>
                </a:pathLst>
              </a:custGeom>
              <a:noFill/>
              <a:ln w="28575" cap="sq">
                <a:solidFill>
                  <a:srgbClr val="000000"/>
                </a:solidFill>
                <a:prstDash val="solid"/>
                <a:miter lim="800000"/>
                <a:headEnd/>
                <a:tailEnd/>
              </a:ln>
            </p:spPr>
            <p:txBody>
              <a:bodyPr/>
              <a:lstStyle/>
              <a:p>
                <a:endParaRPr lang="en-US"/>
              </a:p>
            </p:txBody>
          </p:sp>
          <p:sp>
            <p:nvSpPr>
              <p:cNvPr id="60430" name="Freeform 150"/>
              <p:cNvSpPr>
                <a:spLocks/>
              </p:cNvSpPr>
              <p:nvPr/>
            </p:nvSpPr>
            <p:spPr bwMode="auto">
              <a:xfrm>
                <a:off x="3875088" y="436563"/>
                <a:ext cx="123825" cy="114300"/>
              </a:xfrm>
              <a:custGeom>
                <a:avLst/>
                <a:gdLst>
                  <a:gd name="T0" fmla="*/ 0 w 78"/>
                  <a:gd name="T1" fmla="*/ 0 h 72"/>
                  <a:gd name="T2" fmla="*/ 0 w 78"/>
                  <a:gd name="T3" fmla="*/ 2147483647 h 72"/>
                  <a:gd name="T4" fmla="*/ 2147483647 w 78"/>
                  <a:gd name="T5" fmla="*/ 2147483647 h 72"/>
                  <a:gd name="T6" fmla="*/ 0 60000 65536"/>
                  <a:gd name="T7" fmla="*/ 0 60000 65536"/>
                  <a:gd name="T8" fmla="*/ 0 60000 65536"/>
                  <a:gd name="T9" fmla="*/ 0 w 78"/>
                  <a:gd name="T10" fmla="*/ 0 h 72"/>
                  <a:gd name="T11" fmla="*/ 78 w 78"/>
                  <a:gd name="T12" fmla="*/ 72 h 72"/>
                </a:gdLst>
                <a:ahLst/>
                <a:cxnLst>
                  <a:cxn ang="T6">
                    <a:pos x="T0" y="T1"/>
                  </a:cxn>
                  <a:cxn ang="T7">
                    <a:pos x="T2" y="T3"/>
                  </a:cxn>
                  <a:cxn ang="T8">
                    <a:pos x="T4" y="T5"/>
                  </a:cxn>
                </a:cxnLst>
                <a:rect l="T9" t="T10" r="T11" b="T12"/>
                <a:pathLst>
                  <a:path w="78" h="72">
                    <a:moveTo>
                      <a:pt x="0" y="0"/>
                    </a:moveTo>
                    <a:lnTo>
                      <a:pt x="0" y="72"/>
                    </a:lnTo>
                    <a:lnTo>
                      <a:pt x="78" y="72"/>
                    </a:lnTo>
                  </a:path>
                </a:pathLst>
              </a:custGeom>
              <a:noFill/>
              <a:ln w="28575" cap="sq">
                <a:solidFill>
                  <a:srgbClr val="000000"/>
                </a:solidFill>
                <a:prstDash val="solid"/>
                <a:miter lim="800000"/>
                <a:headEnd/>
                <a:tailEnd/>
              </a:ln>
            </p:spPr>
            <p:txBody>
              <a:bodyPr/>
              <a:lstStyle/>
              <a:p>
                <a:endParaRPr lang="en-US"/>
              </a:p>
            </p:txBody>
          </p:sp>
          <p:sp>
            <p:nvSpPr>
              <p:cNvPr id="60431" name="Freeform 151"/>
              <p:cNvSpPr>
                <a:spLocks/>
              </p:cNvSpPr>
              <p:nvPr/>
            </p:nvSpPr>
            <p:spPr bwMode="auto">
              <a:xfrm>
                <a:off x="3790951" y="423863"/>
                <a:ext cx="84138" cy="176213"/>
              </a:xfrm>
              <a:custGeom>
                <a:avLst/>
                <a:gdLst>
                  <a:gd name="T0" fmla="*/ 0 w 53"/>
                  <a:gd name="T1" fmla="*/ 2147483647 h 111"/>
                  <a:gd name="T2" fmla="*/ 0 w 53"/>
                  <a:gd name="T3" fmla="*/ 0 h 111"/>
                  <a:gd name="T4" fmla="*/ 2147483647 w 53"/>
                  <a:gd name="T5" fmla="*/ 0 h 111"/>
                  <a:gd name="T6" fmla="*/ 0 60000 65536"/>
                  <a:gd name="T7" fmla="*/ 0 60000 65536"/>
                  <a:gd name="T8" fmla="*/ 0 60000 65536"/>
                  <a:gd name="T9" fmla="*/ 0 w 53"/>
                  <a:gd name="T10" fmla="*/ 0 h 111"/>
                  <a:gd name="T11" fmla="*/ 53 w 53"/>
                  <a:gd name="T12" fmla="*/ 111 h 111"/>
                </a:gdLst>
                <a:ahLst/>
                <a:cxnLst>
                  <a:cxn ang="T6">
                    <a:pos x="T0" y="T1"/>
                  </a:cxn>
                  <a:cxn ang="T7">
                    <a:pos x="T2" y="T3"/>
                  </a:cxn>
                  <a:cxn ang="T8">
                    <a:pos x="T4" y="T5"/>
                  </a:cxn>
                </a:cxnLst>
                <a:rect l="T9" t="T10" r="T11" b="T12"/>
                <a:pathLst>
                  <a:path w="53" h="111">
                    <a:moveTo>
                      <a:pt x="0" y="111"/>
                    </a:moveTo>
                    <a:lnTo>
                      <a:pt x="0" y="0"/>
                    </a:lnTo>
                    <a:lnTo>
                      <a:pt x="53" y="0"/>
                    </a:lnTo>
                  </a:path>
                </a:pathLst>
              </a:custGeom>
              <a:noFill/>
              <a:ln w="28575" cap="sq">
                <a:solidFill>
                  <a:srgbClr val="000000"/>
                </a:solidFill>
                <a:prstDash val="solid"/>
                <a:miter lim="800000"/>
                <a:headEnd/>
                <a:tailEnd/>
              </a:ln>
            </p:spPr>
            <p:txBody>
              <a:bodyPr/>
              <a:lstStyle/>
              <a:p>
                <a:endParaRPr lang="en-US"/>
              </a:p>
            </p:txBody>
          </p:sp>
          <p:sp>
            <p:nvSpPr>
              <p:cNvPr id="60432" name="Freeform 153"/>
              <p:cNvSpPr>
                <a:spLocks/>
              </p:cNvSpPr>
              <p:nvPr/>
            </p:nvSpPr>
            <p:spPr bwMode="auto">
              <a:xfrm>
                <a:off x="3844926" y="717551"/>
                <a:ext cx="141288" cy="71438"/>
              </a:xfrm>
              <a:custGeom>
                <a:avLst/>
                <a:gdLst>
                  <a:gd name="T0" fmla="*/ 0 w 89"/>
                  <a:gd name="T1" fmla="*/ 2147483647 h 45"/>
                  <a:gd name="T2" fmla="*/ 0 w 89"/>
                  <a:gd name="T3" fmla="*/ 0 h 45"/>
                  <a:gd name="T4" fmla="*/ 2147483647 w 89"/>
                  <a:gd name="T5" fmla="*/ 0 h 45"/>
                  <a:gd name="T6" fmla="*/ 0 60000 65536"/>
                  <a:gd name="T7" fmla="*/ 0 60000 65536"/>
                  <a:gd name="T8" fmla="*/ 0 60000 65536"/>
                  <a:gd name="T9" fmla="*/ 0 w 89"/>
                  <a:gd name="T10" fmla="*/ 0 h 45"/>
                  <a:gd name="T11" fmla="*/ 89 w 89"/>
                  <a:gd name="T12" fmla="*/ 45 h 45"/>
                </a:gdLst>
                <a:ahLst/>
                <a:cxnLst>
                  <a:cxn ang="T6">
                    <a:pos x="T0" y="T1"/>
                  </a:cxn>
                  <a:cxn ang="T7">
                    <a:pos x="T2" y="T3"/>
                  </a:cxn>
                  <a:cxn ang="T8">
                    <a:pos x="T4" y="T5"/>
                  </a:cxn>
                </a:cxnLst>
                <a:rect l="T9" t="T10" r="T11" b="T12"/>
                <a:pathLst>
                  <a:path w="89" h="45">
                    <a:moveTo>
                      <a:pt x="0" y="45"/>
                    </a:moveTo>
                    <a:lnTo>
                      <a:pt x="0" y="0"/>
                    </a:lnTo>
                    <a:lnTo>
                      <a:pt x="89" y="0"/>
                    </a:lnTo>
                  </a:path>
                </a:pathLst>
              </a:custGeom>
              <a:noFill/>
              <a:ln w="28575" cap="sq">
                <a:solidFill>
                  <a:srgbClr val="000000"/>
                </a:solidFill>
                <a:prstDash val="solid"/>
                <a:miter lim="800000"/>
                <a:headEnd/>
                <a:tailEnd/>
              </a:ln>
            </p:spPr>
            <p:txBody>
              <a:bodyPr/>
              <a:lstStyle/>
              <a:p>
                <a:endParaRPr lang="en-US"/>
              </a:p>
            </p:txBody>
          </p:sp>
          <p:sp>
            <p:nvSpPr>
              <p:cNvPr id="60433" name="Freeform 155"/>
              <p:cNvSpPr>
                <a:spLocks/>
              </p:cNvSpPr>
              <p:nvPr/>
            </p:nvSpPr>
            <p:spPr bwMode="auto">
              <a:xfrm>
                <a:off x="3844926" y="814388"/>
                <a:ext cx="147638" cy="71438"/>
              </a:xfrm>
              <a:custGeom>
                <a:avLst/>
                <a:gdLst>
                  <a:gd name="T0" fmla="*/ 0 w 93"/>
                  <a:gd name="T1" fmla="*/ 0 h 45"/>
                  <a:gd name="T2" fmla="*/ 0 w 93"/>
                  <a:gd name="T3" fmla="*/ 2147483647 h 45"/>
                  <a:gd name="T4" fmla="*/ 2147483647 w 93"/>
                  <a:gd name="T5" fmla="*/ 2147483647 h 45"/>
                  <a:gd name="T6" fmla="*/ 0 60000 65536"/>
                  <a:gd name="T7" fmla="*/ 0 60000 65536"/>
                  <a:gd name="T8" fmla="*/ 0 60000 65536"/>
                  <a:gd name="T9" fmla="*/ 0 w 93"/>
                  <a:gd name="T10" fmla="*/ 0 h 45"/>
                  <a:gd name="T11" fmla="*/ 93 w 93"/>
                  <a:gd name="T12" fmla="*/ 45 h 45"/>
                </a:gdLst>
                <a:ahLst/>
                <a:cxnLst>
                  <a:cxn ang="T6">
                    <a:pos x="T0" y="T1"/>
                  </a:cxn>
                  <a:cxn ang="T7">
                    <a:pos x="T2" y="T3"/>
                  </a:cxn>
                  <a:cxn ang="T8">
                    <a:pos x="T4" y="T5"/>
                  </a:cxn>
                </a:cxnLst>
                <a:rect l="T9" t="T10" r="T11" b="T12"/>
                <a:pathLst>
                  <a:path w="93" h="45">
                    <a:moveTo>
                      <a:pt x="0" y="0"/>
                    </a:moveTo>
                    <a:lnTo>
                      <a:pt x="0" y="45"/>
                    </a:lnTo>
                    <a:lnTo>
                      <a:pt x="93" y="45"/>
                    </a:lnTo>
                  </a:path>
                </a:pathLst>
              </a:custGeom>
              <a:noFill/>
              <a:ln w="28575" cap="sq">
                <a:solidFill>
                  <a:srgbClr val="000000"/>
                </a:solidFill>
                <a:prstDash val="solid"/>
                <a:miter lim="800000"/>
                <a:headEnd/>
                <a:tailEnd/>
              </a:ln>
            </p:spPr>
            <p:txBody>
              <a:bodyPr/>
              <a:lstStyle/>
              <a:p>
                <a:endParaRPr lang="en-US"/>
              </a:p>
            </p:txBody>
          </p:sp>
          <p:sp>
            <p:nvSpPr>
              <p:cNvPr id="60434" name="Freeform 156"/>
              <p:cNvSpPr>
                <a:spLocks/>
              </p:cNvSpPr>
              <p:nvPr/>
            </p:nvSpPr>
            <p:spPr bwMode="auto">
              <a:xfrm>
                <a:off x="3790951" y="625476"/>
                <a:ext cx="53975" cy="176213"/>
              </a:xfrm>
              <a:custGeom>
                <a:avLst/>
                <a:gdLst>
                  <a:gd name="T0" fmla="*/ 0 w 34"/>
                  <a:gd name="T1" fmla="*/ 0 h 111"/>
                  <a:gd name="T2" fmla="*/ 0 w 34"/>
                  <a:gd name="T3" fmla="*/ 2147483647 h 111"/>
                  <a:gd name="T4" fmla="*/ 2147483647 w 34"/>
                  <a:gd name="T5" fmla="*/ 2147483647 h 111"/>
                  <a:gd name="T6" fmla="*/ 0 60000 65536"/>
                  <a:gd name="T7" fmla="*/ 0 60000 65536"/>
                  <a:gd name="T8" fmla="*/ 0 60000 65536"/>
                  <a:gd name="T9" fmla="*/ 0 w 34"/>
                  <a:gd name="T10" fmla="*/ 0 h 111"/>
                  <a:gd name="T11" fmla="*/ 34 w 34"/>
                  <a:gd name="T12" fmla="*/ 111 h 111"/>
                </a:gdLst>
                <a:ahLst/>
                <a:cxnLst>
                  <a:cxn ang="T6">
                    <a:pos x="T0" y="T1"/>
                  </a:cxn>
                  <a:cxn ang="T7">
                    <a:pos x="T2" y="T3"/>
                  </a:cxn>
                  <a:cxn ang="T8">
                    <a:pos x="T4" y="T5"/>
                  </a:cxn>
                </a:cxnLst>
                <a:rect l="T9" t="T10" r="T11" b="T12"/>
                <a:pathLst>
                  <a:path w="34" h="111">
                    <a:moveTo>
                      <a:pt x="0" y="0"/>
                    </a:moveTo>
                    <a:lnTo>
                      <a:pt x="0" y="111"/>
                    </a:lnTo>
                    <a:lnTo>
                      <a:pt x="34" y="111"/>
                    </a:lnTo>
                  </a:path>
                </a:pathLst>
              </a:custGeom>
              <a:noFill/>
              <a:ln w="28575" cap="sq">
                <a:solidFill>
                  <a:srgbClr val="000000"/>
                </a:solidFill>
                <a:prstDash val="solid"/>
                <a:miter lim="800000"/>
                <a:headEnd/>
                <a:tailEnd/>
              </a:ln>
            </p:spPr>
            <p:txBody>
              <a:bodyPr/>
              <a:lstStyle/>
              <a:p>
                <a:endParaRPr lang="en-US"/>
              </a:p>
            </p:txBody>
          </p:sp>
          <p:sp>
            <p:nvSpPr>
              <p:cNvPr id="60435" name="Freeform 157"/>
              <p:cNvSpPr>
                <a:spLocks/>
              </p:cNvSpPr>
              <p:nvPr/>
            </p:nvSpPr>
            <p:spPr bwMode="auto">
              <a:xfrm>
                <a:off x="3717926" y="612776"/>
                <a:ext cx="73025" cy="271463"/>
              </a:xfrm>
              <a:custGeom>
                <a:avLst/>
                <a:gdLst>
                  <a:gd name="T0" fmla="*/ 0 w 46"/>
                  <a:gd name="T1" fmla="*/ 2147483647 h 171"/>
                  <a:gd name="T2" fmla="*/ 0 w 46"/>
                  <a:gd name="T3" fmla="*/ 0 h 171"/>
                  <a:gd name="T4" fmla="*/ 2147483647 w 46"/>
                  <a:gd name="T5" fmla="*/ 0 h 171"/>
                  <a:gd name="T6" fmla="*/ 0 60000 65536"/>
                  <a:gd name="T7" fmla="*/ 0 60000 65536"/>
                  <a:gd name="T8" fmla="*/ 0 60000 65536"/>
                  <a:gd name="T9" fmla="*/ 0 w 46"/>
                  <a:gd name="T10" fmla="*/ 0 h 171"/>
                  <a:gd name="T11" fmla="*/ 46 w 46"/>
                  <a:gd name="T12" fmla="*/ 171 h 171"/>
                </a:gdLst>
                <a:ahLst/>
                <a:cxnLst>
                  <a:cxn ang="T6">
                    <a:pos x="T0" y="T1"/>
                  </a:cxn>
                  <a:cxn ang="T7">
                    <a:pos x="T2" y="T3"/>
                  </a:cxn>
                  <a:cxn ang="T8">
                    <a:pos x="T4" y="T5"/>
                  </a:cxn>
                </a:cxnLst>
                <a:rect l="T9" t="T10" r="T11" b="T12"/>
                <a:pathLst>
                  <a:path w="46" h="171">
                    <a:moveTo>
                      <a:pt x="0" y="171"/>
                    </a:moveTo>
                    <a:lnTo>
                      <a:pt x="0" y="0"/>
                    </a:lnTo>
                    <a:lnTo>
                      <a:pt x="46" y="0"/>
                    </a:lnTo>
                  </a:path>
                </a:pathLst>
              </a:custGeom>
              <a:noFill/>
              <a:ln w="28575" cap="sq">
                <a:solidFill>
                  <a:srgbClr val="000000"/>
                </a:solidFill>
                <a:prstDash val="solid"/>
                <a:miter lim="800000"/>
                <a:headEnd/>
                <a:tailEnd/>
              </a:ln>
            </p:spPr>
            <p:txBody>
              <a:bodyPr/>
              <a:lstStyle/>
              <a:p>
                <a:endParaRPr lang="en-US"/>
              </a:p>
            </p:txBody>
          </p:sp>
          <p:sp>
            <p:nvSpPr>
              <p:cNvPr id="60436" name="Freeform 159"/>
              <p:cNvSpPr>
                <a:spLocks/>
              </p:cNvSpPr>
              <p:nvPr/>
            </p:nvSpPr>
            <p:spPr bwMode="auto">
              <a:xfrm>
                <a:off x="3768726" y="1054101"/>
                <a:ext cx="392113" cy="112713"/>
              </a:xfrm>
              <a:custGeom>
                <a:avLst/>
                <a:gdLst>
                  <a:gd name="T0" fmla="*/ 0 w 247"/>
                  <a:gd name="T1" fmla="*/ 2147483647 h 71"/>
                  <a:gd name="T2" fmla="*/ 0 w 247"/>
                  <a:gd name="T3" fmla="*/ 0 h 71"/>
                  <a:gd name="T4" fmla="*/ 2147483647 w 247"/>
                  <a:gd name="T5" fmla="*/ 0 h 71"/>
                  <a:gd name="T6" fmla="*/ 0 60000 65536"/>
                  <a:gd name="T7" fmla="*/ 0 60000 65536"/>
                  <a:gd name="T8" fmla="*/ 0 60000 65536"/>
                  <a:gd name="T9" fmla="*/ 0 w 247"/>
                  <a:gd name="T10" fmla="*/ 0 h 71"/>
                  <a:gd name="T11" fmla="*/ 247 w 247"/>
                  <a:gd name="T12" fmla="*/ 71 h 71"/>
                </a:gdLst>
                <a:ahLst/>
                <a:cxnLst>
                  <a:cxn ang="T6">
                    <a:pos x="T0" y="T1"/>
                  </a:cxn>
                  <a:cxn ang="T7">
                    <a:pos x="T2" y="T3"/>
                  </a:cxn>
                  <a:cxn ang="T8">
                    <a:pos x="T4" y="T5"/>
                  </a:cxn>
                </a:cxnLst>
                <a:rect l="T9" t="T10" r="T11" b="T12"/>
                <a:pathLst>
                  <a:path w="247" h="71">
                    <a:moveTo>
                      <a:pt x="0" y="71"/>
                    </a:moveTo>
                    <a:lnTo>
                      <a:pt x="0" y="0"/>
                    </a:lnTo>
                    <a:lnTo>
                      <a:pt x="247" y="0"/>
                    </a:lnTo>
                  </a:path>
                </a:pathLst>
              </a:custGeom>
              <a:noFill/>
              <a:ln w="28575" cap="sq">
                <a:solidFill>
                  <a:srgbClr val="000000"/>
                </a:solidFill>
                <a:prstDash val="solid"/>
                <a:miter lim="800000"/>
                <a:headEnd/>
                <a:tailEnd/>
              </a:ln>
            </p:spPr>
            <p:txBody>
              <a:bodyPr/>
              <a:lstStyle/>
              <a:p>
                <a:endParaRPr lang="en-US"/>
              </a:p>
            </p:txBody>
          </p:sp>
          <p:sp>
            <p:nvSpPr>
              <p:cNvPr id="60437" name="Freeform 161"/>
              <p:cNvSpPr>
                <a:spLocks/>
              </p:cNvSpPr>
              <p:nvPr/>
            </p:nvSpPr>
            <p:spPr bwMode="auto">
              <a:xfrm>
                <a:off x="3808413" y="1220788"/>
                <a:ext cx="173038" cy="71438"/>
              </a:xfrm>
              <a:custGeom>
                <a:avLst/>
                <a:gdLst>
                  <a:gd name="T0" fmla="*/ 0 w 109"/>
                  <a:gd name="T1" fmla="*/ 2147483647 h 45"/>
                  <a:gd name="T2" fmla="*/ 0 w 109"/>
                  <a:gd name="T3" fmla="*/ 0 h 45"/>
                  <a:gd name="T4" fmla="*/ 2147483647 w 109"/>
                  <a:gd name="T5" fmla="*/ 0 h 45"/>
                  <a:gd name="T6" fmla="*/ 0 60000 65536"/>
                  <a:gd name="T7" fmla="*/ 0 60000 65536"/>
                  <a:gd name="T8" fmla="*/ 0 60000 65536"/>
                  <a:gd name="T9" fmla="*/ 0 w 109"/>
                  <a:gd name="T10" fmla="*/ 0 h 45"/>
                  <a:gd name="T11" fmla="*/ 109 w 109"/>
                  <a:gd name="T12" fmla="*/ 45 h 45"/>
                </a:gdLst>
                <a:ahLst/>
                <a:cxnLst>
                  <a:cxn ang="T6">
                    <a:pos x="T0" y="T1"/>
                  </a:cxn>
                  <a:cxn ang="T7">
                    <a:pos x="T2" y="T3"/>
                  </a:cxn>
                  <a:cxn ang="T8">
                    <a:pos x="T4" y="T5"/>
                  </a:cxn>
                </a:cxnLst>
                <a:rect l="T9" t="T10" r="T11" b="T12"/>
                <a:pathLst>
                  <a:path w="109" h="45">
                    <a:moveTo>
                      <a:pt x="0" y="45"/>
                    </a:moveTo>
                    <a:lnTo>
                      <a:pt x="0" y="0"/>
                    </a:lnTo>
                    <a:lnTo>
                      <a:pt x="109" y="0"/>
                    </a:lnTo>
                  </a:path>
                </a:pathLst>
              </a:custGeom>
              <a:noFill/>
              <a:ln w="28575" cap="sq">
                <a:solidFill>
                  <a:srgbClr val="000000"/>
                </a:solidFill>
                <a:prstDash val="solid"/>
                <a:miter lim="800000"/>
                <a:headEnd/>
                <a:tailEnd/>
              </a:ln>
            </p:spPr>
            <p:txBody>
              <a:bodyPr/>
              <a:lstStyle/>
              <a:p>
                <a:endParaRPr lang="en-US"/>
              </a:p>
            </p:txBody>
          </p:sp>
          <p:sp>
            <p:nvSpPr>
              <p:cNvPr id="60438" name="Freeform 163"/>
              <p:cNvSpPr>
                <a:spLocks/>
              </p:cNvSpPr>
              <p:nvPr/>
            </p:nvSpPr>
            <p:spPr bwMode="auto">
              <a:xfrm>
                <a:off x="3808413" y="1317626"/>
                <a:ext cx="171450" cy="71438"/>
              </a:xfrm>
              <a:custGeom>
                <a:avLst/>
                <a:gdLst>
                  <a:gd name="T0" fmla="*/ 0 w 108"/>
                  <a:gd name="T1" fmla="*/ 0 h 45"/>
                  <a:gd name="T2" fmla="*/ 0 w 108"/>
                  <a:gd name="T3" fmla="*/ 2147483647 h 45"/>
                  <a:gd name="T4" fmla="*/ 2147483647 w 108"/>
                  <a:gd name="T5" fmla="*/ 2147483647 h 45"/>
                  <a:gd name="T6" fmla="*/ 0 60000 65536"/>
                  <a:gd name="T7" fmla="*/ 0 60000 65536"/>
                  <a:gd name="T8" fmla="*/ 0 60000 65536"/>
                  <a:gd name="T9" fmla="*/ 0 w 108"/>
                  <a:gd name="T10" fmla="*/ 0 h 45"/>
                  <a:gd name="T11" fmla="*/ 108 w 108"/>
                  <a:gd name="T12" fmla="*/ 45 h 45"/>
                </a:gdLst>
                <a:ahLst/>
                <a:cxnLst>
                  <a:cxn ang="T6">
                    <a:pos x="T0" y="T1"/>
                  </a:cxn>
                  <a:cxn ang="T7">
                    <a:pos x="T2" y="T3"/>
                  </a:cxn>
                  <a:cxn ang="T8">
                    <a:pos x="T4" y="T5"/>
                  </a:cxn>
                </a:cxnLst>
                <a:rect l="T9" t="T10" r="T11" b="T12"/>
                <a:pathLst>
                  <a:path w="108" h="45">
                    <a:moveTo>
                      <a:pt x="0" y="0"/>
                    </a:moveTo>
                    <a:lnTo>
                      <a:pt x="0" y="45"/>
                    </a:lnTo>
                    <a:lnTo>
                      <a:pt x="108" y="45"/>
                    </a:lnTo>
                  </a:path>
                </a:pathLst>
              </a:custGeom>
              <a:noFill/>
              <a:ln w="28575" cap="sq">
                <a:solidFill>
                  <a:srgbClr val="000000"/>
                </a:solidFill>
                <a:prstDash val="solid"/>
                <a:miter lim="800000"/>
                <a:headEnd/>
                <a:tailEnd/>
              </a:ln>
            </p:spPr>
            <p:txBody>
              <a:bodyPr/>
              <a:lstStyle/>
              <a:p>
                <a:endParaRPr lang="en-US"/>
              </a:p>
            </p:txBody>
          </p:sp>
          <p:sp>
            <p:nvSpPr>
              <p:cNvPr id="60439" name="Freeform 164"/>
              <p:cNvSpPr>
                <a:spLocks/>
              </p:cNvSpPr>
              <p:nvPr/>
            </p:nvSpPr>
            <p:spPr bwMode="auto">
              <a:xfrm>
                <a:off x="3768726" y="1192213"/>
                <a:ext cx="39688" cy="112713"/>
              </a:xfrm>
              <a:custGeom>
                <a:avLst/>
                <a:gdLst>
                  <a:gd name="T0" fmla="*/ 0 w 25"/>
                  <a:gd name="T1" fmla="*/ 0 h 71"/>
                  <a:gd name="T2" fmla="*/ 0 w 25"/>
                  <a:gd name="T3" fmla="*/ 2147483647 h 71"/>
                  <a:gd name="T4" fmla="*/ 2147483647 w 25"/>
                  <a:gd name="T5" fmla="*/ 2147483647 h 71"/>
                  <a:gd name="T6" fmla="*/ 0 60000 65536"/>
                  <a:gd name="T7" fmla="*/ 0 60000 65536"/>
                  <a:gd name="T8" fmla="*/ 0 60000 65536"/>
                  <a:gd name="T9" fmla="*/ 0 w 25"/>
                  <a:gd name="T10" fmla="*/ 0 h 71"/>
                  <a:gd name="T11" fmla="*/ 25 w 25"/>
                  <a:gd name="T12" fmla="*/ 71 h 71"/>
                </a:gdLst>
                <a:ahLst/>
                <a:cxnLst>
                  <a:cxn ang="T6">
                    <a:pos x="T0" y="T1"/>
                  </a:cxn>
                  <a:cxn ang="T7">
                    <a:pos x="T2" y="T3"/>
                  </a:cxn>
                  <a:cxn ang="T8">
                    <a:pos x="T4" y="T5"/>
                  </a:cxn>
                </a:cxnLst>
                <a:rect l="T9" t="T10" r="T11" b="T12"/>
                <a:pathLst>
                  <a:path w="25" h="71">
                    <a:moveTo>
                      <a:pt x="0" y="0"/>
                    </a:moveTo>
                    <a:lnTo>
                      <a:pt x="0" y="71"/>
                    </a:lnTo>
                    <a:lnTo>
                      <a:pt x="25" y="71"/>
                    </a:lnTo>
                  </a:path>
                </a:pathLst>
              </a:custGeom>
              <a:noFill/>
              <a:ln w="28575" cap="sq">
                <a:solidFill>
                  <a:srgbClr val="000000"/>
                </a:solidFill>
                <a:prstDash val="solid"/>
                <a:miter lim="800000"/>
                <a:headEnd/>
                <a:tailEnd/>
              </a:ln>
            </p:spPr>
            <p:txBody>
              <a:bodyPr/>
              <a:lstStyle/>
              <a:p>
                <a:endParaRPr lang="en-US"/>
              </a:p>
            </p:txBody>
          </p:sp>
          <p:sp>
            <p:nvSpPr>
              <p:cNvPr id="60440" name="Freeform 165"/>
              <p:cNvSpPr>
                <a:spLocks/>
              </p:cNvSpPr>
              <p:nvPr/>
            </p:nvSpPr>
            <p:spPr bwMode="auto">
              <a:xfrm>
                <a:off x="3717926" y="909638"/>
                <a:ext cx="50800" cy="269875"/>
              </a:xfrm>
              <a:custGeom>
                <a:avLst/>
                <a:gdLst>
                  <a:gd name="T0" fmla="*/ 0 w 32"/>
                  <a:gd name="T1" fmla="*/ 0 h 170"/>
                  <a:gd name="T2" fmla="*/ 0 w 32"/>
                  <a:gd name="T3" fmla="*/ 2147483647 h 170"/>
                  <a:gd name="T4" fmla="*/ 2147483647 w 32"/>
                  <a:gd name="T5" fmla="*/ 2147483647 h 170"/>
                  <a:gd name="T6" fmla="*/ 0 60000 65536"/>
                  <a:gd name="T7" fmla="*/ 0 60000 65536"/>
                  <a:gd name="T8" fmla="*/ 0 60000 65536"/>
                  <a:gd name="T9" fmla="*/ 0 w 32"/>
                  <a:gd name="T10" fmla="*/ 0 h 170"/>
                  <a:gd name="T11" fmla="*/ 32 w 32"/>
                  <a:gd name="T12" fmla="*/ 170 h 170"/>
                </a:gdLst>
                <a:ahLst/>
                <a:cxnLst>
                  <a:cxn ang="T6">
                    <a:pos x="T0" y="T1"/>
                  </a:cxn>
                  <a:cxn ang="T7">
                    <a:pos x="T2" y="T3"/>
                  </a:cxn>
                  <a:cxn ang="T8">
                    <a:pos x="T4" y="T5"/>
                  </a:cxn>
                </a:cxnLst>
                <a:rect l="T9" t="T10" r="T11" b="T12"/>
                <a:pathLst>
                  <a:path w="32" h="170">
                    <a:moveTo>
                      <a:pt x="0" y="0"/>
                    </a:moveTo>
                    <a:lnTo>
                      <a:pt x="0" y="170"/>
                    </a:lnTo>
                    <a:lnTo>
                      <a:pt x="32" y="170"/>
                    </a:lnTo>
                  </a:path>
                </a:pathLst>
              </a:custGeom>
              <a:noFill/>
              <a:ln w="28575" cap="sq">
                <a:solidFill>
                  <a:srgbClr val="000000"/>
                </a:solidFill>
                <a:prstDash val="solid"/>
                <a:miter lim="800000"/>
                <a:headEnd/>
                <a:tailEnd/>
              </a:ln>
            </p:spPr>
            <p:txBody>
              <a:bodyPr/>
              <a:lstStyle/>
              <a:p>
                <a:endParaRPr lang="en-US"/>
              </a:p>
            </p:txBody>
          </p:sp>
          <p:sp>
            <p:nvSpPr>
              <p:cNvPr id="60441" name="Freeform 166"/>
              <p:cNvSpPr>
                <a:spLocks/>
              </p:cNvSpPr>
              <p:nvPr/>
            </p:nvSpPr>
            <p:spPr bwMode="auto">
              <a:xfrm>
                <a:off x="3517901" y="896938"/>
                <a:ext cx="200025" cy="315913"/>
              </a:xfrm>
              <a:custGeom>
                <a:avLst/>
                <a:gdLst>
                  <a:gd name="T0" fmla="*/ 0 w 126"/>
                  <a:gd name="T1" fmla="*/ 2147483647 h 199"/>
                  <a:gd name="T2" fmla="*/ 0 w 126"/>
                  <a:gd name="T3" fmla="*/ 0 h 199"/>
                  <a:gd name="T4" fmla="*/ 2147483647 w 126"/>
                  <a:gd name="T5" fmla="*/ 0 h 199"/>
                  <a:gd name="T6" fmla="*/ 0 60000 65536"/>
                  <a:gd name="T7" fmla="*/ 0 60000 65536"/>
                  <a:gd name="T8" fmla="*/ 0 60000 65536"/>
                  <a:gd name="T9" fmla="*/ 0 w 126"/>
                  <a:gd name="T10" fmla="*/ 0 h 199"/>
                  <a:gd name="T11" fmla="*/ 126 w 126"/>
                  <a:gd name="T12" fmla="*/ 199 h 199"/>
                </a:gdLst>
                <a:ahLst/>
                <a:cxnLst>
                  <a:cxn ang="T6">
                    <a:pos x="T0" y="T1"/>
                  </a:cxn>
                  <a:cxn ang="T7">
                    <a:pos x="T2" y="T3"/>
                  </a:cxn>
                  <a:cxn ang="T8">
                    <a:pos x="T4" y="T5"/>
                  </a:cxn>
                </a:cxnLst>
                <a:rect l="T9" t="T10" r="T11" b="T12"/>
                <a:pathLst>
                  <a:path w="126" h="199">
                    <a:moveTo>
                      <a:pt x="0" y="199"/>
                    </a:moveTo>
                    <a:lnTo>
                      <a:pt x="0" y="0"/>
                    </a:lnTo>
                    <a:lnTo>
                      <a:pt x="126" y="0"/>
                    </a:lnTo>
                  </a:path>
                </a:pathLst>
              </a:custGeom>
              <a:noFill/>
              <a:ln w="28575" cap="sq">
                <a:solidFill>
                  <a:srgbClr val="000000"/>
                </a:solidFill>
                <a:prstDash val="solid"/>
                <a:miter lim="800000"/>
                <a:headEnd/>
                <a:tailEnd/>
              </a:ln>
            </p:spPr>
            <p:txBody>
              <a:bodyPr/>
              <a:lstStyle/>
              <a:p>
                <a:endParaRPr lang="en-US"/>
              </a:p>
            </p:txBody>
          </p:sp>
          <p:sp>
            <p:nvSpPr>
              <p:cNvPr id="60442" name="Freeform 168"/>
              <p:cNvSpPr>
                <a:spLocks/>
              </p:cNvSpPr>
              <p:nvPr/>
            </p:nvSpPr>
            <p:spPr bwMode="auto">
              <a:xfrm>
                <a:off x="3517901" y="1238251"/>
                <a:ext cx="573088" cy="319088"/>
              </a:xfrm>
              <a:custGeom>
                <a:avLst/>
                <a:gdLst>
                  <a:gd name="T0" fmla="*/ 0 w 361"/>
                  <a:gd name="T1" fmla="*/ 0 h 201"/>
                  <a:gd name="T2" fmla="*/ 0 w 361"/>
                  <a:gd name="T3" fmla="*/ 2147483647 h 201"/>
                  <a:gd name="T4" fmla="*/ 2147483647 w 361"/>
                  <a:gd name="T5" fmla="*/ 2147483647 h 201"/>
                  <a:gd name="T6" fmla="*/ 0 60000 65536"/>
                  <a:gd name="T7" fmla="*/ 0 60000 65536"/>
                  <a:gd name="T8" fmla="*/ 0 60000 65536"/>
                  <a:gd name="T9" fmla="*/ 0 w 361"/>
                  <a:gd name="T10" fmla="*/ 0 h 201"/>
                  <a:gd name="T11" fmla="*/ 361 w 361"/>
                  <a:gd name="T12" fmla="*/ 201 h 201"/>
                </a:gdLst>
                <a:ahLst/>
                <a:cxnLst>
                  <a:cxn ang="T6">
                    <a:pos x="T0" y="T1"/>
                  </a:cxn>
                  <a:cxn ang="T7">
                    <a:pos x="T2" y="T3"/>
                  </a:cxn>
                  <a:cxn ang="T8">
                    <a:pos x="T4" y="T5"/>
                  </a:cxn>
                </a:cxnLst>
                <a:rect l="T9" t="T10" r="T11" b="T12"/>
                <a:pathLst>
                  <a:path w="361" h="201">
                    <a:moveTo>
                      <a:pt x="0" y="0"/>
                    </a:moveTo>
                    <a:lnTo>
                      <a:pt x="0" y="201"/>
                    </a:lnTo>
                    <a:lnTo>
                      <a:pt x="361" y="201"/>
                    </a:lnTo>
                  </a:path>
                </a:pathLst>
              </a:custGeom>
              <a:noFill/>
              <a:ln w="28575" cap="sq">
                <a:solidFill>
                  <a:srgbClr val="000000"/>
                </a:solidFill>
                <a:prstDash val="solid"/>
                <a:miter lim="800000"/>
                <a:headEnd/>
                <a:tailEnd/>
              </a:ln>
            </p:spPr>
            <p:txBody>
              <a:bodyPr/>
              <a:lstStyle/>
              <a:p>
                <a:endParaRPr lang="en-US"/>
              </a:p>
            </p:txBody>
          </p:sp>
          <p:sp>
            <p:nvSpPr>
              <p:cNvPr id="60443" name="Freeform 169"/>
              <p:cNvSpPr>
                <a:spLocks/>
              </p:cNvSpPr>
              <p:nvPr/>
            </p:nvSpPr>
            <p:spPr bwMode="auto">
              <a:xfrm>
                <a:off x="3189288" y="1225551"/>
                <a:ext cx="328613" cy="279400"/>
              </a:xfrm>
              <a:custGeom>
                <a:avLst/>
                <a:gdLst>
                  <a:gd name="T0" fmla="*/ 0 w 207"/>
                  <a:gd name="T1" fmla="*/ 2147483647 h 176"/>
                  <a:gd name="T2" fmla="*/ 0 w 207"/>
                  <a:gd name="T3" fmla="*/ 0 h 176"/>
                  <a:gd name="T4" fmla="*/ 2147483647 w 207"/>
                  <a:gd name="T5" fmla="*/ 0 h 176"/>
                  <a:gd name="T6" fmla="*/ 0 60000 65536"/>
                  <a:gd name="T7" fmla="*/ 0 60000 65536"/>
                  <a:gd name="T8" fmla="*/ 0 60000 65536"/>
                  <a:gd name="T9" fmla="*/ 0 w 207"/>
                  <a:gd name="T10" fmla="*/ 0 h 176"/>
                  <a:gd name="T11" fmla="*/ 207 w 207"/>
                  <a:gd name="T12" fmla="*/ 176 h 176"/>
                </a:gdLst>
                <a:ahLst/>
                <a:cxnLst>
                  <a:cxn ang="T6">
                    <a:pos x="T0" y="T1"/>
                  </a:cxn>
                  <a:cxn ang="T7">
                    <a:pos x="T2" y="T3"/>
                  </a:cxn>
                  <a:cxn ang="T8">
                    <a:pos x="T4" y="T5"/>
                  </a:cxn>
                </a:cxnLst>
                <a:rect l="T9" t="T10" r="T11" b="T12"/>
                <a:pathLst>
                  <a:path w="207" h="176">
                    <a:moveTo>
                      <a:pt x="0" y="176"/>
                    </a:moveTo>
                    <a:lnTo>
                      <a:pt x="0" y="0"/>
                    </a:lnTo>
                    <a:lnTo>
                      <a:pt x="207" y="0"/>
                    </a:lnTo>
                  </a:path>
                </a:pathLst>
              </a:custGeom>
              <a:noFill/>
              <a:ln w="28575" cap="sq">
                <a:solidFill>
                  <a:srgbClr val="000000"/>
                </a:solidFill>
                <a:prstDash val="solid"/>
                <a:miter lim="800000"/>
                <a:headEnd/>
                <a:tailEnd/>
              </a:ln>
            </p:spPr>
            <p:txBody>
              <a:bodyPr/>
              <a:lstStyle/>
              <a:p>
                <a:endParaRPr lang="en-US"/>
              </a:p>
            </p:txBody>
          </p:sp>
          <p:sp>
            <p:nvSpPr>
              <p:cNvPr id="60444" name="Freeform 171"/>
              <p:cNvSpPr>
                <a:spLocks/>
              </p:cNvSpPr>
              <p:nvPr/>
            </p:nvSpPr>
            <p:spPr bwMode="auto">
              <a:xfrm>
                <a:off x="3217863" y="1725613"/>
                <a:ext cx="962025" cy="71438"/>
              </a:xfrm>
              <a:custGeom>
                <a:avLst/>
                <a:gdLst>
                  <a:gd name="T0" fmla="*/ 0 w 606"/>
                  <a:gd name="T1" fmla="*/ 2147483647 h 45"/>
                  <a:gd name="T2" fmla="*/ 0 w 606"/>
                  <a:gd name="T3" fmla="*/ 0 h 45"/>
                  <a:gd name="T4" fmla="*/ 2147483647 w 606"/>
                  <a:gd name="T5" fmla="*/ 0 h 45"/>
                  <a:gd name="T6" fmla="*/ 0 60000 65536"/>
                  <a:gd name="T7" fmla="*/ 0 60000 65536"/>
                  <a:gd name="T8" fmla="*/ 0 60000 65536"/>
                  <a:gd name="T9" fmla="*/ 0 w 606"/>
                  <a:gd name="T10" fmla="*/ 0 h 45"/>
                  <a:gd name="T11" fmla="*/ 606 w 606"/>
                  <a:gd name="T12" fmla="*/ 45 h 45"/>
                </a:gdLst>
                <a:ahLst/>
                <a:cxnLst>
                  <a:cxn ang="T6">
                    <a:pos x="T0" y="T1"/>
                  </a:cxn>
                  <a:cxn ang="T7">
                    <a:pos x="T2" y="T3"/>
                  </a:cxn>
                  <a:cxn ang="T8">
                    <a:pos x="T4" y="T5"/>
                  </a:cxn>
                </a:cxnLst>
                <a:rect l="T9" t="T10" r="T11" b="T12"/>
                <a:pathLst>
                  <a:path w="606" h="45">
                    <a:moveTo>
                      <a:pt x="0" y="45"/>
                    </a:moveTo>
                    <a:lnTo>
                      <a:pt x="0" y="0"/>
                    </a:lnTo>
                    <a:lnTo>
                      <a:pt x="606" y="0"/>
                    </a:lnTo>
                  </a:path>
                </a:pathLst>
              </a:custGeom>
              <a:noFill/>
              <a:ln w="28575" cap="sq">
                <a:solidFill>
                  <a:srgbClr val="000000"/>
                </a:solidFill>
                <a:prstDash val="solid"/>
                <a:miter lim="800000"/>
                <a:headEnd/>
                <a:tailEnd/>
              </a:ln>
            </p:spPr>
            <p:txBody>
              <a:bodyPr/>
              <a:lstStyle/>
              <a:p>
                <a:endParaRPr lang="en-US"/>
              </a:p>
            </p:txBody>
          </p:sp>
          <p:sp>
            <p:nvSpPr>
              <p:cNvPr id="60445" name="Freeform 173"/>
              <p:cNvSpPr>
                <a:spLocks/>
              </p:cNvSpPr>
              <p:nvPr/>
            </p:nvSpPr>
            <p:spPr bwMode="auto">
              <a:xfrm>
                <a:off x="3217863" y="1820863"/>
                <a:ext cx="639763" cy="71438"/>
              </a:xfrm>
              <a:custGeom>
                <a:avLst/>
                <a:gdLst>
                  <a:gd name="T0" fmla="*/ 0 w 403"/>
                  <a:gd name="T1" fmla="*/ 0 h 45"/>
                  <a:gd name="T2" fmla="*/ 0 w 403"/>
                  <a:gd name="T3" fmla="*/ 2147483647 h 45"/>
                  <a:gd name="T4" fmla="*/ 2147483647 w 403"/>
                  <a:gd name="T5" fmla="*/ 2147483647 h 45"/>
                  <a:gd name="T6" fmla="*/ 0 60000 65536"/>
                  <a:gd name="T7" fmla="*/ 0 60000 65536"/>
                  <a:gd name="T8" fmla="*/ 0 60000 65536"/>
                  <a:gd name="T9" fmla="*/ 0 w 403"/>
                  <a:gd name="T10" fmla="*/ 0 h 45"/>
                  <a:gd name="T11" fmla="*/ 403 w 403"/>
                  <a:gd name="T12" fmla="*/ 45 h 45"/>
                </a:gdLst>
                <a:ahLst/>
                <a:cxnLst>
                  <a:cxn ang="T6">
                    <a:pos x="T0" y="T1"/>
                  </a:cxn>
                  <a:cxn ang="T7">
                    <a:pos x="T2" y="T3"/>
                  </a:cxn>
                  <a:cxn ang="T8">
                    <a:pos x="T4" y="T5"/>
                  </a:cxn>
                </a:cxnLst>
                <a:rect l="T9" t="T10" r="T11" b="T12"/>
                <a:pathLst>
                  <a:path w="403" h="45">
                    <a:moveTo>
                      <a:pt x="0" y="0"/>
                    </a:moveTo>
                    <a:lnTo>
                      <a:pt x="0" y="45"/>
                    </a:lnTo>
                    <a:lnTo>
                      <a:pt x="403" y="45"/>
                    </a:lnTo>
                  </a:path>
                </a:pathLst>
              </a:custGeom>
              <a:noFill/>
              <a:ln w="28575" cap="sq">
                <a:solidFill>
                  <a:srgbClr val="000000"/>
                </a:solidFill>
                <a:prstDash val="solid"/>
                <a:miter lim="800000"/>
                <a:headEnd/>
                <a:tailEnd/>
              </a:ln>
            </p:spPr>
            <p:txBody>
              <a:bodyPr/>
              <a:lstStyle/>
              <a:p>
                <a:endParaRPr lang="en-US"/>
              </a:p>
            </p:txBody>
          </p:sp>
          <p:sp>
            <p:nvSpPr>
              <p:cNvPr id="60446" name="Freeform 174"/>
              <p:cNvSpPr>
                <a:spLocks/>
              </p:cNvSpPr>
              <p:nvPr/>
            </p:nvSpPr>
            <p:spPr bwMode="auto">
              <a:xfrm>
                <a:off x="3189288" y="1530351"/>
                <a:ext cx="28575" cy="277813"/>
              </a:xfrm>
              <a:custGeom>
                <a:avLst/>
                <a:gdLst>
                  <a:gd name="T0" fmla="*/ 0 w 18"/>
                  <a:gd name="T1" fmla="*/ 0 h 175"/>
                  <a:gd name="T2" fmla="*/ 0 w 18"/>
                  <a:gd name="T3" fmla="*/ 2147483647 h 175"/>
                  <a:gd name="T4" fmla="*/ 2147483647 w 18"/>
                  <a:gd name="T5" fmla="*/ 2147483647 h 175"/>
                  <a:gd name="T6" fmla="*/ 0 60000 65536"/>
                  <a:gd name="T7" fmla="*/ 0 60000 65536"/>
                  <a:gd name="T8" fmla="*/ 0 60000 65536"/>
                  <a:gd name="T9" fmla="*/ 0 w 18"/>
                  <a:gd name="T10" fmla="*/ 0 h 175"/>
                  <a:gd name="T11" fmla="*/ 18 w 18"/>
                  <a:gd name="T12" fmla="*/ 175 h 175"/>
                </a:gdLst>
                <a:ahLst/>
                <a:cxnLst>
                  <a:cxn ang="T6">
                    <a:pos x="T0" y="T1"/>
                  </a:cxn>
                  <a:cxn ang="T7">
                    <a:pos x="T2" y="T3"/>
                  </a:cxn>
                  <a:cxn ang="T8">
                    <a:pos x="T4" y="T5"/>
                  </a:cxn>
                </a:cxnLst>
                <a:rect l="T9" t="T10" r="T11" b="T12"/>
                <a:pathLst>
                  <a:path w="18" h="175">
                    <a:moveTo>
                      <a:pt x="0" y="0"/>
                    </a:moveTo>
                    <a:lnTo>
                      <a:pt x="0" y="175"/>
                    </a:lnTo>
                    <a:lnTo>
                      <a:pt x="18" y="175"/>
                    </a:lnTo>
                  </a:path>
                </a:pathLst>
              </a:custGeom>
              <a:noFill/>
              <a:ln w="28575" cap="sq">
                <a:solidFill>
                  <a:srgbClr val="000000"/>
                </a:solidFill>
                <a:prstDash val="solid"/>
                <a:miter lim="800000"/>
                <a:headEnd/>
                <a:tailEnd/>
              </a:ln>
            </p:spPr>
            <p:txBody>
              <a:bodyPr/>
              <a:lstStyle/>
              <a:p>
                <a:endParaRPr lang="en-US"/>
              </a:p>
            </p:txBody>
          </p:sp>
          <p:sp>
            <p:nvSpPr>
              <p:cNvPr id="60447" name="Freeform 175"/>
              <p:cNvSpPr>
                <a:spLocks/>
              </p:cNvSpPr>
              <p:nvPr/>
            </p:nvSpPr>
            <p:spPr bwMode="auto">
              <a:xfrm>
                <a:off x="3073401" y="1517651"/>
                <a:ext cx="115888" cy="519113"/>
              </a:xfrm>
              <a:custGeom>
                <a:avLst/>
                <a:gdLst>
                  <a:gd name="T0" fmla="*/ 0 w 73"/>
                  <a:gd name="T1" fmla="*/ 2147483647 h 327"/>
                  <a:gd name="T2" fmla="*/ 0 w 73"/>
                  <a:gd name="T3" fmla="*/ 0 h 327"/>
                  <a:gd name="T4" fmla="*/ 2147483647 w 73"/>
                  <a:gd name="T5" fmla="*/ 0 h 327"/>
                  <a:gd name="T6" fmla="*/ 0 60000 65536"/>
                  <a:gd name="T7" fmla="*/ 0 60000 65536"/>
                  <a:gd name="T8" fmla="*/ 0 60000 65536"/>
                  <a:gd name="T9" fmla="*/ 0 w 73"/>
                  <a:gd name="T10" fmla="*/ 0 h 327"/>
                  <a:gd name="T11" fmla="*/ 73 w 73"/>
                  <a:gd name="T12" fmla="*/ 327 h 327"/>
                </a:gdLst>
                <a:ahLst/>
                <a:cxnLst>
                  <a:cxn ang="T6">
                    <a:pos x="T0" y="T1"/>
                  </a:cxn>
                  <a:cxn ang="T7">
                    <a:pos x="T2" y="T3"/>
                  </a:cxn>
                  <a:cxn ang="T8">
                    <a:pos x="T4" y="T5"/>
                  </a:cxn>
                </a:cxnLst>
                <a:rect l="T9" t="T10" r="T11" b="T12"/>
                <a:pathLst>
                  <a:path w="73" h="327">
                    <a:moveTo>
                      <a:pt x="0" y="327"/>
                    </a:moveTo>
                    <a:lnTo>
                      <a:pt x="0" y="0"/>
                    </a:lnTo>
                    <a:lnTo>
                      <a:pt x="73" y="0"/>
                    </a:lnTo>
                  </a:path>
                </a:pathLst>
              </a:custGeom>
              <a:noFill/>
              <a:ln w="28575" cap="sq">
                <a:solidFill>
                  <a:srgbClr val="000000"/>
                </a:solidFill>
                <a:prstDash val="solid"/>
                <a:miter lim="800000"/>
                <a:headEnd/>
                <a:tailEnd/>
              </a:ln>
            </p:spPr>
            <p:txBody>
              <a:bodyPr/>
              <a:lstStyle/>
              <a:p>
                <a:endParaRPr lang="en-US"/>
              </a:p>
            </p:txBody>
          </p:sp>
          <p:sp>
            <p:nvSpPr>
              <p:cNvPr id="60448" name="Freeform 177"/>
              <p:cNvSpPr>
                <a:spLocks/>
              </p:cNvSpPr>
              <p:nvPr/>
            </p:nvSpPr>
            <p:spPr bwMode="auto">
              <a:xfrm>
                <a:off x="3236913" y="2060576"/>
                <a:ext cx="704850" cy="71438"/>
              </a:xfrm>
              <a:custGeom>
                <a:avLst/>
                <a:gdLst>
                  <a:gd name="T0" fmla="*/ 0 w 444"/>
                  <a:gd name="T1" fmla="*/ 2147483647 h 45"/>
                  <a:gd name="T2" fmla="*/ 0 w 444"/>
                  <a:gd name="T3" fmla="*/ 0 h 45"/>
                  <a:gd name="T4" fmla="*/ 2147483647 w 444"/>
                  <a:gd name="T5" fmla="*/ 0 h 45"/>
                  <a:gd name="T6" fmla="*/ 0 60000 65536"/>
                  <a:gd name="T7" fmla="*/ 0 60000 65536"/>
                  <a:gd name="T8" fmla="*/ 0 60000 65536"/>
                  <a:gd name="T9" fmla="*/ 0 w 444"/>
                  <a:gd name="T10" fmla="*/ 0 h 45"/>
                  <a:gd name="T11" fmla="*/ 444 w 444"/>
                  <a:gd name="T12" fmla="*/ 45 h 45"/>
                </a:gdLst>
                <a:ahLst/>
                <a:cxnLst>
                  <a:cxn ang="T6">
                    <a:pos x="T0" y="T1"/>
                  </a:cxn>
                  <a:cxn ang="T7">
                    <a:pos x="T2" y="T3"/>
                  </a:cxn>
                  <a:cxn ang="T8">
                    <a:pos x="T4" y="T5"/>
                  </a:cxn>
                </a:cxnLst>
                <a:rect l="T9" t="T10" r="T11" b="T12"/>
                <a:pathLst>
                  <a:path w="444" h="45">
                    <a:moveTo>
                      <a:pt x="0" y="45"/>
                    </a:moveTo>
                    <a:lnTo>
                      <a:pt x="0" y="0"/>
                    </a:lnTo>
                    <a:lnTo>
                      <a:pt x="444" y="0"/>
                    </a:lnTo>
                  </a:path>
                </a:pathLst>
              </a:custGeom>
              <a:noFill/>
              <a:ln w="28575" cap="sq">
                <a:solidFill>
                  <a:srgbClr val="000000"/>
                </a:solidFill>
                <a:prstDash val="solid"/>
                <a:miter lim="800000"/>
                <a:headEnd/>
                <a:tailEnd/>
              </a:ln>
            </p:spPr>
            <p:txBody>
              <a:bodyPr/>
              <a:lstStyle/>
              <a:p>
                <a:endParaRPr lang="en-US"/>
              </a:p>
            </p:txBody>
          </p:sp>
          <p:sp>
            <p:nvSpPr>
              <p:cNvPr id="60449" name="Freeform 179"/>
              <p:cNvSpPr>
                <a:spLocks/>
              </p:cNvSpPr>
              <p:nvPr/>
            </p:nvSpPr>
            <p:spPr bwMode="auto">
              <a:xfrm>
                <a:off x="3236913" y="2157413"/>
                <a:ext cx="787400" cy="71438"/>
              </a:xfrm>
              <a:custGeom>
                <a:avLst/>
                <a:gdLst>
                  <a:gd name="T0" fmla="*/ 0 w 496"/>
                  <a:gd name="T1" fmla="*/ 0 h 45"/>
                  <a:gd name="T2" fmla="*/ 0 w 496"/>
                  <a:gd name="T3" fmla="*/ 2147483647 h 45"/>
                  <a:gd name="T4" fmla="*/ 2147483647 w 496"/>
                  <a:gd name="T5" fmla="*/ 2147483647 h 45"/>
                  <a:gd name="T6" fmla="*/ 0 60000 65536"/>
                  <a:gd name="T7" fmla="*/ 0 60000 65536"/>
                  <a:gd name="T8" fmla="*/ 0 60000 65536"/>
                  <a:gd name="T9" fmla="*/ 0 w 496"/>
                  <a:gd name="T10" fmla="*/ 0 h 45"/>
                  <a:gd name="T11" fmla="*/ 496 w 496"/>
                  <a:gd name="T12" fmla="*/ 45 h 45"/>
                </a:gdLst>
                <a:ahLst/>
                <a:cxnLst>
                  <a:cxn ang="T6">
                    <a:pos x="T0" y="T1"/>
                  </a:cxn>
                  <a:cxn ang="T7">
                    <a:pos x="T2" y="T3"/>
                  </a:cxn>
                  <a:cxn ang="T8">
                    <a:pos x="T4" y="T5"/>
                  </a:cxn>
                </a:cxnLst>
                <a:rect l="T9" t="T10" r="T11" b="T12"/>
                <a:pathLst>
                  <a:path w="496" h="45">
                    <a:moveTo>
                      <a:pt x="0" y="0"/>
                    </a:moveTo>
                    <a:lnTo>
                      <a:pt x="0" y="45"/>
                    </a:lnTo>
                    <a:lnTo>
                      <a:pt x="496" y="45"/>
                    </a:lnTo>
                  </a:path>
                </a:pathLst>
              </a:custGeom>
              <a:noFill/>
              <a:ln w="28575" cap="sq">
                <a:solidFill>
                  <a:srgbClr val="000000"/>
                </a:solidFill>
                <a:prstDash val="solid"/>
                <a:miter lim="800000"/>
                <a:headEnd/>
                <a:tailEnd/>
              </a:ln>
            </p:spPr>
            <p:txBody>
              <a:bodyPr/>
              <a:lstStyle/>
              <a:p>
                <a:endParaRPr lang="en-US"/>
              </a:p>
            </p:txBody>
          </p:sp>
          <p:sp>
            <p:nvSpPr>
              <p:cNvPr id="60450" name="Freeform 180"/>
              <p:cNvSpPr>
                <a:spLocks/>
              </p:cNvSpPr>
              <p:nvPr/>
            </p:nvSpPr>
            <p:spPr bwMode="auto">
              <a:xfrm>
                <a:off x="3189288" y="2144713"/>
                <a:ext cx="47625" cy="112713"/>
              </a:xfrm>
              <a:custGeom>
                <a:avLst/>
                <a:gdLst>
                  <a:gd name="T0" fmla="*/ 0 w 30"/>
                  <a:gd name="T1" fmla="*/ 2147483647 h 71"/>
                  <a:gd name="T2" fmla="*/ 0 w 30"/>
                  <a:gd name="T3" fmla="*/ 0 h 71"/>
                  <a:gd name="T4" fmla="*/ 2147483647 w 30"/>
                  <a:gd name="T5" fmla="*/ 0 h 71"/>
                  <a:gd name="T6" fmla="*/ 0 60000 65536"/>
                  <a:gd name="T7" fmla="*/ 0 60000 65536"/>
                  <a:gd name="T8" fmla="*/ 0 60000 65536"/>
                  <a:gd name="T9" fmla="*/ 0 w 30"/>
                  <a:gd name="T10" fmla="*/ 0 h 71"/>
                  <a:gd name="T11" fmla="*/ 30 w 30"/>
                  <a:gd name="T12" fmla="*/ 71 h 71"/>
                </a:gdLst>
                <a:ahLst/>
                <a:cxnLst>
                  <a:cxn ang="T6">
                    <a:pos x="T0" y="T1"/>
                  </a:cxn>
                  <a:cxn ang="T7">
                    <a:pos x="T2" y="T3"/>
                  </a:cxn>
                  <a:cxn ang="T8">
                    <a:pos x="T4" y="T5"/>
                  </a:cxn>
                </a:cxnLst>
                <a:rect l="T9" t="T10" r="T11" b="T12"/>
                <a:pathLst>
                  <a:path w="30" h="71">
                    <a:moveTo>
                      <a:pt x="0" y="71"/>
                    </a:moveTo>
                    <a:lnTo>
                      <a:pt x="0" y="0"/>
                    </a:lnTo>
                    <a:lnTo>
                      <a:pt x="30" y="0"/>
                    </a:lnTo>
                  </a:path>
                </a:pathLst>
              </a:custGeom>
              <a:noFill/>
              <a:ln w="28575" cap="sq">
                <a:solidFill>
                  <a:srgbClr val="000000"/>
                </a:solidFill>
                <a:prstDash val="solid"/>
                <a:miter lim="800000"/>
                <a:headEnd/>
                <a:tailEnd/>
              </a:ln>
            </p:spPr>
            <p:txBody>
              <a:bodyPr/>
              <a:lstStyle/>
              <a:p>
                <a:endParaRPr lang="en-US"/>
              </a:p>
            </p:txBody>
          </p:sp>
          <p:sp>
            <p:nvSpPr>
              <p:cNvPr id="60451" name="Freeform 182"/>
              <p:cNvSpPr>
                <a:spLocks/>
              </p:cNvSpPr>
              <p:nvPr/>
            </p:nvSpPr>
            <p:spPr bwMode="auto">
              <a:xfrm>
                <a:off x="3189288" y="2282826"/>
                <a:ext cx="1082675" cy="112713"/>
              </a:xfrm>
              <a:custGeom>
                <a:avLst/>
                <a:gdLst>
                  <a:gd name="T0" fmla="*/ 0 w 682"/>
                  <a:gd name="T1" fmla="*/ 0 h 71"/>
                  <a:gd name="T2" fmla="*/ 0 w 682"/>
                  <a:gd name="T3" fmla="*/ 2147483647 h 71"/>
                  <a:gd name="T4" fmla="*/ 2147483647 w 682"/>
                  <a:gd name="T5" fmla="*/ 2147483647 h 71"/>
                  <a:gd name="T6" fmla="*/ 0 60000 65536"/>
                  <a:gd name="T7" fmla="*/ 0 60000 65536"/>
                  <a:gd name="T8" fmla="*/ 0 60000 65536"/>
                  <a:gd name="T9" fmla="*/ 0 w 682"/>
                  <a:gd name="T10" fmla="*/ 0 h 71"/>
                  <a:gd name="T11" fmla="*/ 682 w 682"/>
                  <a:gd name="T12" fmla="*/ 71 h 71"/>
                </a:gdLst>
                <a:ahLst/>
                <a:cxnLst>
                  <a:cxn ang="T6">
                    <a:pos x="T0" y="T1"/>
                  </a:cxn>
                  <a:cxn ang="T7">
                    <a:pos x="T2" y="T3"/>
                  </a:cxn>
                  <a:cxn ang="T8">
                    <a:pos x="T4" y="T5"/>
                  </a:cxn>
                </a:cxnLst>
                <a:rect l="T9" t="T10" r="T11" b="T12"/>
                <a:pathLst>
                  <a:path w="682" h="71">
                    <a:moveTo>
                      <a:pt x="0" y="0"/>
                    </a:moveTo>
                    <a:lnTo>
                      <a:pt x="0" y="71"/>
                    </a:lnTo>
                    <a:lnTo>
                      <a:pt x="682" y="71"/>
                    </a:lnTo>
                  </a:path>
                </a:pathLst>
              </a:custGeom>
              <a:noFill/>
              <a:ln w="28575" cap="sq">
                <a:solidFill>
                  <a:srgbClr val="000000"/>
                </a:solidFill>
                <a:prstDash val="solid"/>
                <a:miter lim="800000"/>
                <a:headEnd/>
                <a:tailEnd/>
              </a:ln>
            </p:spPr>
            <p:txBody>
              <a:bodyPr/>
              <a:lstStyle/>
              <a:p>
                <a:endParaRPr lang="en-US"/>
              </a:p>
            </p:txBody>
          </p:sp>
          <p:sp>
            <p:nvSpPr>
              <p:cNvPr id="60452" name="Freeform 183"/>
              <p:cNvSpPr>
                <a:spLocks/>
              </p:cNvSpPr>
              <p:nvPr/>
            </p:nvSpPr>
            <p:spPr bwMode="auto">
              <a:xfrm>
                <a:off x="3162301" y="2270126"/>
                <a:ext cx="26988" cy="301625"/>
              </a:xfrm>
              <a:custGeom>
                <a:avLst/>
                <a:gdLst>
                  <a:gd name="T0" fmla="*/ 0 w 17"/>
                  <a:gd name="T1" fmla="*/ 2147483647 h 190"/>
                  <a:gd name="T2" fmla="*/ 0 w 17"/>
                  <a:gd name="T3" fmla="*/ 0 h 190"/>
                  <a:gd name="T4" fmla="*/ 2147483647 w 17"/>
                  <a:gd name="T5" fmla="*/ 0 h 190"/>
                  <a:gd name="T6" fmla="*/ 0 60000 65536"/>
                  <a:gd name="T7" fmla="*/ 0 60000 65536"/>
                  <a:gd name="T8" fmla="*/ 0 60000 65536"/>
                  <a:gd name="T9" fmla="*/ 0 w 17"/>
                  <a:gd name="T10" fmla="*/ 0 h 190"/>
                  <a:gd name="T11" fmla="*/ 17 w 17"/>
                  <a:gd name="T12" fmla="*/ 190 h 190"/>
                </a:gdLst>
                <a:ahLst/>
                <a:cxnLst>
                  <a:cxn ang="T6">
                    <a:pos x="T0" y="T1"/>
                  </a:cxn>
                  <a:cxn ang="T7">
                    <a:pos x="T2" y="T3"/>
                  </a:cxn>
                  <a:cxn ang="T8">
                    <a:pos x="T4" y="T5"/>
                  </a:cxn>
                </a:cxnLst>
                <a:rect l="T9" t="T10" r="T11" b="T12"/>
                <a:pathLst>
                  <a:path w="17" h="190">
                    <a:moveTo>
                      <a:pt x="0" y="190"/>
                    </a:moveTo>
                    <a:lnTo>
                      <a:pt x="0" y="0"/>
                    </a:lnTo>
                    <a:lnTo>
                      <a:pt x="17" y="0"/>
                    </a:lnTo>
                  </a:path>
                </a:pathLst>
              </a:custGeom>
              <a:noFill/>
              <a:ln w="28575" cap="sq">
                <a:solidFill>
                  <a:srgbClr val="000000"/>
                </a:solidFill>
                <a:prstDash val="solid"/>
                <a:miter lim="800000"/>
                <a:headEnd/>
                <a:tailEnd/>
              </a:ln>
            </p:spPr>
            <p:txBody>
              <a:bodyPr/>
              <a:lstStyle/>
              <a:p>
                <a:endParaRPr lang="en-US"/>
              </a:p>
            </p:txBody>
          </p:sp>
          <p:sp>
            <p:nvSpPr>
              <p:cNvPr id="60453" name="Freeform 188"/>
              <p:cNvSpPr>
                <a:spLocks/>
              </p:cNvSpPr>
              <p:nvPr/>
            </p:nvSpPr>
            <p:spPr bwMode="auto">
              <a:xfrm>
                <a:off x="3352801" y="2647951"/>
                <a:ext cx="847725" cy="239713"/>
              </a:xfrm>
              <a:custGeom>
                <a:avLst/>
                <a:gdLst>
                  <a:gd name="T0" fmla="*/ 0 w 534"/>
                  <a:gd name="T1" fmla="*/ 2147483647 h 151"/>
                  <a:gd name="T2" fmla="*/ 0 w 534"/>
                  <a:gd name="T3" fmla="*/ 0 h 151"/>
                  <a:gd name="T4" fmla="*/ 2147483647 w 534"/>
                  <a:gd name="T5" fmla="*/ 0 h 151"/>
                  <a:gd name="T6" fmla="*/ 0 60000 65536"/>
                  <a:gd name="T7" fmla="*/ 0 60000 65536"/>
                  <a:gd name="T8" fmla="*/ 0 60000 65536"/>
                  <a:gd name="T9" fmla="*/ 0 w 534"/>
                  <a:gd name="T10" fmla="*/ 0 h 151"/>
                  <a:gd name="T11" fmla="*/ 534 w 534"/>
                  <a:gd name="T12" fmla="*/ 151 h 151"/>
                </a:gdLst>
                <a:ahLst/>
                <a:cxnLst>
                  <a:cxn ang="T6">
                    <a:pos x="T0" y="T1"/>
                  </a:cxn>
                  <a:cxn ang="T7">
                    <a:pos x="T2" y="T3"/>
                  </a:cxn>
                  <a:cxn ang="T8">
                    <a:pos x="T4" y="T5"/>
                  </a:cxn>
                </a:cxnLst>
                <a:rect l="T9" t="T10" r="T11" b="T12"/>
                <a:pathLst>
                  <a:path w="534" h="151">
                    <a:moveTo>
                      <a:pt x="0" y="151"/>
                    </a:moveTo>
                    <a:lnTo>
                      <a:pt x="0" y="0"/>
                    </a:lnTo>
                    <a:lnTo>
                      <a:pt x="534" y="0"/>
                    </a:lnTo>
                  </a:path>
                </a:pathLst>
              </a:custGeom>
              <a:noFill/>
              <a:ln w="28575" cap="sq">
                <a:solidFill>
                  <a:srgbClr val="000000"/>
                </a:solidFill>
                <a:prstDash val="solid"/>
                <a:miter lim="800000"/>
                <a:headEnd/>
                <a:tailEnd/>
              </a:ln>
            </p:spPr>
            <p:txBody>
              <a:bodyPr/>
              <a:lstStyle/>
              <a:p>
                <a:endParaRPr lang="en-US"/>
              </a:p>
            </p:txBody>
          </p:sp>
          <p:sp>
            <p:nvSpPr>
              <p:cNvPr id="60454" name="Freeform 190"/>
              <p:cNvSpPr>
                <a:spLocks/>
              </p:cNvSpPr>
              <p:nvPr/>
            </p:nvSpPr>
            <p:spPr bwMode="auto">
              <a:xfrm>
                <a:off x="3465513" y="2898776"/>
                <a:ext cx="803275" cy="71438"/>
              </a:xfrm>
              <a:custGeom>
                <a:avLst/>
                <a:gdLst>
                  <a:gd name="T0" fmla="*/ 0 w 506"/>
                  <a:gd name="T1" fmla="*/ 2147483647 h 45"/>
                  <a:gd name="T2" fmla="*/ 0 w 506"/>
                  <a:gd name="T3" fmla="*/ 0 h 45"/>
                  <a:gd name="T4" fmla="*/ 2147483647 w 506"/>
                  <a:gd name="T5" fmla="*/ 0 h 45"/>
                  <a:gd name="T6" fmla="*/ 0 60000 65536"/>
                  <a:gd name="T7" fmla="*/ 0 60000 65536"/>
                  <a:gd name="T8" fmla="*/ 0 60000 65536"/>
                  <a:gd name="T9" fmla="*/ 0 w 506"/>
                  <a:gd name="T10" fmla="*/ 0 h 45"/>
                  <a:gd name="T11" fmla="*/ 506 w 506"/>
                  <a:gd name="T12" fmla="*/ 45 h 45"/>
                </a:gdLst>
                <a:ahLst/>
                <a:cxnLst>
                  <a:cxn ang="T6">
                    <a:pos x="T0" y="T1"/>
                  </a:cxn>
                  <a:cxn ang="T7">
                    <a:pos x="T2" y="T3"/>
                  </a:cxn>
                  <a:cxn ang="T8">
                    <a:pos x="T4" y="T5"/>
                  </a:cxn>
                </a:cxnLst>
                <a:rect l="T9" t="T10" r="T11" b="T12"/>
                <a:pathLst>
                  <a:path w="506" h="45">
                    <a:moveTo>
                      <a:pt x="0" y="45"/>
                    </a:moveTo>
                    <a:lnTo>
                      <a:pt x="0" y="0"/>
                    </a:lnTo>
                    <a:lnTo>
                      <a:pt x="506" y="0"/>
                    </a:lnTo>
                  </a:path>
                </a:pathLst>
              </a:custGeom>
              <a:noFill/>
              <a:ln w="28575" cap="sq">
                <a:solidFill>
                  <a:srgbClr val="000000"/>
                </a:solidFill>
                <a:prstDash val="solid"/>
                <a:miter lim="800000"/>
                <a:headEnd/>
                <a:tailEnd/>
              </a:ln>
            </p:spPr>
            <p:txBody>
              <a:bodyPr/>
              <a:lstStyle/>
              <a:p>
                <a:endParaRPr lang="en-US"/>
              </a:p>
            </p:txBody>
          </p:sp>
          <p:sp>
            <p:nvSpPr>
              <p:cNvPr id="60455" name="Freeform 192"/>
              <p:cNvSpPr>
                <a:spLocks/>
              </p:cNvSpPr>
              <p:nvPr/>
            </p:nvSpPr>
            <p:spPr bwMode="auto">
              <a:xfrm>
                <a:off x="3465513" y="2995613"/>
                <a:ext cx="703263" cy="71438"/>
              </a:xfrm>
              <a:custGeom>
                <a:avLst/>
                <a:gdLst>
                  <a:gd name="T0" fmla="*/ 0 w 443"/>
                  <a:gd name="T1" fmla="*/ 0 h 45"/>
                  <a:gd name="T2" fmla="*/ 0 w 443"/>
                  <a:gd name="T3" fmla="*/ 2147483647 h 45"/>
                  <a:gd name="T4" fmla="*/ 2147483647 w 443"/>
                  <a:gd name="T5" fmla="*/ 2147483647 h 45"/>
                  <a:gd name="T6" fmla="*/ 0 60000 65536"/>
                  <a:gd name="T7" fmla="*/ 0 60000 65536"/>
                  <a:gd name="T8" fmla="*/ 0 60000 65536"/>
                  <a:gd name="T9" fmla="*/ 0 w 443"/>
                  <a:gd name="T10" fmla="*/ 0 h 45"/>
                  <a:gd name="T11" fmla="*/ 443 w 443"/>
                  <a:gd name="T12" fmla="*/ 45 h 45"/>
                </a:gdLst>
                <a:ahLst/>
                <a:cxnLst>
                  <a:cxn ang="T6">
                    <a:pos x="T0" y="T1"/>
                  </a:cxn>
                  <a:cxn ang="T7">
                    <a:pos x="T2" y="T3"/>
                  </a:cxn>
                  <a:cxn ang="T8">
                    <a:pos x="T4" y="T5"/>
                  </a:cxn>
                </a:cxnLst>
                <a:rect l="T9" t="T10" r="T11" b="T12"/>
                <a:pathLst>
                  <a:path w="443" h="45">
                    <a:moveTo>
                      <a:pt x="0" y="0"/>
                    </a:moveTo>
                    <a:lnTo>
                      <a:pt x="0" y="45"/>
                    </a:lnTo>
                    <a:lnTo>
                      <a:pt x="443" y="45"/>
                    </a:lnTo>
                  </a:path>
                </a:pathLst>
              </a:custGeom>
              <a:noFill/>
              <a:ln w="28575" cap="sq">
                <a:solidFill>
                  <a:srgbClr val="000000"/>
                </a:solidFill>
                <a:prstDash val="solid"/>
                <a:miter lim="800000"/>
                <a:headEnd/>
                <a:tailEnd/>
              </a:ln>
            </p:spPr>
            <p:txBody>
              <a:bodyPr/>
              <a:lstStyle/>
              <a:p>
                <a:endParaRPr lang="en-US"/>
              </a:p>
            </p:txBody>
          </p:sp>
          <p:sp>
            <p:nvSpPr>
              <p:cNvPr id="60456" name="Freeform 193"/>
              <p:cNvSpPr>
                <a:spLocks/>
              </p:cNvSpPr>
              <p:nvPr/>
            </p:nvSpPr>
            <p:spPr bwMode="auto">
              <a:xfrm>
                <a:off x="3373438" y="2982913"/>
                <a:ext cx="92075" cy="155575"/>
              </a:xfrm>
              <a:custGeom>
                <a:avLst/>
                <a:gdLst>
                  <a:gd name="T0" fmla="*/ 0 w 58"/>
                  <a:gd name="T1" fmla="*/ 2147483647 h 98"/>
                  <a:gd name="T2" fmla="*/ 0 w 58"/>
                  <a:gd name="T3" fmla="*/ 0 h 98"/>
                  <a:gd name="T4" fmla="*/ 2147483647 w 58"/>
                  <a:gd name="T5" fmla="*/ 0 h 98"/>
                  <a:gd name="T6" fmla="*/ 0 60000 65536"/>
                  <a:gd name="T7" fmla="*/ 0 60000 65536"/>
                  <a:gd name="T8" fmla="*/ 0 60000 65536"/>
                  <a:gd name="T9" fmla="*/ 0 w 58"/>
                  <a:gd name="T10" fmla="*/ 0 h 98"/>
                  <a:gd name="T11" fmla="*/ 58 w 58"/>
                  <a:gd name="T12" fmla="*/ 98 h 98"/>
                </a:gdLst>
                <a:ahLst/>
                <a:cxnLst>
                  <a:cxn ang="T6">
                    <a:pos x="T0" y="T1"/>
                  </a:cxn>
                  <a:cxn ang="T7">
                    <a:pos x="T2" y="T3"/>
                  </a:cxn>
                  <a:cxn ang="T8">
                    <a:pos x="T4" y="T5"/>
                  </a:cxn>
                </a:cxnLst>
                <a:rect l="T9" t="T10" r="T11" b="T12"/>
                <a:pathLst>
                  <a:path w="58" h="98">
                    <a:moveTo>
                      <a:pt x="0" y="98"/>
                    </a:moveTo>
                    <a:lnTo>
                      <a:pt x="0" y="0"/>
                    </a:lnTo>
                    <a:lnTo>
                      <a:pt x="58" y="0"/>
                    </a:lnTo>
                  </a:path>
                </a:pathLst>
              </a:custGeom>
              <a:noFill/>
              <a:ln w="28575" cap="sq">
                <a:solidFill>
                  <a:srgbClr val="000000"/>
                </a:solidFill>
                <a:prstDash val="solid"/>
                <a:miter lim="800000"/>
                <a:headEnd/>
                <a:tailEnd/>
              </a:ln>
            </p:spPr>
            <p:txBody>
              <a:bodyPr/>
              <a:lstStyle/>
              <a:p>
                <a:endParaRPr lang="en-US"/>
              </a:p>
            </p:txBody>
          </p:sp>
          <p:sp>
            <p:nvSpPr>
              <p:cNvPr id="60457" name="Freeform 195"/>
              <p:cNvSpPr>
                <a:spLocks/>
              </p:cNvSpPr>
              <p:nvPr/>
            </p:nvSpPr>
            <p:spPr bwMode="auto">
              <a:xfrm>
                <a:off x="3484563" y="3235326"/>
                <a:ext cx="1023938" cy="71438"/>
              </a:xfrm>
              <a:custGeom>
                <a:avLst/>
                <a:gdLst>
                  <a:gd name="T0" fmla="*/ 0 w 645"/>
                  <a:gd name="T1" fmla="*/ 2147483647 h 45"/>
                  <a:gd name="T2" fmla="*/ 0 w 645"/>
                  <a:gd name="T3" fmla="*/ 0 h 45"/>
                  <a:gd name="T4" fmla="*/ 2147483647 w 645"/>
                  <a:gd name="T5" fmla="*/ 0 h 45"/>
                  <a:gd name="T6" fmla="*/ 0 60000 65536"/>
                  <a:gd name="T7" fmla="*/ 0 60000 65536"/>
                  <a:gd name="T8" fmla="*/ 0 60000 65536"/>
                  <a:gd name="T9" fmla="*/ 0 w 645"/>
                  <a:gd name="T10" fmla="*/ 0 h 45"/>
                  <a:gd name="T11" fmla="*/ 645 w 645"/>
                  <a:gd name="T12" fmla="*/ 45 h 45"/>
                </a:gdLst>
                <a:ahLst/>
                <a:cxnLst>
                  <a:cxn ang="T6">
                    <a:pos x="T0" y="T1"/>
                  </a:cxn>
                  <a:cxn ang="T7">
                    <a:pos x="T2" y="T3"/>
                  </a:cxn>
                  <a:cxn ang="T8">
                    <a:pos x="T4" y="T5"/>
                  </a:cxn>
                </a:cxnLst>
                <a:rect l="T9" t="T10" r="T11" b="T12"/>
                <a:pathLst>
                  <a:path w="645" h="45">
                    <a:moveTo>
                      <a:pt x="0" y="45"/>
                    </a:moveTo>
                    <a:lnTo>
                      <a:pt x="0" y="0"/>
                    </a:lnTo>
                    <a:lnTo>
                      <a:pt x="645" y="0"/>
                    </a:lnTo>
                  </a:path>
                </a:pathLst>
              </a:custGeom>
              <a:noFill/>
              <a:ln w="28575" cap="sq">
                <a:solidFill>
                  <a:srgbClr val="000000"/>
                </a:solidFill>
                <a:prstDash val="solid"/>
                <a:miter lim="800000"/>
                <a:headEnd/>
                <a:tailEnd/>
              </a:ln>
            </p:spPr>
            <p:txBody>
              <a:bodyPr/>
              <a:lstStyle/>
              <a:p>
                <a:endParaRPr lang="en-US"/>
              </a:p>
            </p:txBody>
          </p:sp>
          <p:sp>
            <p:nvSpPr>
              <p:cNvPr id="60458" name="Freeform 197"/>
              <p:cNvSpPr>
                <a:spLocks/>
              </p:cNvSpPr>
              <p:nvPr/>
            </p:nvSpPr>
            <p:spPr bwMode="auto">
              <a:xfrm>
                <a:off x="3484563" y="3332163"/>
                <a:ext cx="823913" cy="71438"/>
              </a:xfrm>
              <a:custGeom>
                <a:avLst/>
                <a:gdLst>
                  <a:gd name="T0" fmla="*/ 0 w 519"/>
                  <a:gd name="T1" fmla="*/ 0 h 45"/>
                  <a:gd name="T2" fmla="*/ 0 w 519"/>
                  <a:gd name="T3" fmla="*/ 2147483647 h 45"/>
                  <a:gd name="T4" fmla="*/ 2147483647 w 519"/>
                  <a:gd name="T5" fmla="*/ 2147483647 h 45"/>
                  <a:gd name="T6" fmla="*/ 0 60000 65536"/>
                  <a:gd name="T7" fmla="*/ 0 60000 65536"/>
                  <a:gd name="T8" fmla="*/ 0 60000 65536"/>
                  <a:gd name="T9" fmla="*/ 0 w 519"/>
                  <a:gd name="T10" fmla="*/ 0 h 45"/>
                  <a:gd name="T11" fmla="*/ 519 w 519"/>
                  <a:gd name="T12" fmla="*/ 45 h 45"/>
                </a:gdLst>
                <a:ahLst/>
                <a:cxnLst>
                  <a:cxn ang="T6">
                    <a:pos x="T0" y="T1"/>
                  </a:cxn>
                  <a:cxn ang="T7">
                    <a:pos x="T2" y="T3"/>
                  </a:cxn>
                  <a:cxn ang="T8">
                    <a:pos x="T4" y="T5"/>
                  </a:cxn>
                </a:cxnLst>
                <a:rect l="T9" t="T10" r="T11" b="T12"/>
                <a:pathLst>
                  <a:path w="519" h="45">
                    <a:moveTo>
                      <a:pt x="0" y="0"/>
                    </a:moveTo>
                    <a:lnTo>
                      <a:pt x="0" y="45"/>
                    </a:lnTo>
                    <a:lnTo>
                      <a:pt x="519" y="45"/>
                    </a:lnTo>
                  </a:path>
                </a:pathLst>
              </a:custGeom>
              <a:noFill/>
              <a:ln w="28575" cap="sq">
                <a:solidFill>
                  <a:srgbClr val="000000"/>
                </a:solidFill>
                <a:prstDash val="solid"/>
                <a:miter lim="800000"/>
                <a:headEnd/>
                <a:tailEnd/>
              </a:ln>
            </p:spPr>
            <p:txBody>
              <a:bodyPr/>
              <a:lstStyle/>
              <a:p>
                <a:endParaRPr lang="en-US"/>
              </a:p>
            </p:txBody>
          </p:sp>
          <p:sp>
            <p:nvSpPr>
              <p:cNvPr id="60459" name="Freeform 198"/>
              <p:cNvSpPr>
                <a:spLocks/>
              </p:cNvSpPr>
              <p:nvPr/>
            </p:nvSpPr>
            <p:spPr bwMode="auto">
              <a:xfrm>
                <a:off x="3373438" y="3163888"/>
                <a:ext cx="111125" cy="155575"/>
              </a:xfrm>
              <a:custGeom>
                <a:avLst/>
                <a:gdLst>
                  <a:gd name="T0" fmla="*/ 0 w 70"/>
                  <a:gd name="T1" fmla="*/ 0 h 98"/>
                  <a:gd name="T2" fmla="*/ 0 w 70"/>
                  <a:gd name="T3" fmla="*/ 2147483647 h 98"/>
                  <a:gd name="T4" fmla="*/ 2147483647 w 70"/>
                  <a:gd name="T5" fmla="*/ 2147483647 h 98"/>
                  <a:gd name="T6" fmla="*/ 0 60000 65536"/>
                  <a:gd name="T7" fmla="*/ 0 60000 65536"/>
                  <a:gd name="T8" fmla="*/ 0 60000 65536"/>
                  <a:gd name="T9" fmla="*/ 0 w 70"/>
                  <a:gd name="T10" fmla="*/ 0 h 98"/>
                  <a:gd name="T11" fmla="*/ 70 w 70"/>
                  <a:gd name="T12" fmla="*/ 98 h 98"/>
                </a:gdLst>
                <a:ahLst/>
                <a:cxnLst>
                  <a:cxn ang="T6">
                    <a:pos x="T0" y="T1"/>
                  </a:cxn>
                  <a:cxn ang="T7">
                    <a:pos x="T2" y="T3"/>
                  </a:cxn>
                  <a:cxn ang="T8">
                    <a:pos x="T4" y="T5"/>
                  </a:cxn>
                </a:cxnLst>
                <a:rect l="T9" t="T10" r="T11" b="T12"/>
                <a:pathLst>
                  <a:path w="70" h="98">
                    <a:moveTo>
                      <a:pt x="0" y="0"/>
                    </a:moveTo>
                    <a:lnTo>
                      <a:pt x="0" y="98"/>
                    </a:lnTo>
                    <a:lnTo>
                      <a:pt x="70" y="98"/>
                    </a:lnTo>
                  </a:path>
                </a:pathLst>
              </a:custGeom>
              <a:noFill/>
              <a:ln w="28575" cap="sq">
                <a:solidFill>
                  <a:srgbClr val="000000"/>
                </a:solidFill>
                <a:prstDash val="solid"/>
                <a:miter lim="800000"/>
                <a:headEnd/>
                <a:tailEnd/>
              </a:ln>
            </p:spPr>
            <p:txBody>
              <a:bodyPr/>
              <a:lstStyle/>
              <a:p>
                <a:endParaRPr lang="en-US"/>
              </a:p>
            </p:txBody>
          </p:sp>
          <p:sp>
            <p:nvSpPr>
              <p:cNvPr id="60460" name="Freeform 199"/>
              <p:cNvSpPr>
                <a:spLocks/>
              </p:cNvSpPr>
              <p:nvPr/>
            </p:nvSpPr>
            <p:spPr bwMode="auto">
              <a:xfrm>
                <a:off x="3352801" y="2911476"/>
                <a:ext cx="20638" cy="239713"/>
              </a:xfrm>
              <a:custGeom>
                <a:avLst/>
                <a:gdLst>
                  <a:gd name="T0" fmla="*/ 0 w 13"/>
                  <a:gd name="T1" fmla="*/ 0 h 151"/>
                  <a:gd name="T2" fmla="*/ 0 w 13"/>
                  <a:gd name="T3" fmla="*/ 2147483647 h 151"/>
                  <a:gd name="T4" fmla="*/ 2147483647 w 13"/>
                  <a:gd name="T5" fmla="*/ 2147483647 h 151"/>
                  <a:gd name="T6" fmla="*/ 0 60000 65536"/>
                  <a:gd name="T7" fmla="*/ 0 60000 65536"/>
                  <a:gd name="T8" fmla="*/ 0 60000 65536"/>
                  <a:gd name="T9" fmla="*/ 0 w 13"/>
                  <a:gd name="T10" fmla="*/ 0 h 151"/>
                  <a:gd name="T11" fmla="*/ 13 w 13"/>
                  <a:gd name="T12" fmla="*/ 151 h 151"/>
                </a:gdLst>
                <a:ahLst/>
                <a:cxnLst>
                  <a:cxn ang="T6">
                    <a:pos x="T0" y="T1"/>
                  </a:cxn>
                  <a:cxn ang="T7">
                    <a:pos x="T2" y="T3"/>
                  </a:cxn>
                  <a:cxn ang="T8">
                    <a:pos x="T4" y="T5"/>
                  </a:cxn>
                </a:cxnLst>
                <a:rect l="T9" t="T10" r="T11" b="T12"/>
                <a:pathLst>
                  <a:path w="13" h="151">
                    <a:moveTo>
                      <a:pt x="0" y="0"/>
                    </a:moveTo>
                    <a:lnTo>
                      <a:pt x="0" y="151"/>
                    </a:lnTo>
                    <a:lnTo>
                      <a:pt x="13" y="151"/>
                    </a:lnTo>
                  </a:path>
                </a:pathLst>
              </a:custGeom>
              <a:noFill/>
              <a:ln w="28575" cap="sq">
                <a:solidFill>
                  <a:srgbClr val="000000"/>
                </a:solidFill>
                <a:prstDash val="solid"/>
                <a:miter lim="800000"/>
                <a:headEnd/>
                <a:tailEnd/>
              </a:ln>
            </p:spPr>
            <p:txBody>
              <a:bodyPr/>
              <a:lstStyle/>
              <a:p>
                <a:endParaRPr lang="en-US"/>
              </a:p>
            </p:txBody>
          </p:sp>
          <p:sp>
            <p:nvSpPr>
              <p:cNvPr id="60461" name="Freeform 200"/>
              <p:cNvSpPr>
                <a:spLocks/>
              </p:cNvSpPr>
              <p:nvPr/>
            </p:nvSpPr>
            <p:spPr bwMode="auto">
              <a:xfrm>
                <a:off x="3162301" y="2597151"/>
                <a:ext cx="190500" cy="301625"/>
              </a:xfrm>
              <a:custGeom>
                <a:avLst/>
                <a:gdLst>
                  <a:gd name="T0" fmla="*/ 0 w 120"/>
                  <a:gd name="T1" fmla="*/ 0 h 190"/>
                  <a:gd name="T2" fmla="*/ 0 w 120"/>
                  <a:gd name="T3" fmla="*/ 2147483647 h 190"/>
                  <a:gd name="T4" fmla="*/ 2147483647 w 120"/>
                  <a:gd name="T5" fmla="*/ 2147483647 h 190"/>
                  <a:gd name="T6" fmla="*/ 0 60000 65536"/>
                  <a:gd name="T7" fmla="*/ 0 60000 65536"/>
                  <a:gd name="T8" fmla="*/ 0 60000 65536"/>
                  <a:gd name="T9" fmla="*/ 0 w 120"/>
                  <a:gd name="T10" fmla="*/ 0 h 190"/>
                  <a:gd name="T11" fmla="*/ 120 w 120"/>
                  <a:gd name="T12" fmla="*/ 190 h 190"/>
                </a:gdLst>
                <a:ahLst/>
                <a:cxnLst>
                  <a:cxn ang="T6">
                    <a:pos x="T0" y="T1"/>
                  </a:cxn>
                  <a:cxn ang="T7">
                    <a:pos x="T2" y="T3"/>
                  </a:cxn>
                  <a:cxn ang="T8">
                    <a:pos x="T4" y="T5"/>
                  </a:cxn>
                </a:cxnLst>
                <a:rect l="T9" t="T10" r="T11" b="T12"/>
                <a:pathLst>
                  <a:path w="120" h="190">
                    <a:moveTo>
                      <a:pt x="0" y="0"/>
                    </a:moveTo>
                    <a:lnTo>
                      <a:pt x="0" y="190"/>
                    </a:lnTo>
                    <a:lnTo>
                      <a:pt x="120" y="190"/>
                    </a:lnTo>
                  </a:path>
                </a:pathLst>
              </a:custGeom>
              <a:noFill/>
              <a:ln w="28575" cap="sq">
                <a:solidFill>
                  <a:srgbClr val="000000"/>
                </a:solidFill>
                <a:prstDash val="solid"/>
                <a:miter lim="800000"/>
                <a:headEnd/>
                <a:tailEnd/>
              </a:ln>
            </p:spPr>
            <p:txBody>
              <a:bodyPr/>
              <a:lstStyle/>
              <a:p>
                <a:endParaRPr lang="en-US"/>
              </a:p>
            </p:txBody>
          </p:sp>
          <p:sp>
            <p:nvSpPr>
              <p:cNvPr id="60462" name="Freeform 201"/>
              <p:cNvSpPr>
                <a:spLocks/>
              </p:cNvSpPr>
              <p:nvPr/>
            </p:nvSpPr>
            <p:spPr bwMode="auto">
              <a:xfrm>
                <a:off x="3073401" y="2062163"/>
                <a:ext cx="88900" cy="522288"/>
              </a:xfrm>
              <a:custGeom>
                <a:avLst/>
                <a:gdLst>
                  <a:gd name="T0" fmla="*/ 0 w 56"/>
                  <a:gd name="T1" fmla="*/ 0 h 329"/>
                  <a:gd name="T2" fmla="*/ 0 w 56"/>
                  <a:gd name="T3" fmla="*/ 2147483647 h 329"/>
                  <a:gd name="T4" fmla="*/ 2147483647 w 56"/>
                  <a:gd name="T5" fmla="*/ 2147483647 h 329"/>
                  <a:gd name="T6" fmla="*/ 0 60000 65536"/>
                  <a:gd name="T7" fmla="*/ 0 60000 65536"/>
                  <a:gd name="T8" fmla="*/ 0 60000 65536"/>
                  <a:gd name="T9" fmla="*/ 0 w 56"/>
                  <a:gd name="T10" fmla="*/ 0 h 329"/>
                  <a:gd name="T11" fmla="*/ 56 w 56"/>
                  <a:gd name="T12" fmla="*/ 329 h 329"/>
                </a:gdLst>
                <a:ahLst/>
                <a:cxnLst>
                  <a:cxn ang="T6">
                    <a:pos x="T0" y="T1"/>
                  </a:cxn>
                  <a:cxn ang="T7">
                    <a:pos x="T2" y="T3"/>
                  </a:cxn>
                  <a:cxn ang="T8">
                    <a:pos x="T4" y="T5"/>
                  </a:cxn>
                </a:cxnLst>
                <a:rect l="T9" t="T10" r="T11" b="T12"/>
                <a:pathLst>
                  <a:path w="56" h="329">
                    <a:moveTo>
                      <a:pt x="0" y="0"/>
                    </a:moveTo>
                    <a:lnTo>
                      <a:pt x="0" y="329"/>
                    </a:lnTo>
                    <a:lnTo>
                      <a:pt x="56" y="329"/>
                    </a:lnTo>
                  </a:path>
                </a:pathLst>
              </a:custGeom>
              <a:noFill/>
              <a:ln w="28575" cap="sq">
                <a:solidFill>
                  <a:srgbClr val="000000"/>
                </a:solidFill>
                <a:prstDash val="solid"/>
                <a:miter lim="800000"/>
                <a:headEnd/>
                <a:tailEnd/>
              </a:ln>
            </p:spPr>
            <p:txBody>
              <a:bodyPr/>
              <a:lstStyle/>
              <a:p>
                <a:endParaRPr lang="en-US"/>
              </a:p>
            </p:txBody>
          </p:sp>
          <p:sp>
            <p:nvSpPr>
              <p:cNvPr id="60463" name="Freeform 202"/>
              <p:cNvSpPr>
                <a:spLocks/>
              </p:cNvSpPr>
              <p:nvPr/>
            </p:nvSpPr>
            <p:spPr bwMode="auto">
              <a:xfrm>
                <a:off x="2974976" y="2049463"/>
                <a:ext cx="98425" cy="809625"/>
              </a:xfrm>
              <a:custGeom>
                <a:avLst/>
                <a:gdLst>
                  <a:gd name="T0" fmla="*/ 0 w 62"/>
                  <a:gd name="T1" fmla="*/ 2147483647 h 510"/>
                  <a:gd name="T2" fmla="*/ 0 w 62"/>
                  <a:gd name="T3" fmla="*/ 0 h 510"/>
                  <a:gd name="T4" fmla="*/ 2147483647 w 62"/>
                  <a:gd name="T5" fmla="*/ 0 h 510"/>
                  <a:gd name="T6" fmla="*/ 0 60000 65536"/>
                  <a:gd name="T7" fmla="*/ 0 60000 65536"/>
                  <a:gd name="T8" fmla="*/ 0 60000 65536"/>
                  <a:gd name="T9" fmla="*/ 0 w 62"/>
                  <a:gd name="T10" fmla="*/ 0 h 510"/>
                  <a:gd name="T11" fmla="*/ 62 w 62"/>
                  <a:gd name="T12" fmla="*/ 510 h 510"/>
                </a:gdLst>
                <a:ahLst/>
                <a:cxnLst>
                  <a:cxn ang="T6">
                    <a:pos x="T0" y="T1"/>
                  </a:cxn>
                  <a:cxn ang="T7">
                    <a:pos x="T2" y="T3"/>
                  </a:cxn>
                  <a:cxn ang="T8">
                    <a:pos x="T4" y="T5"/>
                  </a:cxn>
                </a:cxnLst>
                <a:rect l="T9" t="T10" r="T11" b="T12"/>
                <a:pathLst>
                  <a:path w="62" h="510">
                    <a:moveTo>
                      <a:pt x="0" y="510"/>
                    </a:moveTo>
                    <a:lnTo>
                      <a:pt x="0" y="0"/>
                    </a:lnTo>
                    <a:lnTo>
                      <a:pt x="62" y="0"/>
                    </a:lnTo>
                  </a:path>
                </a:pathLst>
              </a:custGeom>
              <a:noFill/>
              <a:ln w="28575" cap="sq">
                <a:solidFill>
                  <a:srgbClr val="000000"/>
                </a:solidFill>
                <a:prstDash val="solid"/>
                <a:miter lim="800000"/>
                <a:headEnd/>
                <a:tailEnd/>
              </a:ln>
            </p:spPr>
            <p:txBody>
              <a:bodyPr/>
              <a:lstStyle/>
              <a:p>
                <a:endParaRPr lang="en-US"/>
              </a:p>
            </p:txBody>
          </p:sp>
          <p:sp>
            <p:nvSpPr>
              <p:cNvPr id="60464" name="Freeform 204"/>
              <p:cNvSpPr>
                <a:spLocks/>
              </p:cNvSpPr>
              <p:nvPr/>
            </p:nvSpPr>
            <p:spPr bwMode="auto">
              <a:xfrm>
                <a:off x="3228976" y="3570288"/>
                <a:ext cx="463550" cy="114300"/>
              </a:xfrm>
              <a:custGeom>
                <a:avLst/>
                <a:gdLst>
                  <a:gd name="T0" fmla="*/ 0 w 292"/>
                  <a:gd name="T1" fmla="*/ 2147483647 h 72"/>
                  <a:gd name="T2" fmla="*/ 0 w 292"/>
                  <a:gd name="T3" fmla="*/ 0 h 72"/>
                  <a:gd name="T4" fmla="*/ 2147483647 w 292"/>
                  <a:gd name="T5" fmla="*/ 0 h 72"/>
                  <a:gd name="T6" fmla="*/ 0 60000 65536"/>
                  <a:gd name="T7" fmla="*/ 0 60000 65536"/>
                  <a:gd name="T8" fmla="*/ 0 60000 65536"/>
                  <a:gd name="T9" fmla="*/ 0 w 292"/>
                  <a:gd name="T10" fmla="*/ 0 h 72"/>
                  <a:gd name="T11" fmla="*/ 292 w 292"/>
                  <a:gd name="T12" fmla="*/ 72 h 72"/>
                </a:gdLst>
                <a:ahLst/>
                <a:cxnLst>
                  <a:cxn ang="T6">
                    <a:pos x="T0" y="T1"/>
                  </a:cxn>
                  <a:cxn ang="T7">
                    <a:pos x="T2" y="T3"/>
                  </a:cxn>
                  <a:cxn ang="T8">
                    <a:pos x="T4" y="T5"/>
                  </a:cxn>
                </a:cxnLst>
                <a:rect l="T9" t="T10" r="T11" b="T12"/>
                <a:pathLst>
                  <a:path w="292" h="72">
                    <a:moveTo>
                      <a:pt x="0" y="72"/>
                    </a:moveTo>
                    <a:lnTo>
                      <a:pt x="0" y="0"/>
                    </a:lnTo>
                    <a:lnTo>
                      <a:pt x="292" y="0"/>
                    </a:lnTo>
                  </a:path>
                </a:pathLst>
              </a:custGeom>
              <a:noFill/>
              <a:ln w="28575" cap="sq">
                <a:solidFill>
                  <a:srgbClr val="000000"/>
                </a:solidFill>
                <a:prstDash val="solid"/>
                <a:miter lim="800000"/>
                <a:headEnd/>
                <a:tailEnd/>
              </a:ln>
            </p:spPr>
            <p:txBody>
              <a:bodyPr/>
              <a:lstStyle/>
              <a:p>
                <a:endParaRPr lang="en-US"/>
              </a:p>
            </p:txBody>
          </p:sp>
          <p:sp>
            <p:nvSpPr>
              <p:cNvPr id="60465" name="Freeform 206"/>
              <p:cNvSpPr>
                <a:spLocks/>
              </p:cNvSpPr>
              <p:nvPr/>
            </p:nvSpPr>
            <p:spPr bwMode="auto">
              <a:xfrm>
                <a:off x="3292476" y="3738563"/>
                <a:ext cx="485775" cy="71438"/>
              </a:xfrm>
              <a:custGeom>
                <a:avLst/>
                <a:gdLst>
                  <a:gd name="T0" fmla="*/ 0 w 306"/>
                  <a:gd name="T1" fmla="*/ 2147483647 h 45"/>
                  <a:gd name="T2" fmla="*/ 0 w 306"/>
                  <a:gd name="T3" fmla="*/ 0 h 45"/>
                  <a:gd name="T4" fmla="*/ 2147483647 w 306"/>
                  <a:gd name="T5" fmla="*/ 0 h 45"/>
                  <a:gd name="T6" fmla="*/ 0 60000 65536"/>
                  <a:gd name="T7" fmla="*/ 0 60000 65536"/>
                  <a:gd name="T8" fmla="*/ 0 60000 65536"/>
                  <a:gd name="T9" fmla="*/ 0 w 306"/>
                  <a:gd name="T10" fmla="*/ 0 h 45"/>
                  <a:gd name="T11" fmla="*/ 306 w 306"/>
                  <a:gd name="T12" fmla="*/ 45 h 45"/>
                </a:gdLst>
                <a:ahLst/>
                <a:cxnLst>
                  <a:cxn ang="T6">
                    <a:pos x="T0" y="T1"/>
                  </a:cxn>
                  <a:cxn ang="T7">
                    <a:pos x="T2" y="T3"/>
                  </a:cxn>
                  <a:cxn ang="T8">
                    <a:pos x="T4" y="T5"/>
                  </a:cxn>
                </a:cxnLst>
                <a:rect l="T9" t="T10" r="T11" b="T12"/>
                <a:pathLst>
                  <a:path w="306" h="45">
                    <a:moveTo>
                      <a:pt x="0" y="45"/>
                    </a:moveTo>
                    <a:lnTo>
                      <a:pt x="0" y="0"/>
                    </a:lnTo>
                    <a:lnTo>
                      <a:pt x="306" y="0"/>
                    </a:lnTo>
                  </a:path>
                </a:pathLst>
              </a:custGeom>
              <a:noFill/>
              <a:ln w="28575" cap="sq">
                <a:solidFill>
                  <a:srgbClr val="000000"/>
                </a:solidFill>
                <a:prstDash val="solid"/>
                <a:miter lim="800000"/>
                <a:headEnd/>
                <a:tailEnd/>
              </a:ln>
            </p:spPr>
            <p:txBody>
              <a:bodyPr/>
              <a:lstStyle/>
              <a:p>
                <a:endParaRPr lang="en-US"/>
              </a:p>
            </p:txBody>
          </p:sp>
          <p:sp>
            <p:nvSpPr>
              <p:cNvPr id="60466" name="Freeform 208"/>
              <p:cNvSpPr>
                <a:spLocks/>
              </p:cNvSpPr>
              <p:nvPr/>
            </p:nvSpPr>
            <p:spPr bwMode="auto">
              <a:xfrm>
                <a:off x="3292476" y="3835401"/>
                <a:ext cx="377825" cy="71438"/>
              </a:xfrm>
              <a:custGeom>
                <a:avLst/>
                <a:gdLst>
                  <a:gd name="T0" fmla="*/ 0 w 238"/>
                  <a:gd name="T1" fmla="*/ 0 h 45"/>
                  <a:gd name="T2" fmla="*/ 0 w 238"/>
                  <a:gd name="T3" fmla="*/ 2147483647 h 45"/>
                  <a:gd name="T4" fmla="*/ 2147483647 w 238"/>
                  <a:gd name="T5" fmla="*/ 2147483647 h 45"/>
                  <a:gd name="T6" fmla="*/ 0 60000 65536"/>
                  <a:gd name="T7" fmla="*/ 0 60000 65536"/>
                  <a:gd name="T8" fmla="*/ 0 60000 65536"/>
                  <a:gd name="T9" fmla="*/ 0 w 238"/>
                  <a:gd name="T10" fmla="*/ 0 h 45"/>
                  <a:gd name="T11" fmla="*/ 238 w 238"/>
                  <a:gd name="T12" fmla="*/ 45 h 45"/>
                </a:gdLst>
                <a:ahLst/>
                <a:cxnLst>
                  <a:cxn ang="T6">
                    <a:pos x="T0" y="T1"/>
                  </a:cxn>
                  <a:cxn ang="T7">
                    <a:pos x="T2" y="T3"/>
                  </a:cxn>
                  <a:cxn ang="T8">
                    <a:pos x="T4" y="T5"/>
                  </a:cxn>
                </a:cxnLst>
                <a:rect l="T9" t="T10" r="T11" b="T12"/>
                <a:pathLst>
                  <a:path w="238" h="45">
                    <a:moveTo>
                      <a:pt x="0" y="0"/>
                    </a:moveTo>
                    <a:lnTo>
                      <a:pt x="0" y="45"/>
                    </a:lnTo>
                    <a:lnTo>
                      <a:pt x="238" y="45"/>
                    </a:lnTo>
                  </a:path>
                </a:pathLst>
              </a:custGeom>
              <a:noFill/>
              <a:ln w="28575" cap="sq">
                <a:solidFill>
                  <a:srgbClr val="000000"/>
                </a:solidFill>
                <a:prstDash val="solid"/>
                <a:miter lim="800000"/>
                <a:headEnd/>
                <a:tailEnd/>
              </a:ln>
            </p:spPr>
            <p:txBody>
              <a:bodyPr/>
              <a:lstStyle/>
              <a:p>
                <a:endParaRPr lang="en-US"/>
              </a:p>
            </p:txBody>
          </p:sp>
          <p:sp>
            <p:nvSpPr>
              <p:cNvPr id="60467" name="Freeform 209"/>
              <p:cNvSpPr>
                <a:spLocks/>
              </p:cNvSpPr>
              <p:nvPr/>
            </p:nvSpPr>
            <p:spPr bwMode="auto">
              <a:xfrm>
                <a:off x="3228976" y="3708401"/>
                <a:ext cx="63500" cy="114300"/>
              </a:xfrm>
              <a:custGeom>
                <a:avLst/>
                <a:gdLst>
                  <a:gd name="T0" fmla="*/ 0 w 40"/>
                  <a:gd name="T1" fmla="*/ 0 h 72"/>
                  <a:gd name="T2" fmla="*/ 0 w 40"/>
                  <a:gd name="T3" fmla="*/ 2147483647 h 72"/>
                  <a:gd name="T4" fmla="*/ 2147483647 w 40"/>
                  <a:gd name="T5" fmla="*/ 2147483647 h 72"/>
                  <a:gd name="T6" fmla="*/ 0 60000 65536"/>
                  <a:gd name="T7" fmla="*/ 0 60000 65536"/>
                  <a:gd name="T8" fmla="*/ 0 60000 65536"/>
                  <a:gd name="T9" fmla="*/ 0 w 40"/>
                  <a:gd name="T10" fmla="*/ 0 h 72"/>
                  <a:gd name="T11" fmla="*/ 40 w 40"/>
                  <a:gd name="T12" fmla="*/ 72 h 72"/>
                </a:gdLst>
                <a:ahLst/>
                <a:cxnLst>
                  <a:cxn ang="T6">
                    <a:pos x="T0" y="T1"/>
                  </a:cxn>
                  <a:cxn ang="T7">
                    <a:pos x="T2" y="T3"/>
                  </a:cxn>
                  <a:cxn ang="T8">
                    <a:pos x="T4" y="T5"/>
                  </a:cxn>
                </a:cxnLst>
                <a:rect l="T9" t="T10" r="T11" b="T12"/>
                <a:pathLst>
                  <a:path w="40" h="72">
                    <a:moveTo>
                      <a:pt x="0" y="0"/>
                    </a:moveTo>
                    <a:lnTo>
                      <a:pt x="0" y="72"/>
                    </a:lnTo>
                    <a:lnTo>
                      <a:pt x="40" y="72"/>
                    </a:lnTo>
                  </a:path>
                </a:pathLst>
              </a:custGeom>
              <a:noFill/>
              <a:ln w="28575" cap="sq">
                <a:solidFill>
                  <a:srgbClr val="000000"/>
                </a:solidFill>
                <a:prstDash val="solid"/>
                <a:miter lim="800000"/>
                <a:headEnd/>
                <a:tailEnd/>
              </a:ln>
            </p:spPr>
            <p:txBody>
              <a:bodyPr/>
              <a:lstStyle/>
              <a:p>
                <a:endParaRPr lang="en-US"/>
              </a:p>
            </p:txBody>
          </p:sp>
          <p:sp>
            <p:nvSpPr>
              <p:cNvPr id="60468" name="Freeform 210"/>
              <p:cNvSpPr>
                <a:spLocks/>
              </p:cNvSpPr>
              <p:nvPr/>
            </p:nvSpPr>
            <p:spPr bwMode="auto">
              <a:xfrm>
                <a:off x="2974976" y="2884488"/>
                <a:ext cx="254000" cy="812800"/>
              </a:xfrm>
              <a:custGeom>
                <a:avLst/>
                <a:gdLst>
                  <a:gd name="T0" fmla="*/ 0 w 160"/>
                  <a:gd name="T1" fmla="*/ 0 h 512"/>
                  <a:gd name="T2" fmla="*/ 0 w 160"/>
                  <a:gd name="T3" fmla="*/ 2147483647 h 512"/>
                  <a:gd name="T4" fmla="*/ 2147483647 w 160"/>
                  <a:gd name="T5" fmla="*/ 2147483647 h 512"/>
                  <a:gd name="T6" fmla="*/ 0 60000 65536"/>
                  <a:gd name="T7" fmla="*/ 0 60000 65536"/>
                  <a:gd name="T8" fmla="*/ 0 60000 65536"/>
                  <a:gd name="T9" fmla="*/ 0 w 160"/>
                  <a:gd name="T10" fmla="*/ 0 h 512"/>
                  <a:gd name="T11" fmla="*/ 160 w 160"/>
                  <a:gd name="T12" fmla="*/ 512 h 512"/>
                </a:gdLst>
                <a:ahLst/>
                <a:cxnLst>
                  <a:cxn ang="T6">
                    <a:pos x="T0" y="T1"/>
                  </a:cxn>
                  <a:cxn ang="T7">
                    <a:pos x="T2" y="T3"/>
                  </a:cxn>
                  <a:cxn ang="T8">
                    <a:pos x="T4" y="T5"/>
                  </a:cxn>
                </a:cxnLst>
                <a:rect l="T9" t="T10" r="T11" b="T12"/>
                <a:pathLst>
                  <a:path w="160" h="512">
                    <a:moveTo>
                      <a:pt x="0" y="0"/>
                    </a:moveTo>
                    <a:lnTo>
                      <a:pt x="0" y="512"/>
                    </a:lnTo>
                    <a:lnTo>
                      <a:pt x="160" y="512"/>
                    </a:lnTo>
                  </a:path>
                </a:pathLst>
              </a:custGeom>
              <a:noFill/>
              <a:ln w="28575" cap="sq">
                <a:solidFill>
                  <a:srgbClr val="000000"/>
                </a:solidFill>
                <a:prstDash val="solid"/>
                <a:miter lim="800000"/>
                <a:headEnd/>
                <a:tailEnd/>
              </a:ln>
            </p:spPr>
            <p:txBody>
              <a:bodyPr/>
              <a:lstStyle/>
              <a:p>
                <a:endParaRPr lang="en-US"/>
              </a:p>
            </p:txBody>
          </p:sp>
          <p:sp>
            <p:nvSpPr>
              <p:cNvPr id="60469" name="Freeform 211"/>
              <p:cNvSpPr>
                <a:spLocks/>
              </p:cNvSpPr>
              <p:nvPr/>
            </p:nvSpPr>
            <p:spPr bwMode="auto">
              <a:xfrm>
                <a:off x="2757488" y="2871788"/>
                <a:ext cx="217488" cy="788988"/>
              </a:xfrm>
              <a:custGeom>
                <a:avLst/>
                <a:gdLst>
                  <a:gd name="T0" fmla="*/ 0 w 137"/>
                  <a:gd name="T1" fmla="*/ 2147483647 h 497"/>
                  <a:gd name="T2" fmla="*/ 0 w 137"/>
                  <a:gd name="T3" fmla="*/ 0 h 497"/>
                  <a:gd name="T4" fmla="*/ 2147483647 w 137"/>
                  <a:gd name="T5" fmla="*/ 0 h 497"/>
                  <a:gd name="T6" fmla="*/ 0 60000 65536"/>
                  <a:gd name="T7" fmla="*/ 0 60000 65536"/>
                  <a:gd name="T8" fmla="*/ 0 60000 65536"/>
                  <a:gd name="T9" fmla="*/ 0 w 137"/>
                  <a:gd name="T10" fmla="*/ 0 h 497"/>
                  <a:gd name="T11" fmla="*/ 137 w 137"/>
                  <a:gd name="T12" fmla="*/ 497 h 497"/>
                </a:gdLst>
                <a:ahLst/>
                <a:cxnLst>
                  <a:cxn ang="T6">
                    <a:pos x="T0" y="T1"/>
                  </a:cxn>
                  <a:cxn ang="T7">
                    <a:pos x="T2" y="T3"/>
                  </a:cxn>
                  <a:cxn ang="T8">
                    <a:pos x="T4" y="T5"/>
                  </a:cxn>
                </a:cxnLst>
                <a:rect l="T9" t="T10" r="T11" b="T12"/>
                <a:pathLst>
                  <a:path w="137" h="497">
                    <a:moveTo>
                      <a:pt x="0" y="497"/>
                    </a:moveTo>
                    <a:lnTo>
                      <a:pt x="0" y="0"/>
                    </a:lnTo>
                    <a:lnTo>
                      <a:pt x="137" y="0"/>
                    </a:lnTo>
                  </a:path>
                </a:pathLst>
              </a:custGeom>
              <a:noFill/>
              <a:ln w="28575" cap="sq">
                <a:solidFill>
                  <a:srgbClr val="000000"/>
                </a:solidFill>
                <a:prstDash val="solid"/>
                <a:miter lim="800000"/>
                <a:headEnd/>
                <a:tailEnd/>
              </a:ln>
            </p:spPr>
            <p:txBody>
              <a:bodyPr/>
              <a:lstStyle/>
              <a:p>
                <a:endParaRPr lang="en-US"/>
              </a:p>
            </p:txBody>
          </p:sp>
          <p:sp>
            <p:nvSpPr>
              <p:cNvPr id="60470" name="Freeform 213"/>
              <p:cNvSpPr>
                <a:spLocks/>
              </p:cNvSpPr>
              <p:nvPr/>
            </p:nvSpPr>
            <p:spPr bwMode="auto">
              <a:xfrm>
                <a:off x="2928938" y="4073526"/>
                <a:ext cx="815975" cy="388938"/>
              </a:xfrm>
              <a:custGeom>
                <a:avLst/>
                <a:gdLst>
                  <a:gd name="T0" fmla="*/ 0 w 514"/>
                  <a:gd name="T1" fmla="*/ 2147483647 h 245"/>
                  <a:gd name="T2" fmla="*/ 0 w 514"/>
                  <a:gd name="T3" fmla="*/ 0 h 245"/>
                  <a:gd name="T4" fmla="*/ 2147483647 w 514"/>
                  <a:gd name="T5" fmla="*/ 0 h 245"/>
                  <a:gd name="T6" fmla="*/ 0 60000 65536"/>
                  <a:gd name="T7" fmla="*/ 0 60000 65536"/>
                  <a:gd name="T8" fmla="*/ 0 60000 65536"/>
                  <a:gd name="T9" fmla="*/ 0 w 514"/>
                  <a:gd name="T10" fmla="*/ 0 h 245"/>
                  <a:gd name="T11" fmla="*/ 514 w 514"/>
                  <a:gd name="T12" fmla="*/ 245 h 245"/>
                </a:gdLst>
                <a:ahLst/>
                <a:cxnLst>
                  <a:cxn ang="T6">
                    <a:pos x="T0" y="T1"/>
                  </a:cxn>
                  <a:cxn ang="T7">
                    <a:pos x="T2" y="T3"/>
                  </a:cxn>
                  <a:cxn ang="T8">
                    <a:pos x="T4" y="T5"/>
                  </a:cxn>
                </a:cxnLst>
                <a:rect l="T9" t="T10" r="T11" b="T12"/>
                <a:pathLst>
                  <a:path w="514" h="245">
                    <a:moveTo>
                      <a:pt x="0" y="245"/>
                    </a:moveTo>
                    <a:lnTo>
                      <a:pt x="0" y="0"/>
                    </a:lnTo>
                    <a:lnTo>
                      <a:pt x="514" y="0"/>
                    </a:lnTo>
                  </a:path>
                </a:pathLst>
              </a:custGeom>
              <a:noFill/>
              <a:ln w="28575" cap="sq">
                <a:solidFill>
                  <a:srgbClr val="000000"/>
                </a:solidFill>
                <a:prstDash val="solid"/>
                <a:miter lim="800000"/>
                <a:headEnd/>
                <a:tailEnd/>
              </a:ln>
            </p:spPr>
            <p:txBody>
              <a:bodyPr/>
              <a:lstStyle/>
              <a:p>
                <a:endParaRPr lang="en-US"/>
              </a:p>
            </p:txBody>
          </p:sp>
          <p:sp>
            <p:nvSpPr>
              <p:cNvPr id="60471" name="Freeform 215"/>
              <p:cNvSpPr>
                <a:spLocks/>
              </p:cNvSpPr>
              <p:nvPr/>
            </p:nvSpPr>
            <p:spPr bwMode="auto">
              <a:xfrm>
                <a:off x="3775076" y="4241801"/>
                <a:ext cx="14288" cy="71438"/>
              </a:xfrm>
              <a:custGeom>
                <a:avLst/>
                <a:gdLst>
                  <a:gd name="T0" fmla="*/ 0 w 9"/>
                  <a:gd name="T1" fmla="*/ 2147483647 h 45"/>
                  <a:gd name="T2" fmla="*/ 0 w 9"/>
                  <a:gd name="T3" fmla="*/ 0 h 45"/>
                  <a:gd name="T4" fmla="*/ 2147483647 w 9"/>
                  <a:gd name="T5" fmla="*/ 0 h 45"/>
                  <a:gd name="T6" fmla="*/ 0 60000 65536"/>
                  <a:gd name="T7" fmla="*/ 0 60000 65536"/>
                  <a:gd name="T8" fmla="*/ 0 60000 65536"/>
                  <a:gd name="T9" fmla="*/ 0 w 9"/>
                  <a:gd name="T10" fmla="*/ 0 h 45"/>
                  <a:gd name="T11" fmla="*/ 9 w 9"/>
                  <a:gd name="T12" fmla="*/ 45 h 45"/>
                </a:gdLst>
                <a:ahLst/>
                <a:cxnLst>
                  <a:cxn ang="T6">
                    <a:pos x="T0" y="T1"/>
                  </a:cxn>
                  <a:cxn ang="T7">
                    <a:pos x="T2" y="T3"/>
                  </a:cxn>
                  <a:cxn ang="T8">
                    <a:pos x="T4" y="T5"/>
                  </a:cxn>
                </a:cxnLst>
                <a:rect l="T9" t="T10" r="T11" b="T12"/>
                <a:pathLst>
                  <a:path w="9" h="45">
                    <a:moveTo>
                      <a:pt x="0" y="45"/>
                    </a:moveTo>
                    <a:lnTo>
                      <a:pt x="0" y="0"/>
                    </a:lnTo>
                    <a:lnTo>
                      <a:pt x="9" y="0"/>
                    </a:lnTo>
                  </a:path>
                </a:pathLst>
              </a:custGeom>
              <a:noFill/>
              <a:ln w="28575" cap="sq">
                <a:solidFill>
                  <a:srgbClr val="000000"/>
                </a:solidFill>
                <a:prstDash val="solid"/>
                <a:miter lim="800000"/>
                <a:headEnd/>
                <a:tailEnd/>
              </a:ln>
            </p:spPr>
            <p:txBody>
              <a:bodyPr/>
              <a:lstStyle/>
              <a:p>
                <a:endParaRPr lang="en-US"/>
              </a:p>
            </p:txBody>
          </p:sp>
          <p:sp>
            <p:nvSpPr>
              <p:cNvPr id="60472" name="Freeform 217"/>
              <p:cNvSpPr>
                <a:spLocks/>
              </p:cNvSpPr>
              <p:nvPr/>
            </p:nvSpPr>
            <p:spPr bwMode="auto">
              <a:xfrm>
                <a:off x="3775076" y="4338638"/>
                <a:ext cx="30163" cy="71438"/>
              </a:xfrm>
              <a:custGeom>
                <a:avLst/>
                <a:gdLst>
                  <a:gd name="T0" fmla="*/ 0 w 19"/>
                  <a:gd name="T1" fmla="*/ 0 h 45"/>
                  <a:gd name="T2" fmla="*/ 0 w 19"/>
                  <a:gd name="T3" fmla="*/ 2147483647 h 45"/>
                  <a:gd name="T4" fmla="*/ 2147483647 w 19"/>
                  <a:gd name="T5" fmla="*/ 2147483647 h 45"/>
                  <a:gd name="T6" fmla="*/ 0 60000 65536"/>
                  <a:gd name="T7" fmla="*/ 0 60000 65536"/>
                  <a:gd name="T8" fmla="*/ 0 60000 65536"/>
                  <a:gd name="T9" fmla="*/ 0 w 19"/>
                  <a:gd name="T10" fmla="*/ 0 h 45"/>
                  <a:gd name="T11" fmla="*/ 19 w 19"/>
                  <a:gd name="T12" fmla="*/ 45 h 45"/>
                </a:gdLst>
                <a:ahLst/>
                <a:cxnLst>
                  <a:cxn ang="T6">
                    <a:pos x="T0" y="T1"/>
                  </a:cxn>
                  <a:cxn ang="T7">
                    <a:pos x="T2" y="T3"/>
                  </a:cxn>
                  <a:cxn ang="T8">
                    <a:pos x="T4" y="T5"/>
                  </a:cxn>
                </a:cxnLst>
                <a:rect l="T9" t="T10" r="T11" b="T12"/>
                <a:pathLst>
                  <a:path w="19" h="45">
                    <a:moveTo>
                      <a:pt x="0" y="0"/>
                    </a:moveTo>
                    <a:lnTo>
                      <a:pt x="0" y="45"/>
                    </a:lnTo>
                    <a:lnTo>
                      <a:pt x="19" y="45"/>
                    </a:lnTo>
                  </a:path>
                </a:pathLst>
              </a:custGeom>
              <a:noFill/>
              <a:ln w="28575" cap="sq">
                <a:solidFill>
                  <a:srgbClr val="000000"/>
                </a:solidFill>
                <a:prstDash val="solid"/>
                <a:miter lim="800000"/>
                <a:headEnd/>
                <a:tailEnd/>
              </a:ln>
            </p:spPr>
            <p:txBody>
              <a:bodyPr/>
              <a:lstStyle/>
              <a:p>
                <a:endParaRPr lang="en-US"/>
              </a:p>
            </p:txBody>
          </p:sp>
          <p:sp>
            <p:nvSpPr>
              <p:cNvPr id="60473" name="Freeform 218"/>
              <p:cNvSpPr>
                <a:spLocks/>
              </p:cNvSpPr>
              <p:nvPr/>
            </p:nvSpPr>
            <p:spPr bwMode="auto">
              <a:xfrm>
                <a:off x="3575051" y="4325938"/>
                <a:ext cx="200025" cy="155575"/>
              </a:xfrm>
              <a:custGeom>
                <a:avLst/>
                <a:gdLst>
                  <a:gd name="T0" fmla="*/ 0 w 126"/>
                  <a:gd name="T1" fmla="*/ 2147483647 h 98"/>
                  <a:gd name="T2" fmla="*/ 0 w 126"/>
                  <a:gd name="T3" fmla="*/ 0 h 98"/>
                  <a:gd name="T4" fmla="*/ 2147483647 w 126"/>
                  <a:gd name="T5" fmla="*/ 0 h 98"/>
                  <a:gd name="T6" fmla="*/ 0 60000 65536"/>
                  <a:gd name="T7" fmla="*/ 0 60000 65536"/>
                  <a:gd name="T8" fmla="*/ 0 60000 65536"/>
                  <a:gd name="T9" fmla="*/ 0 w 126"/>
                  <a:gd name="T10" fmla="*/ 0 h 98"/>
                  <a:gd name="T11" fmla="*/ 126 w 126"/>
                  <a:gd name="T12" fmla="*/ 98 h 98"/>
                </a:gdLst>
                <a:ahLst/>
                <a:cxnLst>
                  <a:cxn ang="T6">
                    <a:pos x="T0" y="T1"/>
                  </a:cxn>
                  <a:cxn ang="T7">
                    <a:pos x="T2" y="T3"/>
                  </a:cxn>
                  <a:cxn ang="T8">
                    <a:pos x="T4" y="T5"/>
                  </a:cxn>
                </a:cxnLst>
                <a:rect l="T9" t="T10" r="T11" b="T12"/>
                <a:pathLst>
                  <a:path w="126" h="98">
                    <a:moveTo>
                      <a:pt x="0" y="98"/>
                    </a:moveTo>
                    <a:lnTo>
                      <a:pt x="0" y="0"/>
                    </a:lnTo>
                    <a:lnTo>
                      <a:pt x="126" y="0"/>
                    </a:lnTo>
                  </a:path>
                </a:pathLst>
              </a:custGeom>
              <a:noFill/>
              <a:ln w="28575" cap="sq">
                <a:solidFill>
                  <a:srgbClr val="000000"/>
                </a:solidFill>
                <a:prstDash val="solid"/>
                <a:miter lim="800000"/>
                <a:headEnd/>
                <a:tailEnd/>
              </a:ln>
            </p:spPr>
            <p:txBody>
              <a:bodyPr/>
              <a:lstStyle/>
              <a:p>
                <a:endParaRPr lang="en-US"/>
              </a:p>
            </p:txBody>
          </p:sp>
          <p:sp>
            <p:nvSpPr>
              <p:cNvPr id="60474" name="Freeform 220"/>
              <p:cNvSpPr>
                <a:spLocks/>
              </p:cNvSpPr>
              <p:nvPr/>
            </p:nvSpPr>
            <p:spPr bwMode="auto">
              <a:xfrm>
                <a:off x="3633788" y="4576763"/>
                <a:ext cx="138113" cy="71438"/>
              </a:xfrm>
              <a:custGeom>
                <a:avLst/>
                <a:gdLst>
                  <a:gd name="T0" fmla="*/ 0 w 87"/>
                  <a:gd name="T1" fmla="*/ 2147483647 h 45"/>
                  <a:gd name="T2" fmla="*/ 0 w 87"/>
                  <a:gd name="T3" fmla="*/ 0 h 45"/>
                  <a:gd name="T4" fmla="*/ 2147483647 w 87"/>
                  <a:gd name="T5" fmla="*/ 0 h 45"/>
                  <a:gd name="T6" fmla="*/ 0 60000 65536"/>
                  <a:gd name="T7" fmla="*/ 0 60000 65536"/>
                  <a:gd name="T8" fmla="*/ 0 60000 65536"/>
                  <a:gd name="T9" fmla="*/ 0 w 87"/>
                  <a:gd name="T10" fmla="*/ 0 h 45"/>
                  <a:gd name="T11" fmla="*/ 87 w 87"/>
                  <a:gd name="T12" fmla="*/ 45 h 45"/>
                </a:gdLst>
                <a:ahLst/>
                <a:cxnLst>
                  <a:cxn ang="T6">
                    <a:pos x="T0" y="T1"/>
                  </a:cxn>
                  <a:cxn ang="T7">
                    <a:pos x="T2" y="T3"/>
                  </a:cxn>
                  <a:cxn ang="T8">
                    <a:pos x="T4" y="T5"/>
                  </a:cxn>
                </a:cxnLst>
                <a:rect l="T9" t="T10" r="T11" b="T12"/>
                <a:pathLst>
                  <a:path w="87" h="45">
                    <a:moveTo>
                      <a:pt x="0" y="45"/>
                    </a:moveTo>
                    <a:lnTo>
                      <a:pt x="0" y="0"/>
                    </a:lnTo>
                    <a:lnTo>
                      <a:pt x="87" y="0"/>
                    </a:lnTo>
                  </a:path>
                </a:pathLst>
              </a:custGeom>
              <a:noFill/>
              <a:ln w="28575" cap="sq">
                <a:solidFill>
                  <a:srgbClr val="000000"/>
                </a:solidFill>
                <a:prstDash val="solid"/>
                <a:miter lim="800000"/>
                <a:headEnd/>
                <a:tailEnd/>
              </a:ln>
            </p:spPr>
            <p:txBody>
              <a:bodyPr/>
              <a:lstStyle/>
              <a:p>
                <a:endParaRPr lang="en-US"/>
              </a:p>
            </p:txBody>
          </p:sp>
          <p:sp>
            <p:nvSpPr>
              <p:cNvPr id="60475" name="Freeform 222"/>
              <p:cNvSpPr>
                <a:spLocks/>
              </p:cNvSpPr>
              <p:nvPr/>
            </p:nvSpPr>
            <p:spPr bwMode="auto">
              <a:xfrm>
                <a:off x="3633788" y="4673601"/>
                <a:ext cx="195263" cy="71438"/>
              </a:xfrm>
              <a:custGeom>
                <a:avLst/>
                <a:gdLst>
                  <a:gd name="T0" fmla="*/ 0 w 123"/>
                  <a:gd name="T1" fmla="*/ 0 h 45"/>
                  <a:gd name="T2" fmla="*/ 0 w 123"/>
                  <a:gd name="T3" fmla="*/ 2147483647 h 45"/>
                  <a:gd name="T4" fmla="*/ 2147483647 w 123"/>
                  <a:gd name="T5" fmla="*/ 2147483647 h 45"/>
                  <a:gd name="T6" fmla="*/ 0 60000 65536"/>
                  <a:gd name="T7" fmla="*/ 0 60000 65536"/>
                  <a:gd name="T8" fmla="*/ 0 60000 65536"/>
                  <a:gd name="T9" fmla="*/ 0 w 123"/>
                  <a:gd name="T10" fmla="*/ 0 h 45"/>
                  <a:gd name="T11" fmla="*/ 123 w 123"/>
                  <a:gd name="T12" fmla="*/ 45 h 45"/>
                </a:gdLst>
                <a:ahLst/>
                <a:cxnLst>
                  <a:cxn ang="T6">
                    <a:pos x="T0" y="T1"/>
                  </a:cxn>
                  <a:cxn ang="T7">
                    <a:pos x="T2" y="T3"/>
                  </a:cxn>
                  <a:cxn ang="T8">
                    <a:pos x="T4" y="T5"/>
                  </a:cxn>
                </a:cxnLst>
                <a:rect l="T9" t="T10" r="T11" b="T12"/>
                <a:pathLst>
                  <a:path w="123" h="45">
                    <a:moveTo>
                      <a:pt x="0" y="0"/>
                    </a:moveTo>
                    <a:lnTo>
                      <a:pt x="0" y="45"/>
                    </a:lnTo>
                    <a:lnTo>
                      <a:pt x="123" y="45"/>
                    </a:lnTo>
                  </a:path>
                </a:pathLst>
              </a:custGeom>
              <a:noFill/>
              <a:ln w="28575" cap="sq">
                <a:solidFill>
                  <a:srgbClr val="000000"/>
                </a:solidFill>
                <a:prstDash val="solid"/>
                <a:miter lim="800000"/>
                <a:headEnd/>
                <a:tailEnd/>
              </a:ln>
            </p:spPr>
            <p:txBody>
              <a:bodyPr/>
              <a:lstStyle/>
              <a:p>
                <a:endParaRPr lang="en-US"/>
              </a:p>
            </p:txBody>
          </p:sp>
          <p:sp>
            <p:nvSpPr>
              <p:cNvPr id="60476" name="Freeform 223"/>
              <p:cNvSpPr>
                <a:spLocks/>
              </p:cNvSpPr>
              <p:nvPr/>
            </p:nvSpPr>
            <p:spPr bwMode="auto">
              <a:xfrm>
                <a:off x="3575051" y="4506913"/>
                <a:ext cx="58738" cy="153988"/>
              </a:xfrm>
              <a:custGeom>
                <a:avLst/>
                <a:gdLst>
                  <a:gd name="T0" fmla="*/ 0 w 37"/>
                  <a:gd name="T1" fmla="*/ 0 h 97"/>
                  <a:gd name="T2" fmla="*/ 0 w 37"/>
                  <a:gd name="T3" fmla="*/ 2147483647 h 97"/>
                  <a:gd name="T4" fmla="*/ 2147483647 w 37"/>
                  <a:gd name="T5" fmla="*/ 2147483647 h 97"/>
                  <a:gd name="T6" fmla="*/ 0 60000 65536"/>
                  <a:gd name="T7" fmla="*/ 0 60000 65536"/>
                  <a:gd name="T8" fmla="*/ 0 60000 65536"/>
                  <a:gd name="T9" fmla="*/ 0 w 37"/>
                  <a:gd name="T10" fmla="*/ 0 h 97"/>
                  <a:gd name="T11" fmla="*/ 37 w 37"/>
                  <a:gd name="T12" fmla="*/ 97 h 97"/>
                </a:gdLst>
                <a:ahLst/>
                <a:cxnLst>
                  <a:cxn ang="T6">
                    <a:pos x="T0" y="T1"/>
                  </a:cxn>
                  <a:cxn ang="T7">
                    <a:pos x="T2" y="T3"/>
                  </a:cxn>
                  <a:cxn ang="T8">
                    <a:pos x="T4" y="T5"/>
                  </a:cxn>
                </a:cxnLst>
                <a:rect l="T9" t="T10" r="T11" b="T12"/>
                <a:pathLst>
                  <a:path w="37" h="97">
                    <a:moveTo>
                      <a:pt x="0" y="0"/>
                    </a:moveTo>
                    <a:lnTo>
                      <a:pt x="0" y="97"/>
                    </a:lnTo>
                    <a:lnTo>
                      <a:pt x="37" y="97"/>
                    </a:lnTo>
                  </a:path>
                </a:pathLst>
              </a:custGeom>
              <a:noFill/>
              <a:ln w="28575" cap="sq">
                <a:solidFill>
                  <a:srgbClr val="000000"/>
                </a:solidFill>
                <a:prstDash val="solid"/>
                <a:miter lim="800000"/>
                <a:headEnd/>
                <a:tailEnd/>
              </a:ln>
            </p:spPr>
            <p:txBody>
              <a:bodyPr/>
              <a:lstStyle/>
              <a:p>
                <a:endParaRPr lang="en-US"/>
              </a:p>
            </p:txBody>
          </p:sp>
          <p:sp>
            <p:nvSpPr>
              <p:cNvPr id="60477" name="Freeform 224"/>
              <p:cNvSpPr>
                <a:spLocks/>
              </p:cNvSpPr>
              <p:nvPr/>
            </p:nvSpPr>
            <p:spPr bwMode="auto">
              <a:xfrm>
                <a:off x="3246438" y="4494213"/>
                <a:ext cx="328613" cy="368300"/>
              </a:xfrm>
              <a:custGeom>
                <a:avLst/>
                <a:gdLst>
                  <a:gd name="T0" fmla="*/ 0 w 207"/>
                  <a:gd name="T1" fmla="*/ 2147483647 h 232"/>
                  <a:gd name="T2" fmla="*/ 0 w 207"/>
                  <a:gd name="T3" fmla="*/ 0 h 232"/>
                  <a:gd name="T4" fmla="*/ 2147483647 w 207"/>
                  <a:gd name="T5" fmla="*/ 0 h 232"/>
                  <a:gd name="T6" fmla="*/ 0 60000 65536"/>
                  <a:gd name="T7" fmla="*/ 0 60000 65536"/>
                  <a:gd name="T8" fmla="*/ 0 60000 65536"/>
                  <a:gd name="T9" fmla="*/ 0 w 207"/>
                  <a:gd name="T10" fmla="*/ 0 h 232"/>
                  <a:gd name="T11" fmla="*/ 207 w 207"/>
                  <a:gd name="T12" fmla="*/ 232 h 232"/>
                </a:gdLst>
                <a:ahLst/>
                <a:cxnLst>
                  <a:cxn ang="T6">
                    <a:pos x="T0" y="T1"/>
                  </a:cxn>
                  <a:cxn ang="T7">
                    <a:pos x="T2" y="T3"/>
                  </a:cxn>
                  <a:cxn ang="T8">
                    <a:pos x="T4" y="T5"/>
                  </a:cxn>
                </a:cxnLst>
                <a:rect l="T9" t="T10" r="T11" b="T12"/>
                <a:pathLst>
                  <a:path w="207" h="232">
                    <a:moveTo>
                      <a:pt x="0" y="232"/>
                    </a:moveTo>
                    <a:lnTo>
                      <a:pt x="0" y="0"/>
                    </a:lnTo>
                    <a:lnTo>
                      <a:pt x="207" y="0"/>
                    </a:lnTo>
                  </a:path>
                </a:pathLst>
              </a:custGeom>
              <a:noFill/>
              <a:ln w="28575" cap="sq">
                <a:solidFill>
                  <a:srgbClr val="000000"/>
                </a:solidFill>
                <a:prstDash val="solid"/>
                <a:miter lim="800000"/>
                <a:headEnd/>
                <a:tailEnd/>
              </a:ln>
            </p:spPr>
            <p:txBody>
              <a:bodyPr/>
              <a:lstStyle/>
              <a:p>
                <a:endParaRPr lang="en-US"/>
              </a:p>
            </p:txBody>
          </p:sp>
          <p:sp>
            <p:nvSpPr>
              <p:cNvPr id="60478" name="Freeform 226"/>
              <p:cNvSpPr>
                <a:spLocks/>
              </p:cNvSpPr>
              <p:nvPr/>
            </p:nvSpPr>
            <p:spPr bwMode="auto">
              <a:xfrm>
                <a:off x="3660776" y="4913313"/>
                <a:ext cx="109538" cy="71438"/>
              </a:xfrm>
              <a:custGeom>
                <a:avLst/>
                <a:gdLst>
                  <a:gd name="T0" fmla="*/ 0 w 69"/>
                  <a:gd name="T1" fmla="*/ 2147483647 h 45"/>
                  <a:gd name="T2" fmla="*/ 0 w 69"/>
                  <a:gd name="T3" fmla="*/ 0 h 45"/>
                  <a:gd name="T4" fmla="*/ 2147483647 w 69"/>
                  <a:gd name="T5" fmla="*/ 0 h 45"/>
                  <a:gd name="T6" fmla="*/ 0 60000 65536"/>
                  <a:gd name="T7" fmla="*/ 0 60000 65536"/>
                  <a:gd name="T8" fmla="*/ 0 60000 65536"/>
                  <a:gd name="T9" fmla="*/ 0 w 69"/>
                  <a:gd name="T10" fmla="*/ 0 h 45"/>
                  <a:gd name="T11" fmla="*/ 69 w 69"/>
                  <a:gd name="T12" fmla="*/ 45 h 45"/>
                </a:gdLst>
                <a:ahLst/>
                <a:cxnLst>
                  <a:cxn ang="T6">
                    <a:pos x="T0" y="T1"/>
                  </a:cxn>
                  <a:cxn ang="T7">
                    <a:pos x="T2" y="T3"/>
                  </a:cxn>
                  <a:cxn ang="T8">
                    <a:pos x="T4" y="T5"/>
                  </a:cxn>
                </a:cxnLst>
                <a:rect l="T9" t="T10" r="T11" b="T12"/>
                <a:pathLst>
                  <a:path w="69" h="45">
                    <a:moveTo>
                      <a:pt x="0" y="45"/>
                    </a:moveTo>
                    <a:lnTo>
                      <a:pt x="0" y="0"/>
                    </a:lnTo>
                    <a:lnTo>
                      <a:pt x="69" y="0"/>
                    </a:lnTo>
                  </a:path>
                </a:pathLst>
              </a:custGeom>
              <a:noFill/>
              <a:ln w="28575" cap="sq">
                <a:solidFill>
                  <a:srgbClr val="000000"/>
                </a:solidFill>
                <a:prstDash val="solid"/>
                <a:miter lim="800000"/>
                <a:headEnd/>
                <a:tailEnd/>
              </a:ln>
            </p:spPr>
            <p:txBody>
              <a:bodyPr/>
              <a:lstStyle/>
              <a:p>
                <a:endParaRPr lang="en-US"/>
              </a:p>
            </p:txBody>
          </p:sp>
          <p:sp>
            <p:nvSpPr>
              <p:cNvPr id="60479" name="Freeform 228"/>
              <p:cNvSpPr>
                <a:spLocks/>
              </p:cNvSpPr>
              <p:nvPr/>
            </p:nvSpPr>
            <p:spPr bwMode="auto">
              <a:xfrm>
                <a:off x="3660776" y="5010151"/>
                <a:ext cx="161925" cy="71438"/>
              </a:xfrm>
              <a:custGeom>
                <a:avLst/>
                <a:gdLst>
                  <a:gd name="T0" fmla="*/ 0 w 102"/>
                  <a:gd name="T1" fmla="*/ 0 h 45"/>
                  <a:gd name="T2" fmla="*/ 0 w 102"/>
                  <a:gd name="T3" fmla="*/ 2147483647 h 45"/>
                  <a:gd name="T4" fmla="*/ 2147483647 w 102"/>
                  <a:gd name="T5" fmla="*/ 2147483647 h 45"/>
                  <a:gd name="T6" fmla="*/ 0 60000 65536"/>
                  <a:gd name="T7" fmla="*/ 0 60000 65536"/>
                  <a:gd name="T8" fmla="*/ 0 60000 65536"/>
                  <a:gd name="T9" fmla="*/ 0 w 102"/>
                  <a:gd name="T10" fmla="*/ 0 h 45"/>
                  <a:gd name="T11" fmla="*/ 102 w 102"/>
                  <a:gd name="T12" fmla="*/ 45 h 45"/>
                </a:gdLst>
                <a:ahLst/>
                <a:cxnLst>
                  <a:cxn ang="T6">
                    <a:pos x="T0" y="T1"/>
                  </a:cxn>
                  <a:cxn ang="T7">
                    <a:pos x="T2" y="T3"/>
                  </a:cxn>
                  <a:cxn ang="T8">
                    <a:pos x="T4" y="T5"/>
                  </a:cxn>
                </a:cxnLst>
                <a:rect l="T9" t="T10" r="T11" b="T12"/>
                <a:pathLst>
                  <a:path w="102" h="45">
                    <a:moveTo>
                      <a:pt x="0" y="0"/>
                    </a:moveTo>
                    <a:lnTo>
                      <a:pt x="0" y="45"/>
                    </a:lnTo>
                    <a:lnTo>
                      <a:pt x="102" y="45"/>
                    </a:lnTo>
                  </a:path>
                </a:pathLst>
              </a:custGeom>
              <a:noFill/>
              <a:ln w="28575" cap="sq">
                <a:solidFill>
                  <a:srgbClr val="000000"/>
                </a:solidFill>
                <a:prstDash val="solid"/>
                <a:miter lim="800000"/>
                <a:headEnd/>
                <a:tailEnd/>
              </a:ln>
            </p:spPr>
            <p:txBody>
              <a:bodyPr/>
              <a:lstStyle/>
              <a:p>
                <a:endParaRPr lang="en-US"/>
              </a:p>
            </p:txBody>
          </p:sp>
          <p:sp>
            <p:nvSpPr>
              <p:cNvPr id="60480" name="Freeform 229"/>
              <p:cNvSpPr>
                <a:spLocks/>
              </p:cNvSpPr>
              <p:nvPr/>
            </p:nvSpPr>
            <p:spPr bwMode="auto">
              <a:xfrm>
                <a:off x="3589338" y="4997451"/>
                <a:ext cx="71438" cy="249238"/>
              </a:xfrm>
              <a:custGeom>
                <a:avLst/>
                <a:gdLst>
                  <a:gd name="T0" fmla="*/ 0 w 45"/>
                  <a:gd name="T1" fmla="*/ 2147483647 h 157"/>
                  <a:gd name="T2" fmla="*/ 0 w 45"/>
                  <a:gd name="T3" fmla="*/ 0 h 157"/>
                  <a:gd name="T4" fmla="*/ 2147483647 w 45"/>
                  <a:gd name="T5" fmla="*/ 0 h 157"/>
                  <a:gd name="T6" fmla="*/ 0 60000 65536"/>
                  <a:gd name="T7" fmla="*/ 0 60000 65536"/>
                  <a:gd name="T8" fmla="*/ 0 60000 65536"/>
                  <a:gd name="T9" fmla="*/ 0 w 45"/>
                  <a:gd name="T10" fmla="*/ 0 h 157"/>
                  <a:gd name="T11" fmla="*/ 45 w 45"/>
                  <a:gd name="T12" fmla="*/ 157 h 157"/>
                </a:gdLst>
                <a:ahLst/>
                <a:cxnLst>
                  <a:cxn ang="T6">
                    <a:pos x="T0" y="T1"/>
                  </a:cxn>
                  <a:cxn ang="T7">
                    <a:pos x="T2" y="T3"/>
                  </a:cxn>
                  <a:cxn ang="T8">
                    <a:pos x="T4" y="T5"/>
                  </a:cxn>
                </a:cxnLst>
                <a:rect l="T9" t="T10" r="T11" b="T12"/>
                <a:pathLst>
                  <a:path w="45" h="157">
                    <a:moveTo>
                      <a:pt x="0" y="157"/>
                    </a:moveTo>
                    <a:lnTo>
                      <a:pt x="0" y="0"/>
                    </a:lnTo>
                    <a:lnTo>
                      <a:pt x="45" y="0"/>
                    </a:lnTo>
                  </a:path>
                </a:pathLst>
              </a:custGeom>
              <a:noFill/>
              <a:ln w="28575" cap="sq">
                <a:solidFill>
                  <a:srgbClr val="000000"/>
                </a:solidFill>
                <a:prstDash val="solid"/>
                <a:miter lim="800000"/>
                <a:headEnd/>
                <a:tailEnd/>
              </a:ln>
            </p:spPr>
            <p:txBody>
              <a:bodyPr/>
              <a:lstStyle/>
              <a:p>
                <a:endParaRPr lang="en-US"/>
              </a:p>
            </p:txBody>
          </p:sp>
          <p:sp>
            <p:nvSpPr>
              <p:cNvPr id="60481" name="Freeform 231"/>
              <p:cNvSpPr>
                <a:spLocks/>
              </p:cNvSpPr>
              <p:nvPr/>
            </p:nvSpPr>
            <p:spPr bwMode="auto">
              <a:xfrm>
                <a:off x="3697288" y="5248276"/>
                <a:ext cx="47625" cy="71438"/>
              </a:xfrm>
              <a:custGeom>
                <a:avLst/>
                <a:gdLst>
                  <a:gd name="T0" fmla="*/ 0 w 30"/>
                  <a:gd name="T1" fmla="*/ 2147483647 h 45"/>
                  <a:gd name="T2" fmla="*/ 0 w 30"/>
                  <a:gd name="T3" fmla="*/ 0 h 45"/>
                  <a:gd name="T4" fmla="*/ 2147483647 w 30"/>
                  <a:gd name="T5" fmla="*/ 0 h 45"/>
                  <a:gd name="T6" fmla="*/ 0 60000 65536"/>
                  <a:gd name="T7" fmla="*/ 0 60000 65536"/>
                  <a:gd name="T8" fmla="*/ 0 60000 65536"/>
                  <a:gd name="T9" fmla="*/ 0 w 30"/>
                  <a:gd name="T10" fmla="*/ 0 h 45"/>
                  <a:gd name="T11" fmla="*/ 30 w 30"/>
                  <a:gd name="T12" fmla="*/ 45 h 45"/>
                </a:gdLst>
                <a:ahLst/>
                <a:cxnLst>
                  <a:cxn ang="T6">
                    <a:pos x="T0" y="T1"/>
                  </a:cxn>
                  <a:cxn ang="T7">
                    <a:pos x="T2" y="T3"/>
                  </a:cxn>
                  <a:cxn ang="T8">
                    <a:pos x="T4" y="T5"/>
                  </a:cxn>
                </a:cxnLst>
                <a:rect l="T9" t="T10" r="T11" b="T12"/>
                <a:pathLst>
                  <a:path w="30" h="45">
                    <a:moveTo>
                      <a:pt x="0" y="45"/>
                    </a:moveTo>
                    <a:lnTo>
                      <a:pt x="0" y="0"/>
                    </a:lnTo>
                    <a:lnTo>
                      <a:pt x="30" y="0"/>
                    </a:lnTo>
                  </a:path>
                </a:pathLst>
              </a:custGeom>
              <a:noFill/>
              <a:ln w="28575" cap="sq">
                <a:solidFill>
                  <a:srgbClr val="000000"/>
                </a:solidFill>
                <a:prstDash val="solid"/>
                <a:miter lim="800000"/>
                <a:headEnd/>
                <a:tailEnd/>
              </a:ln>
            </p:spPr>
            <p:txBody>
              <a:bodyPr/>
              <a:lstStyle/>
              <a:p>
                <a:endParaRPr lang="en-US"/>
              </a:p>
            </p:txBody>
          </p:sp>
          <p:sp>
            <p:nvSpPr>
              <p:cNvPr id="60482" name="Freeform 233"/>
              <p:cNvSpPr>
                <a:spLocks/>
              </p:cNvSpPr>
              <p:nvPr/>
            </p:nvSpPr>
            <p:spPr bwMode="auto">
              <a:xfrm>
                <a:off x="3697288" y="5345113"/>
                <a:ext cx="12700" cy="71438"/>
              </a:xfrm>
              <a:custGeom>
                <a:avLst/>
                <a:gdLst>
                  <a:gd name="T0" fmla="*/ 0 w 8"/>
                  <a:gd name="T1" fmla="*/ 0 h 45"/>
                  <a:gd name="T2" fmla="*/ 0 w 8"/>
                  <a:gd name="T3" fmla="*/ 2147483647 h 45"/>
                  <a:gd name="T4" fmla="*/ 2147483647 w 8"/>
                  <a:gd name="T5" fmla="*/ 2147483647 h 45"/>
                  <a:gd name="T6" fmla="*/ 0 60000 65536"/>
                  <a:gd name="T7" fmla="*/ 0 60000 65536"/>
                  <a:gd name="T8" fmla="*/ 0 60000 65536"/>
                  <a:gd name="T9" fmla="*/ 0 w 8"/>
                  <a:gd name="T10" fmla="*/ 0 h 45"/>
                  <a:gd name="T11" fmla="*/ 8 w 8"/>
                  <a:gd name="T12" fmla="*/ 45 h 45"/>
                </a:gdLst>
                <a:ahLst/>
                <a:cxnLst>
                  <a:cxn ang="T6">
                    <a:pos x="T0" y="T1"/>
                  </a:cxn>
                  <a:cxn ang="T7">
                    <a:pos x="T2" y="T3"/>
                  </a:cxn>
                  <a:cxn ang="T8">
                    <a:pos x="T4" y="T5"/>
                  </a:cxn>
                </a:cxnLst>
                <a:rect l="T9" t="T10" r="T11" b="T12"/>
                <a:pathLst>
                  <a:path w="8" h="45">
                    <a:moveTo>
                      <a:pt x="0" y="0"/>
                    </a:moveTo>
                    <a:lnTo>
                      <a:pt x="0" y="45"/>
                    </a:lnTo>
                    <a:lnTo>
                      <a:pt x="8" y="45"/>
                    </a:lnTo>
                  </a:path>
                </a:pathLst>
              </a:custGeom>
              <a:noFill/>
              <a:ln w="28575" cap="sq">
                <a:solidFill>
                  <a:srgbClr val="000000"/>
                </a:solidFill>
                <a:prstDash val="solid"/>
                <a:miter lim="800000"/>
                <a:headEnd/>
                <a:tailEnd/>
              </a:ln>
            </p:spPr>
            <p:txBody>
              <a:bodyPr/>
              <a:lstStyle/>
              <a:p>
                <a:endParaRPr lang="en-US"/>
              </a:p>
            </p:txBody>
          </p:sp>
          <p:sp>
            <p:nvSpPr>
              <p:cNvPr id="60483" name="Freeform 234"/>
              <p:cNvSpPr>
                <a:spLocks/>
              </p:cNvSpPr>
              <p:nvPr/>
            </p:nvSpPr>
            <p:spPr bwMode="auto">
              <a:xfrm>
                <a:off x="3635376" y="5332413"/>
                <a:ext cx="61913" cy="176213"/>
              </a:xfrm>
              <a:custGeom>
                <a:avLst/>
                <a:gdLst>
                  <a:gd name="T0" fmla="*/ 0 w 39"/>
                  <a:gd name="T1" fmla="*/ 2147483647 h 111"/>
                  <a:gd name="T2" fmla="*/ 0 w 39"/>
                  <a:gd name="T3" fmla="*/ 0 h 111"/>
                  <a:gd name="T4" fmla="*/ 2147483647 w 39"/>
                  <a:gd name="T5" fmla="*/ 0 h 111"/>
                  <a:gd name="T6" fmla="*/ 0 60000 65536"/>
                  <a:gd name="T7" fmla="*/ 0 60000 65536"/>
                  <a:gd name="T8" fmla="*/ 0 60000 65536"/>
                  <a:gd name="T9" fmla="*/ 0 w 39"/>
                  <a:gd name="T10" fmla="*/ 0 h 111"/>
                  <a:gd name="T11" fmla="*/ 39 w 39"/>
                  <a:gd name="T12" fmla="*/ 111 h 111"/>
                </a:gdLst>
                <a:ahLst/>
                <a:cxnLst>
                  <a:cxn ang="T6">
                    <a:pos x="T0" y="T1"/>
                  </a:cxn>
                  <a:cxn ang="T7">
                    <a:pos x="T2" y="T3"/>
                  </a:cxn>
                  <a:cxn ang="T8">
                    <a:pos x="T4" y="T5"/>
                  </a:cxn>
                </a:cxnLst>
                <a:rect l="T9" t="T10" r="T11" b="T12"/>
                <a:pathLst>
                  <a:path w="39" h="111">
                    <a:moveTo>
                      <a:pt x="0" y="111"/>
                    </a:moveTo>
                    <a:lnTo>
                      <a:pt x="0" y="0"/>
                    </a:lnTo>
                    <a:lnTo>
                      <a:pt x="39" y="0"/>
                    </a:lnTo>
                  </a:path>
                </a:pathLst>
              </a:custGeom>
              <a:noFill/>
              <a:ln w="28575" cap="sq">
                <a:solidFill>
                  <a:srgbClr val="000000"/>
                </a:solidFill>
                <a:prstDash val="solid"/>
                <a:miter lim="800000"/>
                <a:headEnd/>
                <a:tailEnd/>
              </a:ln>
            </p:spPr>
            <p:txBody>
              <a:bodyPr/>
              <a:lstStyle/>
              <a:p>
                <a:endParaRPr lang="en-US"/>
              </a:p>
            </p:txBody>
          </p:sp>
          <p:sp>
            <p:nvSpPr>
              <p:cNvPr id="60484" name="Freeform 236"/>
              <p:cNvSpPr>
                <a:spLocks/>
              </p:cNvSpPr>
              <p:nvPr/>
            </p:nvSpPr>
            <p:spPr bwMode="auto">
              <a:xfrm>
                <a:off x="3654426" y="5584826"/>
                <a:ext cx="26988" cy="112713"/>
              </a:xfrm>
              <a:custGeom>
                <a:avLst/>
                <a:gdLst>
                  <a:gd name="T0" fmla="*/ 0 w 17"/>
                  <a:gd name="T1" fmla="*/ 2147483647 h 71"/>
                  <a:gd name="T2" fmla="*/ 0 w 17"/>
                  <a:gd name="T3" fmla="*/ 0 h 71"/>
                  <a:gd name="T4" fmla="*/ 2147483647 w 17"/>
                  <a:gd name="T5" fmla="*/ 0 h 71"/>
                  <a:gd name="T6" fmla="*/ 0 60000 65536"/>
                  <a:gd name="T7" fmla="*/ 0 60000 65536"/>
                  <a:gd name="T8" fmla="*/ 0 60000 65536"/>
                  <a:gd name="T9" fmla="*/ 0 w 17"/>
                  <a:gd name="T10" fmla="*/ 0 h 71"/>
                  <a:gd name="T11" fmla="*/ 17 w 17"/>
                  <a:gd name="T12" fmla="*/ 71 h 71"/>
                </a:gdLst>
                <a:ahLst/>
                <a:cxnLst>
                  <a:cxn ang="T6">
                    <a:pos x="T0" y="T1"/>
                  </a:cxn>
                  <a:cxn ang="T7">
                    <a:pos x="T2" y="T3"/>
                  </a:cxn>
                  <a:cxn ang="T8">
                    <a:pos x="T4" y="T5"/>
                  </a:cxn>
                </a:cxnLst>
                <a:rect l="T9" t="T10" r="T11" b="T12"/>
                <a:pathLst>
                  <a:path w="17" h="71">
                    <a:moveTo>
                      <a:pt x="0" y="71"/>
                    </a:moveTo>
                    <a:lnTo>
                      <a:pt x="0" y="0"/>
                    </a:lnTo>
                    <a:lnTo>
                      <a:pt x="17" y="0"/>
                    </a:lnTo>
                  </a:path>
                </a:pathLst>
              </a:custGeom>
              <a:noFill/>
              <a:ln w="28575" cap="sq">
                <a:solidFill>
                  <a:srgbClr val="000000"/>
                </a:solidFill>
                <a:prstDash val="solid"/>
                <a:miter lim="800000"/>
                <a:headEnd/>
                <a:tailEnd/>
              </a:ln>
            </p:spPr>
            <p:txBody>
              <a:bodyPr/>
              <a:lstStyle/>
              <a:p>
                <a:endParaRPr lang="en-US"/>
              </a:p>
            </p:txBody>
          </p:sp>
          <p:sp>
            <p:nvSpPr>
              <p:cNvPr id="60485" name="Freeform 238"/>
              <p:cNvSpPr>
                <a:spLocks/>
              </p:cNvSpPr>
              <p:nvPr/>
            </p:nvSpPr>
            <p:spPr bwMode="auto">
              <a:xfrm>
                <a:off x="3657601" y="5751513"/>
                <a:ext cx="76200" cy="71438"/>
              </a:xfrm>
              <a:custGeom>
                <a:avLst/>
                <a:gdLst>
                  <a:gd name="T0" fmla="*/ 0 w 48"/>
                  <a:gd name="T1" fmla="*/ 2147483647 h 45"/>
                  <a:gd name="T2" fmla="*/ 0 w 48"/>
                  <a:gd name="T3" fmla="*/ 0 h 45"/>
                  <a:gd name="T4" fmla="*/ 2147483647 w 48"/>
                  <a:gd name="T5" fmla="*/ 0 h 45"/>
                  <a:gd name="T6" fmla="*/ 0 60000 65536"/>
                  <a:gd name="T7" fmla="*/ 0 60000 65536"/>
                  <a:gd name="T8" fmla="*/ 0 60000 65536"/>
                  <a:gd name="T9" fmla="*/ 0 w 48"/>
                  <a:gd name="T10" fmla="*/ 0 h 45"/>
                  <a:gd name="T11" fmla="*/ 48 w 48"/>
                  <a:gd name="T12" fmla="*/ 45 h 45"/>
                </a:gdLst>
                <a:ahLst/>
                <a:cxnLst>
                  <a:cxn ang="T6">
                    <a:pos x="T0" y="T1"/>
                  </a:cxn>
                  <a:cxn ang="T7">
                    <a:pos x="T2" y="T3"/>
                  </a:cxn>
                  <a:cxn ang="T8">
                    <a:pos x="T4" y="T5"/>
                  </a:cxn>
                </a:cxnLst>
                <a:rect l="T9" t="T10" r="T11" b="T12"/>
                <a:pathLst>
                  <a:path w="48" h="45">
                    <a:moveTo>
                      <a:pt x="0" y="45"/>
                    </a:moveTo>
                    <a:lnTo>
                      <a:pt x="0" y="0"/>
                    </a:lnTo>
                    <a:lnTo>
                      <a:pt x="48" y="0"/>
                    </a:lnTo>
                  </a:path>
                </a:pathLst>
              </a:custGeom>
              <a:noFill/>
              <a:ln w="28575" cap="sq">
                <a:solidFill>
                  <a:srgbClr val="000000"/>
                </a:solidFill>
                <a:prstDash val="solid"/>
                <a:miter lim="800000"/>
                <a:headEnd/>
                <a:tailEnd/>
              </a:ln>
            </p:spPr>
            <p:txBody>
              <a:bodyPr/>
              <a:lstStyle/>
              <a:p>
                <a:endParaRPr lang="en-US"/>
              </a:p>
            </p:txBody>
          </p:sp>
          <p:sp>
            <p:nvSpPr>
              <p:cNvPr id="60486" name="Freeform 240"/>
              <p:cNvSpPr>
                <a:spLocks/>
              </p:cNvSpPr>
              <p:nvPr/>
            </p:nvSpPr>
            <p:spPr bwMode="auto">
              <a:xfrm>
                <a:off x="3657601" y="5848351"/>
                <a:ext cx="26988" cy="71438"/>
              </a:xfrm>
              <a:custGeom>
                <a:avLst/>
                <a:gdLst>
                  <a:gd name="T0" fmla="*/ 0 w 17"/>
                  <a:gd name="T1" fmla="*/ 0 h 45"/>
                  <a:gd name="T2" fmla="*/ 0 w 17"/>
                  <a:gd name="T3" fmla="*/ 2147483647 h 45"/>
                  <a:gd name="T4" fmla="*/ 2147483647 w 17"/>
                  <a:gd name="T5" fmla="*/ 2147483647 h 45"/>
                  <a:gd name="T6" fmla="*/ 0 60000 65536"/>
                  <a:gd name="T7" fmla="*/ 0 60000 65536"/>
                  <a:gd name="T8" fmla="*/ 0 60000 65536"/>
                  <a:gd name="T9" fmla="*/ 0 w 17"/>
                  <a:gd name="T10" fmla="*/ 0 h 45"/>
                  <a:gd name="T11" fmla="*/ 17 w 17"/>
                  <a:gd name="T12" fmla="*/ 45 h 45"/>
                </a:gdLst>
                <a:ahLst/>
                <a:cxnLst>
                  <a:cxn ang="T6">
                    <a:pos x="T0" y="T1"/>
                  </a:cxn>
                  <a:cxn ang="T7">
                    <a:pos x="T2" y="T3"/>
                  </a:cxn>
                  <a:cxn ang="T8">
                    <a:pos x="T4" y="T5"/>
                  </a:cxn>
                </a:cxnLst>
                <a:rect l="T9" t="T10" r="T11" b="T12"/>
                <a:pathLst>
                  <a:path w="17" h="45">
                    <a:moveTo>
                      <a:pt x="0" y="0"/>
                    </a:moveTo>
                    <a:lnTo>
                      <a:pt x="0" y="45"/>
                    </a:lnTo>
                    <a:lnTo>
                      <a:pt x="17" y="45"/>
                    </a:lnTo>
                  </a:path>
                </a:pathLst>
              </a:custGeom>
              <a:noFill/>
              <a:ln w="28575" cap="sq">
                <a:solidFill>
                  <a:srgbClr val="000000"/>
                </a:solidFill>
                <a:prstDash val="solid"/>
                <a:miter lim="800000"/>
                <a:headEnd/>
                <a:tailEnd/>
              </a:ln>
            </p:spPr>
            <p:txBody>
              <a:bodyPr/>
              <a:lstStyle/>
              <a:p>
                <a:endParaRPr lang="en-US"/>
              </a:p>
            </p:txBody>
          </p:sp>
          <p:sp>
            <p:nvSpPr>
              <p:cNvPr id="60487" name="Freeform 241"/>
              <p:cNvSpPr>
                <a:spLocks/>
              </p:cNvSpPr>
              <p:nvPr/>
            </p:nvSpPr>
            <p:spPr bwMode="auto">
              <a:xfrm>
                <a:off x="3654426" y="5722938"/>
                <a:ext cx="3175" cy="112713"/>
              </a:xfrm>
              <a:custGeom>
                <a:avLst/>
                <a:gdLst>
                  <a:gd name="T0" fmla="*/ 0 w 2"/>
                  <a:gd name="T1" fmla="*/ 0 h 71"/>
                  <a:gd name="T2" fmla="*/ 0 w 2"/>
                  <a:gd name="T3" fmla="*/ 2147483647 h 71"/>
                  <a:gd name="T4" fmla="*/ 2147483647 w 2"/>
                  <a:gd name="T5" fmla="*/ 2147483647 h 71"/>
                  <a:gd name="T6" fmla="*/ 0 60000 65536"/>
                  <a:gd name="T7" fmla="*/ 0 60000 65536"/>
                  <a:gd name="T8" fmla="*/ 0 60000 65536"/>
                  <a:gd name="T9" fmla="*/ 0 w 2"/>
                  <a:gd name="T10" fmla="*/ 0 h 71"/>
                  <a:gd name="T11" fmla="*/ 2 w 2"/>
                  <a:gd name="T12" fmla="*/ 71 h 71"/>
                </a:gdLst>
                <a:ahLst/>
                <a:cxnLst>
                  <a:cxn ang="T6">
                    <a:pos x="T0" y="T1"/>
                  </a:cxn>
                  <a:cxn ang="T7">
                    <a:pos x="T2" y="T3"/>
                  </a:cxn>
                  <a:cxn ang="T8">
                    <a:pos x="T4" y="T5"/>
                  </a:cxn>
                </a:cxnLst>
                <a:rect l="T9" t="T10" r="T11" b="T12"/>
                <a:pathLst>
                  <a:path w="2" h="71">
                    <a:moveTo>
                      <a:pt x="0" y="0"/>
                    </a:moveTo>
                    <a:lnTo>
                      <a:pt x="0" y="71"/>
                    </a:lnTo>
                    <a:lnTo>
                      <a:pt x="2" y="71"/>
                    </a:lnTo>
                  </a:path>
                </a:pathLst>
              </a:custGeom>
              <a:noFill/>
              <a:ln w="28575" cap="sq">
                <a:solidFill>
                  <a:srgbClr val="000000"/>
                </a:solidFill>
                <a:prstDash val="solid"/>
                <a:miter lim="800000"/>
                <a:headEnd/>
                <a:tailEnd/>
              </a:ln>
            </p:spPr>
            <p:txBody>
              <a:bodyPr/>
              <a:lstStyle/>
              <a:p>
                <a:endParaRPr lang="en-US"/>
              </a:p>
            </p:txBody>
          </p:sp>
          <p:sp>
            <p:nvSpPr>
              <p:cNvPr id="60488" name="Freeform 242"/>
              <p:cNvSpPr>
                <a:spLocks/>
              </p:cNvSpPr>
              <p:nvPr/>
            </p:nvSpPr>
            <p:spPr bwMode="auto">
              <a:xfrm>
                <a:off x="3635376" y="5534026"/>
                <a:ext cx="19050" cy="176213"/>
              </a:xfrm>
              <a:custGeom>
                <a:avLst/>
                <a:gdLst>
                  <a:gd name="T0" fmla="*/ 0 w 12"/>
                  <a:gd name="T1" fmla="*/ 0 h 111"/>
                  <a:gd name="T2" fmla="*/ 0 w 12"/>
                  <a:gd name="T3" fmla="*/ 2147483647 h 111"/>
                  <a:gd name="T4" fmla="*/ 2147483647 w 12"/>
                  <a:gd name="T5" fmla="*/ 2147483647 h 111"/>
                  <a:gd name="T6" fmla="*/ 0 60000 65536"/>
                  <a:gd name="T7" fmla="*/ 0 60000 65536"/>
                  <a:gd name="T8" fmla="*/ 0 60000 65536"/>
                  <a:gd name="T9" fmla="*/ 0 w 12"/>
                  <a:gd name="T10" fmla="*/ 0 h 111"/>
                  <a:gd name="T11" fmla="*/ 12 w 12"/>
                  <a:gd name="T12" fmla="*/ 111 h 111"/>
                </a:gdLst>
                <a:ahLst/>
                <a:cxnLst>
                  <a:cxn ang="T6">
                    <a:pos x="T0" y="T1"/>
                  </a:cxn>
                  <a:cxn ang="T7">
                    <a:pos x="T2" y="T3"/>
                  </a:cxn>
                  <a:cxn ang="T8">
                    <a:pos x="T4" y="T5"/>
                  </a:cxn>
                </a:cxnLst>
                <a:rect l="T9" t="T10" r="T11" b="T12"/>
                <a:pathLst>
                  <a:path w="12" h="111">
                    <a:moveTo>
                      <a:pt x="0" y="0"/>
                    </a:moveTo>
                    <a:lnTo>
                      <a:pt x="0" y="111"/>
                    </a:lnTo>
                    <a:lnTo>
                      <a:pt x="12" y="111"/>
                    </a:lnTo>
                  </a:path>
                </a:pathLst>
              </a:custGeom>
              <a:noFill/>
              <a:ln w="28575" cap="sq">
                <a:solidFill>
                  <a:srgbClr val="000000"/>
                </a:solidFill>
                <a:prstDash val="solid"/>
                <a:miter lim="800000"/>
                <a:headEnd/>
                <a:tailEnd/>
              </a:ln>
            </p:spPr>
            <p:txBody>
              <a:bodyPr/>
              <a:lstStyle/>
              <a:p>
                <a:endParaRPr lang="en-US"/>
              </a:p>
            </p:txBody>
          </p:sp>
          <p:sp>
            <p:nvSpPr>
              <p:cNvPr id="60489" name="Freeform 243"/>
              <p:cNvSpPr>
                <a:spLocks/>
              </p:cNvSpPr>
              <p:nvPr/>
            </p:nvSpPr>
            <p:spPr bwMode="auto">
              <a:xfrm>
                <a:off x="3589338" y="5272088"/>
                <a:ext cx="46038" cy="249238"/>
              </a:xfrm>
              <a:custGeom>
                <a:avLst/>
                <a:gdLst>
                  <a:gd name="T0" fmla="*/ 0 w 29"/>
                  <a:gd name="T1" fmla="*/ 0 h 157"/>
                  <a:gd name="T2" fmla="*/ 0 w 29"/>
                  <a:gd name="T3" fmla="*/ 2147483647 h 157"/>
                  <a:gd name="T4" fmla="*/ 2147483647 w 29"/>
                  <a:gd name="T5" fmla="*/ 2147483647 h 157"/>
                  <a:gd name="T6" fmla="*/ 0 60000 65536"/>
                  <a:gd name="T7" fmla="*/ 0 60000 65536"/>
                  <a:gd name="T8" fmla="*/ 0 60000 65536"/>
                  <a:gd name="T9" fmla="*/ 0 w 29"/>
                  <a:gd name="T10" fmla="*/ 0 h 157"/>
                  <a:gd name="T11" fmla="*/ 29 w 29"/>
                  <a:gd name="T12" fmla="*/ 157 h 157"/>
                </a:gdLst>
                <a:ahLst/>
                <a:cxnLst>
                  <a:cxn ang="T6">
                    <a:pos x="T0" y="T1"/>
                  </a:cxn>
                  <a:cxn ang="T7">
                    <a:pos x="T2" y="T3"/>
                  </a:cxn>
                  <a:cxn ang="T8">
                    <a:pos x="T4" y="T5"/>
                  </a:cxn>
                </a:cxnLst>
                <a:rect l="T9" t="T10" r="T11" b="T12"/>
                <a:pathLst>
                  <a:path w="29" h="157">
                    <a:moveTo>
                      <a:pt x="0" y="0"/>
                    </a:moveTo>
                    <a:lnTo>
                      <a:pt x="0" y="157"/>
                    </a:lnTo>
                    <a:lnTo>
                      <a:pt x="29" y="157"/>
                    </a:lnTo>
                  </a:path>
                </a:pathLst>
              </a:custGeom>
              <a:noFill/>
              <a:ln w="28575" cap="sq">
                <a:solidFill>
                  <a:srgbClr val="000000"/>
                </a:solidFill>
                <a:prstDash val="solid"/>
                <a:miter lim="800000"/>
                <a:headEnd/>
                <a:tailEnd/>
              </a:ln>
            </p:spPr>
            <p:txBody>
              <a:bodyPr/>
              <a:lstStyle/>
              <a:p>
                <a:endParaRPr lang="en-US"/>
              </a:p>
            </p:txBody>
          </p:sp>
          <p:sp>
            <p:nvSpPr>
              <p:cNvPr id="60490" name="Freeform 244"/>
              <p:cNvSpPr>
                <a:spLocks/>
              </p:cNvSpPr>
              <p:nvPr/>
            </p:nvSpPr>
            <p:spPr bwMode="auto">
              <a:xfrm>
                <a:off x="3246438" y="4887913"/>
                <a:ext cx="342900" cy="371475"/>
              </a:xfrm>
              <a:custGeom>
                <a:avLst/>
                <a:gdLst>
                  <a:gd name="T0" fmla="*/ 0 w 216"/>
                  <a:gd name="T1" fmla="*/ 0 h 234"/>
                  <a:gd name="T2" fmla="*/ 0 w 216"/>
                  <a:gd name="T3" fmla="*/ 2147483647 h 234"/>
                  <a:gd name="T4" fmla="*/ 2147483647 w 216"/>
                  <a:gd name="T5" fmla="*/ 2147483647 h 234"/>
                  <a:gd name="T6" fmla="*/ 0 60000 65536"/>
                  <a:gd name="T7" fmla="*/ 0 60000 65536"/>
                  <a:gd name="T8" fmla="*/ 0 60000 65536"/>
                  <a:gd name="T9" fmla="*/ 0 w 216"/>
                  <a:gd name="T10" fmla="*/ 0 h 234"/>
                  <a:gd name="T11" fmla="*/ 216 w 216"/>
                  <a:gd name="T12" fmla="*/ 234 h 234"/>
                </a:gdLst>
                <a:ahLst/>
                <a:cxnLst>
                  <a:cxn ang="T6">
                    <a:pos x="T0" y="T1"/>
                  </a:cxn>
                  <a:cxn ang="T7">
                    <a:pos x="T2" y="T3"/>
                  </a:cxn>
                  <a:cxn ang="T8">
                    <a:pos x="T4" y="T5"/>
                  </a:cxn>
                </a:cxnLst>
                <a:rect l="T9" t="T10" r="T11" b="T12"/>
                <a:pathLst>
                  <a:path w="216" h="234">
                    <a:moveTo>
                      <a:pt x="0" y="0"/>
                    </a:moveTo>
                    <a:lnTo>
                      <a:pt x="0" y="234"/>
                    </a:lnTo>
                    <a:lnTo>
                      <a:pt x="216" y="234"/>
                    </a:lnTo>
                  </a:path>
                </a:pathLst>
              </a:custGeom>
              <a:noFill/>
              <a:ln w="28575" cap="sq">
                <a:solidFill>
                  <a:srgbClr val="000000"/>
                </a:solidFill>
                <a:prstDash val="solid"/>
                <a:miter lim="800000"/>
                <a:headEnd/>
                <a:tailEnd/>
              </a:ln>
            </p:spPr>
            <p:txBody>
              <a:bodyPr/>
              <a:lstStyle/>
              <a:p>
                <a:endParaRPr lang="en-US"/>
              </a:p>
            </p:txBody>
          </p:sp>
          <p:sp>
            <p:nvSpPr>
              <p:cNvPr id="60491" name="Freeform 245"/>
              <p:cNvSpPr>
                <a:spLocks/>
              </p:cNvSpPr>
              <p:nvPr/>
            </p:nvSpPr>
            <p:spPr bwMode="auto">
              <a:xfrm>
                <a:off x="2928938" y="4487863"/>
                <a:ext cx="317500" cy="387350"/>
              </a:xfrm>
              <a:custGeom>
                <a:avLst/>
                <a:gdLst>
                  <a:gd name="T0" fmla="*/ 0 w 200"/>
                  <a:gd name="T1" fmla="*/ 0 h 244"/>
                  <a:gd name="T2" fmla="*/ 0 w 200"/>
                  <a:gd name="T3" fmla="*/ 2147483647 h 244"/>
                  <a:gd name="T4" fmla="*/ 2147483647 w 200"/>
                  <a:gd name="T5" fmla="*/ 2147483647 h 244"/>
                  <a:gd name="T6" fmla="*/ 0 60000 65536"/>
                  <a:gd name="T7" fmla="*/ 0 60000 65536"/>
                  <a:gd name="T8" fmla="*/ 0 60000 65536"/>
                  <a:gd name="T9" fmla="*/ 0 w 200"/>
                  <a:gd name="T10" fmla="*/ 0 h 244"/>
                  <a:gd name="T11" fmla="*/ 200 w 200"/>
                  <a:gd name="T12" fmla="*/ 244 h 244"/>
                </a:gdLst>
                <a:ahLst/>
                <a:cxnLst>
                  <a:cxn ang="T6">
                    <a:pos x="T0" y="T1"/>
                  </a:cxn>
                  <a:cxn ang="T7">
                    <a:pos x="T2" y="T3"/>
                  </a:cxn>
                  <a:cxn ang="T8">
                    <a:pos x="T4" y="T5"/>
                  </a:cxn>
                </a:cxnLst>
                <a:rect l="T9" t="T10" r="T11" b="T12"/>
                <a:pathLst>
                  <a:path w="200" h="244">
                    <a:moveTo>
                      <a:pt x="0" y="0"/>
                    </a:moveTo>
                    <a:lnTo>
                      <a:pt x="0" y="244"/>
                    </a:lnTo>
                    <a:lnTo>
                      <a:pt x="200" y="244"/>
                    </a:lnTo>
                  </a:path>
                </a:pathLst>
              </a:custGeom>
              <a:noFill/>
              <a:ln w="28575" cap="sq">
                <a:solidFill>
                  <a:srgbClr val="000000"/>
                </a:solidFill>
                <a:prstDash val="solid"/>
                <a:miter lim="800000"/>
                <a:headEnd/>
                <a:tailEnd/>
              </a:ln>
            </p:spPr>
            <p:txBody>
              <a:bodyPr/>
              <a:lstStyle/>
              <a:p>
                <a:endParaRPr lang="en-US"/>
              </a:p>
            </p:txBody>
          </p:sp>
          <p:sp>
            <p:nvSpPr>
              <p:cNvPr id="60492" name="Freeform 246"/>
              <p:cNvSpPr>
                <a:spLocks/>
              </p:cNvSpPr>
              <p:nvPr/>
            </p:nvSpPr>
            <p:spPr bwMode="auto">
              <a:xfrm>
                <a:off x="2757488" y="3686176"/>
                <a:ext cx="171450" cy="788988"/>
              </a:xfrm>
              <a:custGeom>
                <a:avLst/>
                <a:gdLst>
                  <a:gd name="T0" fmla="*/ 0 w 108"/>
                  <a:gd name="T1" fmla="*/ 0 h 497"/>
                  <a:gd name="T2" fmla="*/ 0 w 108"/>
                  <a:gd name="T3" fmla="*/ 2147483647 h 497"/>
                  <a:gd name="T4" fmla="*/ 2147483647 w 108"/>
                  <a:gd name="T5" fmla="*/ 2147483647 h 497"/>
                  <a:gd name="T6" fmla="*/ 0 60000 65536"/>
                  <a:gd name="T7" fmla="*/ 0 60000 65536"/>
                  <a:gd name="T8" fmla="*/ 0 60000 65536"/>
                  <a:gd name="T9" fmla="*/ 0 w 108"/>
                  <a:gd name="T10" fmla="*/ 0 h 497"/>
                  <a:gd name="T11" fmla="*/ 108 w 108"/>
                  <a:gd name="T12" fmla="*/ 497 h 497"/>
                </a:gdLst>
                <a:ahLst/>
                <a:cxnLst>
                  <a:cxn ang="T6">
                    <a:pos x="T0" y="T1"/>
                  </a:cxn>
                  <a:cxn ang="T7">
                    <a:pos x="T2" y="T3"/>
                  </a:cxn>
                  <a:cxn ang="T8">
                    <a:pos x="T4" y="T5"/>
                  </a:cxn>
                </a:cxnLst>
                <a:rect l="T9" t="T10" r="T11" b="T12"/>
                <a:pathLst>
                  <a:path w="108" h="497">
                    <a:moveTo>
                      <a:pt x="0" y="0"/>
                    </a:moveTo>
                    <a:lnTo>
                      <a:pt x="0" y="497"/>
                    </a:lnTo>
                    <a:lnTo>
                      <a:pt x="108" y="497"/>
                    </a:lnTo>
                  </a:path>
                </a:pathLst>
              </a:custGeom>
              <a:noFill/>
              <a:ln w="28575" cap="sq">
                <a:solidFill>
                  <a:srgbClr val="000000"/>
                </a:solidFill>
                <a:prstDash val="solid"/>
                <a:miter lim="800000"/>
                <a:headEnd/>
                <a:tailEnd/>
              </a:ln>
            </p:spPr>
            <p:txBody>
              <a:bodyPr/>
              <a:lstStyle/>
              <a:p>
                <a:endParaRPr lang="en-US"/>
              </a:p>
            </p:txBody>
          </p:sp>
          <p:sp>
            <p:nvSpPr>
              <p:cNvPr id="60493" name="Freeform 247"/>
              <p:cNvSpPr>
                <a:spLocks/>
              </p:cNvSpPr>
              <p:nvPr/>
            </p:nvSpPr>
            <p:spPr bwMode="auto">
              <a:xfrm>
                <a:off x="1916113" y="3673476"/>
                <a:ext cx="841375" cy="1193800"/>
              </a:xfrm>
              <a:custGeom>
                <a:avLst/>
                <a:gdLst>
                  <a:gd name="T0" fmla="*/ 0 w 530"/>
                  <a:gd name="T1" fmla="*/ 2147483647 h 752"/>
                  <a:gd name="T2" fmla="*/ 0 w 530"/>
                  <a:gd name="T3" fmla="*/ 0 h 752"/>
                  <a:gd name="T4" fmla="*/ 2147483647 w 530"/>
                  <a:gd name="T5" fmla="*/ 0 h 752"/>
                  <a:gd name="T6" fmla="*/ 0 60000 65536"/>
                  <a:gd name="T7" fmla="*/ 0 60000 65536"/>
                  <a:gd name="T8" fmla="*/ 0 60000 65536"/>
                  <a:gd name="T9" fmla="*/ 0 w 530"/>
                  <a:gd name="T10" fmla="*/ 0 h 752"/>
                  <a:gd name="T11" fmla="*/ 530 w 530"/>
                  <a:gd name="T12" fmla="*/ 752 h 752"/>
                </a:gdLst>
                <a:ahLst/>
                <a:cxnLst>
                  <a:cxn ang="T6">
                    <a:pos x="T0" y="T1"/>
                  </a:cxn>
                  <a:cxn ang="T7">
                    <a:pos x="T2" y="T3"/>
                  </a:cxn>
                  <a:cxn ang="T8">
                    <a:pos x="T4" y="T5"/>
                  </a:cxn>
                </a:cxnLst>
                <a:rect l="T9" t="T10" r="T11" b="T12"/>
                <a:pathLst>
                  <a:path w="530" h="752">
                    <a:moveTo>
                      <a:pt x="0" y="752"/>
                    </a:moveTo>
                    <a:lnTo>
                      <a:pt x="0" y="0"/>
                    </a:lnTo>
                    <a:lnTo>
                      <a:pt x="530" y="0"/>
                    </a:lnTo>
                  </a:path>
                </a:pathLst>
              </a:custGeom>
              <a:noFill/>
              <a:ln w="28575" cap="sq">
                <a:solidFill>
                  <a:srgbClr val="000000"/>
                </a:solidFill>
                <a:prstDash val="solid"/>
                <a:miter lim="800000"/>
                <a:headEnd/>
                <a:tailEnd/>
              </a:ln>
            </p:spPr>
            <p:txBody>
              <a:bodyPr/>
              <a:lstStyle/>
              <a:p>
                <a:endParaRPr lang="en-US"/>
              </a:p>
            </p:txBody>
          </p:sp>
          <p:sp>
            <p:nvSpPr>
              <p:cNvPr id="60494" name="Freeform 249"/>
              <p:cNvSpPr>
                <a:spLocks/>
              </p:cNvSpPr>
              <p:nvPr/>
            </p:nvSpPr>
            <p:spPr bwMode="auto">
              <a:xfrm>
                <a:off x="1916113" y="4892676"/>
                <a:ext cx="1554163" cy="1195388"/>
              </a:xfrm>
              <a:custGeom>
                <a:avLst/>
                <a:gdLst>
                  <a:gd name="T0" fmla="*/ 0 w 979"/>
                  <a:gd name="T1" fmla="*/ 0 h 753"/>
                  <a:gd name="T2" fmla="*/ 0 w 979"/>
                  <a:gd name="T3" fmla="*/ 2147483647 h 753"/>
                  <a:gd name="T4" fmla="*/ 2147483647 w 979"/>
                  <a:gd name="T5" fmla="*/ 2147483647 h 753"/>
                  <a:gd name="T6" fmla="*/ 0 60000 65536"/>
                  <a:gd name="T7" fmla="*/ 0 60000 65536"/>
                  <a:gd name="T8" fmla="*/ 0 60000 65536"/>
                  <a:gd name="T9" fmla="*/ 0 w 979"/>
                  <a:gd name="T10" fmla="*/ 0 h 753"/>
                  <a:gd name="T11" fmla="*/ 979 w 979"/>
                  <a:gd name="T12" fmla="*/ 753 h 753"/>
                </a:gdLst>
                <a:ahLst/>
                <a:cxnLst>
                  <a:cxn ang="T6">
                    <a:pos x="T0" y="T1"/>
                  </a:cxn>
                  <a:cxn ang="T7">
                    <a:pos x="T2" y="T3"/>
                  </a:cxn>
                  <a:cxn ang="T8">
                    <a:pos x="T4" y="T5"/>
                  </a:cxn>
                </a:cxnLst>
                <a:rect l="T9" t="T10" r="T11" b="T12"/>
                <a:pathLst>
                  <a:path w="979" h="753">
                    <a:moveTo>
                      <a:pt x="0" y="0"/>
                    </a:moveTo>
                    <a:lnTo>
                      <a:pt x="0" y="753"/>
                    </a:lnTo>
                    <a:lnTo>
                      <a:pt x="979" y="753"/>
                    </a:lnTo>
                  </a:path>
                </a:pathLst>
              </a:custGeom>
              <a:noFill/>
              <a:ln w="28575" cap="sq">
                <a:solidFill>
                  <a:srgbClr val="000000"/>
                </a:solidFill>
                <a:prstDash val="solid"/>
                <a:miter lim="800000"/>
                <a:headEnd/>
                <a:tailEnd/>
              </a:ln>
            </p:spPr>
            <p:txBody>
              <a:bodyPr/>
              <a:lstStyle/>
              <a:p>
                <a:endParaRPr lang="en-US"/>
              </a:p>
            </p:txBody>
          </p:sp>
          <p:sp>
            <p:nvSpPr>
              <p:cNvPr id="60495" name="Freeform 250"/>
              <p:cNvSpPr>
                <a:spLocks/>
              </p:cNvSpPr>
              <p:nvPr/>
            </p:nvSpPr>
            <p:spPr bwMode="auto">
              <a:xfrm>
                <a:off x="1790701" y="4879976"/>
                <a:ext cx="125413" cy="674688"/>
              </a:xfrm>
              <a:custGeom>
                <a:avLst/>
                <a:gdLst>
                  <a:gd name="T0" fmla="*/ 0 w 79"/>
                  <a:gd name="T1" fmla="*/ 2147483647 h 425"/>
                  <a:gd name="T2" fmla="*/ 0 w 79"/>
                  <a:gd name="T3" fmla="*/ 0 h 425"/>
                  <a:gd name="T4" fmla="*/ 2147483647 w 79"/>
                  <a:gd name="T5" fmla="*/ 0 h 425"/>
                  <a:gd name="T6" fmla="*/ 0 60000 65536"/>
                  <a:gd name="T7" fmla="*/ 0 60000 65536"/>
                  <a:gd name="T8" fmla="*/ 0 60000 65536"/>
                  <a:gd name="T9" fmla="*/ 0 w 79"/>
                  <a:gd name="T10" fmla="*/ 0 h 425"/>
                  <a:gd name="T11" fmla="*/ 79 w 79"/>
                  <a:gd name="T12" fmla="*/ 425 h 425"/>
                </a:gdLst>
                <a:ahLst/>
                <a:cxnLst>
                  <a:cxn ang="T6">
                    <a:pos x="T0" y="T1"/>
                  </a:cxn>
                  <a:cxn ang="T7">
                    <a:pos x="T2" y="T3"/>
                  </a:cxn>
                  <a:cxn ang="T8">
                    <a:pos x="T4" y="T5"/>
                  </a:cxn>
                </a:cxnLst>
                <a:rect l="T9" t="T10" r="T11" b="T12"/>
                <a:pathLst>
                  <a:path w="79" h="425">
                    <a:moveTo>
                      <a:pt x="0" y="425"/>
                    </a:moveTo>
                    <a:lnTo>
                      <a:pt x="0" y="0"/>
                    </a:lnTo>
                    <a:lnTo>
                      <a:pt x="79" y="0"/>
                    </a:lnTo>
                  </a:path>
                </a:pathLst>
              </a:custGeom>
              <a:noFill/>
              <a:ln w="28575" cap="sq">
                <a:solidFill>
                  <a:srgbClr val="000000"/>
                </a:solidFill>
                <a:prstDash val="solid"/>
                <a:miter lim="800000"/>
                <a:headEnd/>
                <a:tailEnd/>
              </a:ln>
            </p:spPr>
            <p:txBody>
              <a:bodyPr/>
              <a:lstStyle/>
              <a:p>
                <a:endParaRPr lang="en-US"/>
              </a:p>
            </p:txBody>
          </p:sp>
          <p:sp>
            <p:nvSpPr>
              <p:cNvPr id="60496" name="Freeform 252"/>
              <p:cNvSpPr>
                <a:spLocks/>
              </p:cNvSpPr>
              <p:nvPr/>
            </p:nvSpPr>
            <p:spPr bwMode="auto">
              <a:xfrm>
                <a:off x="1790701" y="5580063"/>
                <a:ext cx="2376488" cy="674688"/>
              </a:xfrm>
              <a:custGeom>
                <a:avLst/>
                <a:gdLst>
                  <a:gd name="T0" fmla="*/ 0 w 1497"/>
                  <a:gd name="T1" fmla="*/ 0 h 425"/>
                  <a:gd name="T2" fmla="*/ 0 w 1497"/>
                  <a:gd name="T3" fmla="*/ 2147483647 h 425"/>
                  <a:gd name="T4" fmla="*/ 2147483647 w 1497"/>
                  <a:gd name="T5" fmla="*/ 2147483647 h 425"/>
                  <a:gd name="T6" fmla="*/ 0 60000 65536"/>
                  <a:gd name="T7" fmla="*/ 0 60000 65536"/>
                  <a:gd name="T8" fmla="*/ 0 60000 65536"/>
                  <a:gd name="T9" fmla="*/ 0 w 1497"/>
                  <a:gd name="T10" fmla="*/ 0 h 425"/>
                  <a:gd name="T11" fmla="*/ 1497 w 1497"/>
                  <a:gd name="T12" fmla="*/ 425 h 425"/>
                </a:gdLst>
                <a:ahLst/>
                <a:cxnLst>
                  <a:cxn ang="T6">
                    <a:pos x="T0" y="T1"/>
                  </a:cxn>
                  <a:cxn ang="T7">
                    <a:pos x="T2" y="T3"/>
                  </a:cxn>
                  <a:cxn ang="T8">
                    <a:pos x="T4" y="T5"/>
                  </a:cxn>
                </a:cxnLst>
                <a:rect l="T9" t="T10" r="T11" b="T12"/>
                <a:pathLst>
                  <a:path w="1497" h="425">
                    <a:moveTo>
                      <a:pt x="0" y="0"/>
                    </a:moveTo>
                    <a:lnTo>
                      <a:pt x="0" y="425"/>
                    </a:lnTo>
                    <a:lnTo>
                      <a:pt x="1497" y="425"/>
                    </a:lnTo>
                  </a:path>
                </a:pathLst>
              </a:custGeom>
              <a:noFill/>
              <a:ln w="28575" cap="sq">
                <a:solidFill>
                  <a:srgbClr val="000000"/>
                </a:solidFill>
                <a:prstDash val="solid"/>
                <a:miter lim="800000"/>
                <a:headEnd/>
                <a:tailEnd/>
              </a:ln>
            </p:spPr>
            <p:txBody>
              <a:bodyPr/>
              <a:lstStyle/>
              <a:p>
                <a:endParaRPr lang="en-US"/>
              </a:p>
            </p:txBody>
          </p:sp>
          <p:sp>
            <p:nvSpPr>
              <p:cNvPr id="60497" name="Oval 253"/>
              <p:cNvSpPr>
                <a:spLocks noChangeArrowheads="1"/>
              </p:cNvSpPr>
              <p:nvPr/>
            </p:nvSpPr>
            <p:spPr bwMode="auto">
              <a:xfrm>
                <a:off x="4170363" y="146051"/>
                <a:ext cx="101600" cy="100013"/>
              </a:xfrm>
              <a:prstGeom prst="ellipse">
                <a:avLst/>
              </a:prstGeom>
              <a:solidFill>
                <a:schemeClr val="bg1"/>
              </a:solidFill>
              <a:ln w="28575" cap="rnd">
                <a:solidFill>
                  <a:schemeClr val="tx1"/>
                </a:solidFill>
                <a:miter lim="800000"/>
                <a:headEnd/>
                <a:tailEnd/>
              </a:ln>
            </p:spPr>
            <p:txBody>
              <a:bodyPr/>
              <a:lstStyle/>
              <a:p>
                <a:endParaRPr lang="en-US" sz="1200" b="1"/>
              </a:p>
            </p:txBody>
          </p:sp>
          <p:sp>
            <p:nvSpPr>
              <p:cNvPr id="60498" name="Oval 254"/>
              <p:cNvSpPr>
                <a:spLocks noChangeArrowheads="1"/>
              </p:cNvSpPr>
              <p:nvPr/>
            </p:nvSpPr>
            <p:spPr bwMode="auto">
              <a:xfrm>
                <a:off x="4051301" y="513021"/>
                <a:ext cx="100013"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499" name="Oval 255"/>
              <p:cNvSpPr>
                <a:spLocks noChangeArrowheads="1"/>
              </p:cNvSpPr>
              <p:nvPr/>
            </p:nvSpPr>
            <p:spPr bwMode="auto">
              <a:xfrm>
                <a:off x="4038601" y="682090"/>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0" name="Oval 256"/>
              <p:cNvSpPr>
                <a:spLocks noChangeArrowheads="1"/>
              </p:cNvSpPr>
              <p:nvPr/>
            </p:nvSpPr>
            <p:spPr bwMode="auto">
              <a:xfrm>
                <a:off x="4044951" y="849571"/>
                <a:ext cx="100013"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1" name="Oval 258"/>
              <p:cNvSpPr>
                <a:spLocks noChangeArrowheads="1"/>
              </p:cNvSpPr>
              <p:nvPr/>
            </p:nvSpPr>
            <p:spPr bwMode="auto">
              <a:xfrm>
                <a:off x="4033838" y="1152526"/>
                <a:ext cx="101600"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2" name="Oval 259"/>
              <p:cNvSpPr>
                <a:spLocks noChangeArrowheads="1"/>
              </p:cNvSpPr>
              <p:nvPr/>
            </p:nvSpPr>
            <p:spPr bwMode="auto">
              <a:xfrm>
                <a:off x="4032251" y="1320801"/>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3" name="Freeform 185"/>
              <p:cNvSpPr>
                <a:spLocks/>
              </p:cNvSpPr>
              <p:nvPr/>
            </p:nvSpPr>
            <p:spPr bwMode="auto">
              <a:xfrm>
                <a:off x="4195885" y="2563813"/>
                <a:ext cx="223838" cy="71438"/>
              </a:xfrm>
              <a:custGeom>
                <a:avLst/>
                <a:gdLst>
                  <a:gd name="T0" fmla="*/ 0 w 141"/>
                  <a:gd name="T1" fmla="*/ 2147483647 h 45"/>
                  <a:gd name="T2" fmla="*/ 0 w 141"/>
                  <a:gd name="T3" fmla="*/ 0 h 45"/>
                  <a:gd name="T4" fmla="*/ 2147483647 w 141"/>
                  <a:gd name="T5" fmla="*/ 0 h 45"/>
                  <a:gd name="T6" fmla="*/ 0 60000 65536"/>
                  <a:gd name="T7" fmla="*/ 0 60000 65536"/>
                  <a:gd name="T8" fmla="*/ 0 60000 65536"/>
                  <a:gd name="T9" fmla="*/ 0 w 141"/>
                  <a:gd name="T10" fmla="*/ 0 h 45"/>
                  <a:gd name="T11" fmla="*/ 141 w 141"/>
                  <a:gd name="T12" fmla="*/ 45 h 45"/>
                </a:gdLst>
                <a:ahLst/>
                <a:cxnLst>
                  <a:cxn ang="T6">
                    <a:pos x="T0" y="T1"/>
                  </a:cxn>
                  <a:cxn ang="T7">
                    <a:pos x="T2" y="T3"/>
                  </a:cxn>
                  <a:cxn ang="T8">
                    <a:pos x="T4" y="T5"/>
                  </a:cxn>
                </a:cxnLst>
                <a:rect l="T9" t="T10" r="T11" b="T12"/>
                <a:pathLst>
                  <a:path w="141" h="45">
                    <a:moveTo>
                      <a:pt x="0" y="45"/>
                    </a:moveTo>
                    <a:lnTo>
                      <a:pt x="0" y="0"/>
                    </a:lnTo>
                    <a:lnTo>
                      <a:pt x="141" y="0"/>
                    </a:lnTo>
                  </a:path>
                </a:pathLst>
              </a:custGeom>
              <a:noFill/>
              <a:ln w="28575" cap="sq">
                <a:solidFill>
                  <a:srgbClr val="000000"/>
                </a:solidFill>
                <a:prstDash val="solid"/>
                <a:miter lim="800000"/>
                <a:headEnd/>
                <a:tailEnd/>
              </a:ln>
            </p:spPr>
            <p:txBody>
              <a:bodyPr/>
              <a:lstStyle/>
              <a:p>
                <a:endParaRPr lang="en-US"/>
              </a:p>
            </p:txBody>
          </p:sp>
          <p:sp>
            <p:nvSpPr>
              <p:cNvPr id="60504" name="Freeform 187"/>
              <p:cNvSpPr>
                <a:spLocks/>
              </p:cNvSpPr>
              <p:nvPr/>
            </p:nvSpPr>
            <p:spPr bwMode="auto">
              <a:xfrm>
                <a:off x="4195885" y="2660651"/>
                <a:ext cx="325438" cy="71438"/>
              </a:xfrm>
              <a:custGeom>
                <a:avLst/>
                <a:gdLst>
                  <a:gd name="T0" fmla="*/ 0 w 205"/>
                  <a:gd name="T1" fmla="*/ 0 h 45"/>
                  <a:gd name="T2" fmla="*/ 0 w 205"/>
                  <a:gd name="T3" fmla="*/ 2147483647 h 45"/>
                  <a:gd name="T4" fmla="*/ 2147483647 w 205"/>
                  <a:gd name="T5" fmla="*/ 2147483647 h 45"/>
                  <a:gd name="T6" fmla="*/ 0 60000 65536"/>
                  <a:gd name="T7" fmla="*/ 0 60000 65536"/>
                  <a:gd name="T8" fmla="*/ 0 60000 65536"/>
                  <a:gd name="T9" fmla="*/ 0 w 205"/>
                  <a:gd name="T10" fmla="*/ 0 h 45"/>
                  <a:gd name="T11" fmla="*/ 205 w 205"/>
                  <a:gd name="T12" fmla="*/ 45 h 45"/>
                </a:gdLst>
                <a:ahLst/>
                <a:cxnLst>
                  <a:cxn ang="T6">
                    <a:pos x="T0" y="T1"/>
                  </a:cxn>
                  <a:cxn ang="T7">
                    <a:pos x="T2" y="T3"/>
                  </a:cxn>
                  <a:cxn ang="T8">
                    <a:pos x="T4" y="T5"/>
                  </a:cxn>
                </a:cxnLst>
                <a:rect l="T9" t="T10" r="T11" b="T12"/>
                <a:pathLst>
                  <a:path w="205" h="45">
                    <a:moveTo>
                      <a:pt x="0" y="0"/>
                    </a:moveTo>
                    <a:lnTo>
                      <a:pt x="0" y="45"/>
                    </a:lnTo>
                    <a:lnTo>
                      <a:pt x="205" y="45"/>
                    </a:lnTo>
                  </a:path>
                </a:pathLst>
              </a:custGeom>
              <a:noFill/>
              <a:ln w="28575" cap="sq">
                <a:solidFill>
                  <a:srgbClr val="000000"/>
                </a:solidFill>
                <a:prstDash val="solid"/>
                <a:miter lim="800000"/>
                <a:headEnd/>
                <a:tailEnd/>
              </a:ln>
            </p:spPr>
            <p:txBody>
              <a:bodyPr/>
              <a:lstStyle/>
              <a:p>
                <a:endParaRPr lang="en-US"/>
              </a:p>
            </p:txBody>
          </p:sp>
          <p:sp>
            <p:nvSpPr>
              <p:cNvPr id="60505" name="Oval 257"/>
              <p:cNvSpPr>
                <a:spLocks noChangeArrowheads="1"/>
              </p:cNvSpPr>
              <p:nvPr/>
            </p:nvSpPr>
            <p:spPr bwMode="auto">
              <a:xfrm>
                <a:off x="4224337" y="984251"/>
                <a:ext cx="100013" cy="101600"/>
              </a:xfrm>
              <a:prstGeom prst="ellipse">
                <a:avLst/>
              </a:prstGeom>
              <a:solidFill>
                <a:schemeClr val="bg1"/>
              </a:solidFill>
              <a:ln w="28575" cap="rnd">
                <a:solidFill>
                  <a:schemeClr val="tx1"/>
                </a:solidFill>
                <a:miter lim="800000"/>
                <a:headEnd/>
                <a:tailEnd/>
              </a:ln>
            </p:spPr>
            <p:txBody>
              <a:bodyPr/>
              <a:lstStyle/>
              <a:p>
                <a:endParaRPr lang="en-US" sz="1200" b="1"/>
              </a:p>
            </p:txBody>
          </p:sp>
          <p:sp>
            <p:nvSpPr>
              <p:cNvPr id="60506" name="Oval 260"/>
              <p:cNvSpPr>
                <a:spLocks noChangeArrowheads="1"/>
              </p:cNvSpPr>
              <p:nvPr/>
            </p:nvSpPr>
            <p:spPr bwMode="auto">
              <a:xfrm>
                <a:off x="4152901" y="1521084"/>
                <a:ext cx="100013"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7" name="Oval 261"/>
              <p:cNvSpPr>
                <a:spLocks noChangeArrowheads="1"/>
              </p:cNvSpPr>
              <p:nvPr/>
            </p:nvSpPr>
            <p:spPr bwMode="auto">
              <a:xfrm>
                <a:off x="4243387" y="1688565"/>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8" name="Oval 263"/>
              <p:cNvSpPr>
                <a:spLocks noChangeArrowheads="1"/>
              </p:cNvSpPr>
              <p:nvPr/>
            </p:nvSpPr>
            <p:spPr bwMode="auto">
              <a:xfrm>
                <a:off x="4324351" y="2327276"/>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9" name="Freeform 265"/>
              <p:cNvSpPr>
                <a:spLocks/>
              </p:cNvSpPr>
              <p:nvPr/>
            </p:nvSpPr>
            <p:spPr bwMode="auto">
              <a:xfrm>
                <a:off x="4579938" y="2691865"/>
                <a:ext cx="104775" cy="106363"/>
              </a:xfrm>
              <a:custGeom>
                <a:avLst/>
                <a:gdLst>
                  <a:gd name="T0" fmla="*/ 2147483647 w 66"/>
                  <a:gd name="T1" fmla="*/ 0 h 67"/>
                  <a:gd name="T2" fmla="*/ 0 w 66"/>
                  <a:gd name="T3" fmla="*/ 2147483647 h 67"/>
                  <a:gd name="T4" fmla="*/ 2147483647 w 66"/>
                  <a:gd name="T5" fmla="*/ 2147483647 h 67"/>
                  <a:gd name="T6" fmla="*/ 2147483647 w 66"/>
                  <a:gd name="T7" fmla="*/ 2147483647 h 67"/>
                  <a:gd name="T8" fmla="*/ 2147483647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33" y="0"/>
                    </a:moveTo>
                    <a:lnTo>
                      <a:pt x="0" y="34"/>
                    </a:lnTo>
                    <a:lnTo>
                      <a:pt x="33" y="67"/>
                    </a:lnTo>
                    <a:lnTo>
                      <a:pt x="66" y="34"/>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0" name="Freeform 267"/>
              <p:cNvSpPr>
                <a:spLocks/>
              </p:cNvSpPr>
              <p:nvPr/>
            </p:nvSpPr>
            <p:spPr bwMode="auto">
              <a:xfrm>
                <a:off x="4562476" y="3195897"/>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chemeClr val="bg1"/>
              </a:solidFill>
              <a:ln w="28575" cap="rnd">
                <a:solidFill>
                  <a:srgbClr val="FF0000"/>
                </a:solidFill>
                <a:prstDash val="solid"/>
                <a:miter lim="800000"/>
                <a:headEnd/>
                <a:tailEnd/>
              </a:ln>
            </p:spPr>
            <p:txBody>
              <a:bodyPr/>
              <a:lstStyle/>
              <a:p>
                <a:endParaRPr lang="en-US"/>
              </a:p>
            </p:txBody>
          </p:sp>
          <p:sp>
            <p:nvSpPr>
              <p:cNvPr id="60511" name="Freeform 268"/>
              <p:cNvSpPr>
                <a:spLocks/>
              </p:cNvSpPr>
              <p:nvPr/>
            </p:nvSpPr>
            <p:spPr bwMode="auto">
              <a:xfrm>
                <a:off x="4364038" y="3364172"/>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2" name="Oval 269"/>
              <p:cNvSpPr>
                <a:spLocks noChangeArrowheads="1"/>
              </p:cNvSpPr>
              <p:nvPr/>
            </p:nvSpPr>
            <p:spPr bwMode="auto">
              <a:xfrm>
                <a:off x="3744913" y="3534828"/>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13" name="Oval 270"/>
              <p:cNvSpPr>
                <a:spLocks noChangeArrowheads="1"/>
              </p:cNvSpPr>
              <p:nvPr/>
            </p:nvSpPr>
            <p:spPr bwMode="auto">
              <a:xfrm>
                <a:off x="3830638" y="3702309"/>
                <a:ext cx="101600"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14" name="Oval 271"/>
              <p:cNvSpPr>
                <a:spLocks noChangeArrowheads="1"/>
              </p:cNvSpPr>
              <p:nvPr/>
            </p:nvSpPr>
            <p:spPr bwMode="auto">
              <a:xfrm>
                <a:off x="3797301" y="4038065"/>
                <a:ext cx="101600"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15" name="Freeform 272"/>
              <p:cNvSpPr>
                <a:spLocks/>
              </p:cNvSpPr>
              <p:nvPr/>
            </p:nvSpPr>
            <p:spPr bwMode="auto">
              <a:xfrm>
                <a:off x="3843338" y="4203959"/>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6" name="Freeform 273"/>
              <p:cNvSpPr>
                <a:spLocks/>
              </p:cNvSpPr>
              <p:nvPr/>
            </p:nvSpPr>
            <p:spPr bwMode="auto">
              <a:xfrm>
                <a:off x="3860801" y="4369853"/>
                <a:ext cx="104775" cy="106363"/>
              </a:xfrm>
              <a:custGeom>
                <a:avLst/>
                <a:gdLst>
                  <a:gd name="T0" fmla="*/ 2147483647 w 66"/>
                  <a:gd name="T1" fmla="*/ 0 h 67"/>
                  <a:gd name="T2" fmla="*/ 0 w 66"/>
                  <a:gd name="T3" fmla="*/ 2147483647 h 67"/>
                  <a:gd name="T4" fmla="*/ 2147483647 w 66"/>
                  <a:gd name="T5" fmla="*/ 2147483647 h 67"/>
                  <a:gd name="T6" fmla="*/ 2147483647 w 66"/>
                  <a:gd name="T7" fmla="*/ 2147483647 h 67"/>
                  <a:gd name="T8" fmla="*/ 2147483647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33" y="0"/>
                    </a:moveTo>
                    <a:lnTo>
                      <a:pt x="0" y="33"/>
                    </a:lnTo>
                    <a:lnTo>
                      <a:pt x="33" y="67"/>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7" name="Freeform 274"/>
              <p:cNvSpPr>
                <a:spLocks/>
              </p:cNvSpPr>
              <p:nvPr/>
            </p:nvSpPr>
            <p:spPr bwMode="auto">
              <a:xfrm>
                <a:off x="3824288" y="4868606"/>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8" name="Line 276"/>
              <p:cNvSpPr>
                <a:spLocks noChangeShapeType="1"/>
              </p:cNvSpPr>
              <p:nvPr/>
            </p:nvSpPr>
            <p:spPr bwMode="auto">
              <a:xfrm>
                <a:off x="2209801" y="6530976"/>
                <a:ext cx="334963" cy="1588"/>
              </a:xfrm>
              <a:prstGeom prst="line">
                <a:avLst/>
              </a:prstGeom>
              <a:noFill/>
              <a:ln w="28575" cap="sq">
                <a:solidFill>
                  <a:srgbClr val="000000"/>
                </a:solidFill>
                <a:round/>
                <a:headEnd/>
                <a:tailEnd/>
              </a:ln>
            </p:spPr>
            <p:txBody>
              <a:bodyPr/>
              <a:lstStyle/>
              <a:p>
                <a:endParaRPr lang="en-US"/>
              </a:p>
            </p:txBody>
          </p:sp>
          <p:sp>
            <p:nvSpPr>
              <p:cNvPr id="60519" name="Line 277"/>
              <p:cNvSpPr>
                <a:spLocks noChangeShapeType="1"/>
              </p:cNvSpPr>
              <p:nvPr/>
            </p:nvSpPr>
            <p:spPr bwMode="auto">
              <a:xfrm>
                <a:off x="2209801" y="6496051"/>
                <a:ext cx="1588" cy="68263"/>
              </a:xfrm>
              <a:prstGeom prst="line">
                <a:avLst/>
              </a:prstGeom>
              <a:noFill/>
              <a:ln w="28575" cap="sq">
                <a:solidFill>
                  <a:srgbClr val="000000"/>
                </a:solidFill>
                <a:round/>
                <a:headEnd/>
                <a:tailEnd/>
              </a:ln>
            </p:spPr>
            <p:txBody>
              <a:bodyPr/>
              <a:lstStyle/>
              <a:p>
                <a:endParaRPr lang="en-US"/>
              </a:p>
            </p:txBody>
          </p:sp>
          <p:sp>
            <p:nvSpPr>
              <p:cNvPr id="60520" name="Line 278"/>
              <p:cNvSpPr>
                <a:spLocks noChangeShapeType="1"/>
              </p:cNvSpPr>
              <p:nvPr/>
            </p:nvSpPr>
            <p:spPr bwMode="auto">
              <a:xfrm>
                <a:off x="2544763" y="6496051"/>
                <a:ext cx="1588" cy="68263"/>
              </a:xfrm>
              <a:prstGeom prst="line">
                <a:avLst/>
              </a:prstGeom>
              <a:noFill/>
              <a:ln w="28575" cap="sq">
                <a:solidFill>
                  <a:srgbClr val="000000"/>
                </a:solidFill>
                <a:round/>
                <a:headEnd/>
                <a:tailEnd/>
              </a:ln>
            </p:spPr>
            <p:txBody>
              <a:bodyPr/>
              <a:lstStyle/>
              <a:p>
                <a:endParaRPr lang="en-US"/>
              </a:p>
            </p:txBody>
          </p:sp>
          <p:sp>
            <p:nvSpPr>
              <p:cNvPr id="60521" name="Rectangle 279"/>
              <p:cNvSpPr>
                <a:spLocks noChangeArrowheads="1"/>
              </p:cNvSpPr>
              <p:nvPr/>
            </p:nvSpPr>
            <p:spPr bwMode="auto">
              <a:xfrm>
                <a:off x="2230438" y="6556376"/>
                <a:ext cx="298159" cy="184666"/>
              </a:xfrm>
              <a:prstGeom prst="rect">
                <a:avLst/>
              </a:prstGeom>
              <a:noFill/>
              <a:ln w="9525">
                <a:noFill/>
                <a:miter lim="800000"/>
                <a:headEnd/>
                <a:tailEnd/>
              </a:ln>
            </p:spPr>
            <p:txBody>
              <a:bodyPr wrap="none" lIns="0" tIns="0" rIns="0" bIns="0">
                <a:spAutoFit/>
              </a:bodyPr>
              <a:lstStyle/>
              <a:p>
                <a:r>
                  <a:rPr lang="en-US" sz="1200" b="1">
                    <a:solidFill>
                      <a:srgbClr val="000000"/>
                    </a:solidFill>
                    <a:latin typeface="MS Sans Serif"/>
                  </a:rPr>
                  <a:t>0.02</a:t>
                </a:r>
                <a:endParaRPr lang="en-US" sz="1200" b="1"/>
              </a:p>
            </p:txBody>
          </p:sp>
        </p:grpSp>
        <p:sp>
          <p:nvSpPr>
            <p:cNvPr id="60422" name="Oval 271"/>
            <p:cNvSpPr>
              <a:spLocks noChangeArrowheads="1"/>
            </p:cNvSpPr>
            <p:nvPr/>
          </p:nvSpPr>
          <p:spPr bwMode="auto">
            <a:xfrm>
              <a:off x="13813632" y="13431059"/>
              <a:ext cx="101600" cy="100013"/>
            </a:xfrm>
            <a:prstGeom prst="ellipse">
              <a:avLst/>
            </a:prstGeom>
            <a:solidFill>
              <a:schemeClr val="bg1"/>
            </a:solidFill>
            <a:ln w="28575" cap="rnd">
              <a:solidFill>
                <a:srgbClr val="FF0000"/>
              </a:solidFill>
              <a:miter lim="800000"/>
              <a:headEnd/>
              <a:tailEnd/>
            </a:ln>
          </p:spPr>
          <p:txBody>
            <a:bodyPr/>
            <a:lstStyle/>
            <a:p>
              <a:endParaRPr lang="en-US" sz="1200" b="1"/>
            </a:p>
          </p:txBody>
        </p:sp>
        <p:sp>
          <p:nvSpPr>
            <p:cNvPr id="60423" name="AutoShape 763"/>
            <p:cNvSpPr>
              <a:spLocks noChangeAspect="1" noChangeArrowheads="1"/>
            </p:cNvSpPr>
            <p:nvPr/>
          </p:nvSpPr>
          <p:spPr bwMode="auto">
            <a:xfrm flipV="1">
              <a:off x="13672639" y="13748807"/>
              <a:ext cx="119573" cy="119573"/>
            </a:xfrm>
            <a:prstGeom prst="triangle">
              <a:avLst>
                <a:gd name="adj" fmla="val 50000"/>
              </a:avLst>
            </a:prstGeom>
            <a:solidFill>
              <a:srgbClr val="FF0000"/>
            </a:solidFill>
            <a:ln w="9525">
              <a:solidFill>
                <a:srgbClr val="FF0000"/>
              </a:solidFill>
              <a:miter lim="800000"/>
              <a:headEnd/>
              <a:tailEnd/>
            </a:ln>
          </p:spPr>
          <p:txBody>
            <a:bodyPr wrap="none" anchor="ctr"/>
            <a:lstStyle/>
            <a:p>
              <a:endParaRPr lang="en-US"/>
            </a:p>
          </p:txBody>
        </p:sp>
        <p:sp>
          <p:nvSpPr>
            <p:cNvPr id="60424" name="AutoShape 763"/>
            <p:cNvSpPr>
              <a:spLocks noChangeAspect="1" noChangeArrowheads="1"/>
            </p:cNvSpPr>
            <p:nvPr/>
          </p:nvSpPr>
          <p:spPr bwMode="auto">
            <a:xfrm flipV="1">
              <a:off x="13367855" y="12927928"/>
              <a:ext cx="84874" cy="84874"/>
            </a:xfrm>
            <a:prstGeom prst="triangle">
              <a:avLst>
                <a:gd name="adj" fmla="val 50000"/>
              </a:avLst>
            </a:prstGeom>
            <a:solidFill>
              <a:schemeClr val="bg1"/>
            </a:solidFill>
            <a:ln w="28575">
              <a:solidFill>
                <a:srgbClr val="FF0000"/>
              </a:solidFill>
              <a:miter lim="800000"/>
              <a:headEnd/>
              <a:tailEnd/>
            </a:ln>
          </p:spPr>
          <p:txBody>
            <a:bodyPr wrap="none" anchor="ctr"/>
            <a:lstStyle/>
            <a:p>
              <a:endParaRPr lang="en-US"/>
            </a:p>
          </p:txBody>
        </p:sp>
        <p:sp>
          <p:nvSpPr>
            <p:cNvPr id="31" name="5-Point Star 30"/>
            <p:cNvSpPr>
              <a:spLocks noChangeAspect="1"/>
            </p:cNvSpPr>
            <p:nvPr/>
          </p:nvSpPr>
          <p:spPr bwMode="auto">
            <a:xfrm>
              <a:off x="13106335" y="16383417"/>
              <a:ext cx="195256" cy="195278"/>
            </a:xfrm>
            <a:prstGeom prst="star5">
              <a:avLst/>
            </a:prstGeom>
            <a:solidFill>
              <a:srgbClr val="0000FF"/>
            </a:solidFill>
            <a:ln w="9525" cap="flat" cmpd="sng" algn="ctr">
              <a:solidFill>
                <a:schemeClr val="tx1"/>
              </a:solidFill>
              <a:prstDash val="solid"/>
              <a:round/>
              <a:headEnd type="none" w="med" len="med"/>
              <a:tailEnd type="none" w="med" len="med"/>
            </a:ln>
            <a:effectLst/>
          </p:spPr>
          <p:txBody>
            <a:bodyPr/>
            <a:lstStyle/>
            <a:p>
              <a:pPr defTabSz="2820988">
                <a:defRPr/>
              </a:pPr>
              <a:endParaRPr lang="en-US" sz="5600">
                <a:latin typeface="Arial" charset="0"/>
              </a:endParaRPr>
            </a:p>
          </p:txBody>
        </p:sp>
      </p:grpSp>
      <p:sp>
        <p:nvSpPr>
          <p:cNvPr id="60419" name="Rectangle 4"/>
          <p:cNvSpPr>
            <a:spLocks noChangeArrowheads="1"/>
          </p:cNvSpPr>
          <p:nvPr/>
        </p:nvSpPr>
        <p:spPr bwMode="auto">
          <a:xfrm>
            <a:off x="7248525" y="6511428"/>
            <a:ext cx="1895475" cy="276999"/>
          </a:xfrm>
          <a:prstGeom prst="rect">
            <a:avLst/>
          </a:prstGeom>
          <a:solidFill>
            <a:schemeClr val="bg1"/>
          </a:solidFill>
          <a:ln w="9525">
            <a:noFill/>
            <a:miter lim="800000"/>
            <a:headEnd/>
            <a:tailEnd/>
          </a:ln>
        </p:spPr>
        <p:txBody>
          <a:bodyPr wrap="square">
            <a:spAutoFit/>
          </a:bodyPr>
          <a:lstStyle/>
          <a:p>
            <a:pPr algn="ctr"/>
            <a:r>
              <a:rPr lang="en-US" sz="1200" b="1" dirty="0" smtClean="0"/>
              <a:t>Cleared figure, NNSA</a:t>
            </a:r>
            <a:endParaRPr lang="en-US" sz="1200" b="1" dirty="0">
              <a:latin typeface="Charcoal" charset="0"/>
            </a:endParaRPr>
          </a:p>
        </p:txBody>
      </p:sp>
      <p:grpSp>
        <p:nvGrpSpPr>
          <p:cNvPr id="175" name="Group 174"/>
          <p:cNvGrpSpPr/>
          <p:nvPr/>
        </p:nvGrpSpPr>
        <p:grpSpPr>
          <a:xfrm>
            <a:off x="5191125" y="2743200"/>
            <a:ext cx="3495675" cy="3166381"/>
            <a:chOff x="5191125" y="2743200"/>
            <a:chExt cx="3495675" cy="3166381"/>
          </a:xfrm>
        </p:grpSpPr>
        <p:pic>
          <p:nvPicPr>
            <p:cNvPr id="163" name="Picture 442"/>
            <p:cNvPicPr>
              <a:picLocks noChangeAspect="1" noChangeArrowheads="1"/>
            </p:cNvPicPr>
            <p:nvPr/>
          </p:nvPicPr>
          <p:blipFill>
            <a:blip r:embed="rId2" cstate="print"/>
            <a:srcRect l="27917" t="4443" r="714" b="8694"/>
            <a:stretch>
              <a:fillRect/>
            </a:stretch>
          </p:blipFill>
          <p:spPr bwMode="auto">
            <a:xfrm>
              <a:off x="6818264" y="2743200"/>
              <a:ext cx="1868536" cy="1278354"/>
            </a:xfrm>
            <a:prstGeom prst="rect">
              <a:avLst/>
            </a:prstGeom>
            <a:noFill/>
            <a:ln w="9525">
              <a:noFill/>
              <a:miter lim="800000"/>
              <a:headEnd/>
              <a:tailEnd/>
            </a:ln>
            <a:effectLst/>
          </p:spPr>
        </p:pic>
        <p:pic>
          <p:nvPicPr>
            <p:cNvPr id="169" name="Picture 168" descr="Picture5.jpg"/>
            <p:cNvPicPr>
              <a:picLocks noChangeAspect="1"/>
            </p:cNvPicPr>
            <p:nvPr/>
          </p:nvPicPr>
          <p:blipFill>
            <a:blip r:embed="rId3" cstate="print"/>
            <a:srcRect r="4499" b="16707"/>
            <a:stretch>
              <a:fillRect/>
            </a:stretch>
          </p:blipFill>
          <p:spPr>
            <a:xfrm>
              <a:off x="6818264" y="4089279"/>
              <a:ext cx="1868536" cy="1315416"/>
            </a:xfrm>
            <a:prstGeom prst="rect">
              <a:avLst/>
            </a:prstGeom>
          </p:spPr>
        </p:pic>
        <p:cxnSp>
          <p:nvCxnSpPr>
            <p:cNvPr id="170" name="Straight Connector 169"/>
            <p:cNvCxnSpPr/>
            <p:nvPr/>
          </p:nvCxnSpPr>
          <p:spPr bwMode="auto">
            <a:xfrm rot="10800000" flipV="1">
              <a:off x="5191125" y="3333749"/>
              <a:ext cx="1619252" cy="13811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auto">
            <a:xfrm rot="10800000" flipV="1">
              <a:off x="5344751" y="4791074"/>
              <a:ext cx="1465624" cy="111850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grpSp>
        <p:nvGrpSpPr>
          <p:cNvPr id="2" name="Group 24"/>
          <p:cNvGrpSpPr>
            <a:grpSpLocks/>
          </p:cNvGrpSpPr>
          <p:nvPr/>
        </p:nvGrpSpPr>
        <p:grpSpPr bwMode="auto">
          <a:xfrm>
            <a:off x="457201" y="152399"/>
            <a:ext cx="6948554" cy="6604000"/>
            <a:chOff x="11125206" y="11048984"/>
            <a:chExt cx="6948330" cy="6604507"/>
          </a:xfrm>
        </p:grpSpPr>
        <p:sp>
          <p:nvSpPr>
            <p:cNvPr id="60420" name="Rectangle 764"/>
            <p:cNvSpPr>
              <a:spLocks noChangeAspect="1" noChangeArrowheads="1"/>
            </p:cNvSpPr>
            <p:nvPr/>
          </p:nvSpPr>
          <p:spPr bwMode="auto">
            <a:xfrm>
              <a:off x="13146828" y="16629470"/>
              <a:ext cx="106680" cy="106680"/>
            </a:xfrm>
            <a:prstGeom prst="rect">
              <a:avLst/>
            </a:prstGeom>
            <a:solidFill>
              <a:schemeClr val="bg1"/>
            </a:solidFill>
            <a:ln w="28575">
              <a:solidFill>
                <a:srgbClr val="FF0000"/>
              </a:solidFill>
              <a:miter lim="800000"/>
              <a:headEnd/>
              <a:tailEnd/>
            </a:ln>
          </p:spPr>
          <p:txBody>
            <a:bodyPr wrap="none" anchor="ctr"/>
            <a:lstStyle/>
            <a:p>
              <a:endParaRPr lang="en-US"/>
            </a:p>
          </p:txBody>
        </p:sp>
        <p:grpSp>
          <p:nvGrpSpPr>
            <p:cNvPr id="3" name="Group 329"/>
            <p:cNvGrpSpPr>
              <a:grpSpLocks/>
            </p:cNvGrpSpPr>
            <p:nvPr/>
          </p:nvGrpSpPr>
          <p:grpSpPr bwMode="auto">
            <a:xfrm>
              <a:off x="11125206" y="11048984"/>
              <a:ext cx="6948330" cy="6604507"/>
              <a:chOff x="1790701" y="136526"/>
              <a:chExt cx="6948327" cy="6604516"/>
            </a:xfrm>
          </p:grpSpPr>
          <p:grpSp>
            <p:nvGrpSpPr>
              <p:cNvPr id="4" name="Group 281"/>
              <p:cNvGrpSpPr>
                <a:grpSpLocks/>
              </p:cNvGrpSpPr>
              <p:nvPr/>
            </p:nvGrpSpPr>
            <p:grpSpPr bwMode="auto">
              <a:xfrm>
                <a:off x="3505200" y="136526"/>
                <a:ext cx="5233828" cy="6225103"/>
                <a:chOff x="4984750" y="136526"/>
                <a:chExt cx="5233828" cy="6225103"/>
              </a:xfrm>
            </p:grpSpPr>
            <p:sp>
              <p:nvSpPr>
                <p:cNvPr id="60522" name="Rectangle 146"/>
                <p:cNvSpPr>
                  <a:spLocks noChangeArrowheads="1"/>
                </p:cNvSpPr>
                <p:nvPr/>
              </p:nvSpPr>
              <p:spPr bwMode="auto">
                <a:xfrm>
                  <a:off x="5522791" y="304801"/>
                  <a:ext cx="3407600" cy="184666"/>
                </a:xfrm>
                <a:prstGeom prst="rect">
                  <a:avLst/>
                </a:prstGeom>
                <a:noFill/>
                <a:ln w="9525">
                  <a:noFill/>
                  <a:miter lim="800000"/>
                  <a:headEnd/>
                  <a:tailEnd/>
                </a:ln>
              </p:spPr>
              <p:txBody>
                <a:bodyPr wrap="none" lIns="0" tIns="0" rIns="0" bIns="0">
                  <a:spAutoFit/>
                </a:bodyPr>
                <a:lstStyle/>
                <a:p>
                  <a:r>
                    <a:rPr lang="en-US" sz="1200" b="1" i="1">
                      <a:solidFill>
                        <a:srgbClr val="0000FF"/>
                      </a:solidFill>
                    </a:rPr>
                    <a:t> AY741704 Unc. clone TTMF164 (SA gold mine)</a:t>
                  </a:r>
                  <a:endParaRPr lang="en-US" sz="1200" b="1">
                    <a:solidFill>
                      <a:srgbClr val="0000FF"/>
                    </a:solidFill>
                  </a:endParaRPr>
                </a:p>
              </p:txBody>
            </p:sp>
            <p:sp>
              <p:nvSpPr>
                <p:cNvPr id="60523" name="Rectangle 172"/>
                <p:cNvSpPr>
                  <a:spLocks noChangeArrowheads="1"/>
                </p:cNvSpPr>
                <p:nvPr/>
              </p:nvSpPr>
              <p:spPr bwMode="auto">
                <a:xfrm>
                  <a:off x="5376741" y="1814513"/>
                  <a:ext cx="317465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AB232785 Pelotomaculum isophthalicicum</a:t>
                  </a:r>
                  <a:endParaRPr lang="en-US" sz="1200" b="1"/>
                </a:p>
              </p:txBody>
            </p:sp>
            <p:sp>
              <p:nvSpPr>
                <p:cNvPr id="60524" name="Rectangle 178"/>
                <p:cNvSpPr>
                  <a:spLocks noChangeArrowheads="1"/>
                </p:cNvSpPr>
                <p:nvPr/>
              </p:nvSpPr>
              <p:spPr bwMode="auto">
                <a:xfrm>
                  <a:off x="5543428" y="2149476"/>
                  <a:ext cx="2509213"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AY884087 Moorella thermoacetica</a:t>
                  </a:r>
                  <a:endParaRPr lang="en-US" sz="1200" b="1"/>
                </a:p>
              </p:txBody>
            </p:sp>
            <p:sp>
              <p:nvSpPr>
                <p:cNvPr id="60525" name="Rectangle 144"/>
                <p:cNvSpPr>
                  <a:spLocks noChangeArrowheads="1"/>
                </p:cNvSpPr>
                <p:nvPr/>
              </p:nvSpPr>
              <p:spPr bwMode="auto">
                <a:xfrm>
                  <a:off x="5789612" y="136526"/>
                  <a:ext cx="133049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HS-4850B-04G (5)</a:t>
                  </a:r>
                  <a:endParaRPr lang="en-US" sz="1200" b="1"/>
                </a:p>
              </p:txBody>
            </p:sp>
            <p:sp>
              <p:nvSpPr>
                <p:cNvPr id="60526" name="Rectangle 149"/>
                <p:cNvSpPr>
                  <a:spLocks noChangeArrowheads="1"/>
                </p:cNvSpPr>
                <p:nvPr/>
              </p:nvSpPr>
              <p:spPr bwMode="auto">
                <a:xfrm>
                  <a:off x="5670550" y="471488"/>
                  <a:ext cx="921727"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09C</a:t>
                  </a:r>
                  <a:endParaRPr lang="en-US" sz="1200" b="1">
                    <a:solidFill>
                      <a:srgbClr val="00B050"/>
                    </a:solidFill>
                  </a:endParaRPr>
                </a:p>
              </p:txBody>
            </p:sp>
            <p:sp>
              <p:nvSpPr>
                <p:cNvPr id="60527" name="Rectangle 152"/>
                <p:cNvSpPr>
                  <a:spLocks noChangeArrowheads="1"/>
                </p:cNvSpPr>
                <p:nvPr/>
              </p:nvSpPr>
              <p:spPr bwMode="auto">
                <a:xfrm>
                  <a:off x="5657850" y="639763"/>
                  <a:ext cx="1144544"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04E (3)</a:t>
                  </a:r>
                  <a:endParaRPr lang="en-US" sz="1200" b="1">
                    <a:solidFill>
                      <a:srgbClr val="00B050"/>
                    </a:solidFill>
                  </a:endParaRPr>
                </a:p>
              </p:txBody>
            </p:sp>
            <p:sp>
              <p:nvSpPr>
                <p:cNvPr id="60528" name="Rectangle 154"/>
                <p:cNvSpPr>
                  <a:spLocks noChangeArrowheads="1"/>
                </p:cNvSpPr>
                <p:nvPr/>
              </p:nvSpPr>
              <p:spPr bwMode="auto">
                <a:xfrm>
                  <a:off x="5664200" y="808038"/>
                  <a:ext cx="913712"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12E</a:t>
                  </a:r>
                  <a:endParaRPr lang="en-US" sz="1200" b="1">
                    <a:solidFill>
                      <a:srgbClr val="00B050"/>
                    </a:solidFill>
                  </a:endParaRPr>
                </a:p>
              </p:txBody>
            </p:sp>
            <p:sp>
              <p:nvSpPr>
                <p:cNvPr id="60529" name="Rectangle 158"/>
                <p:cNvSpPr>
                  <a:spLocks noChangeArrowheads="1"/>
                </p:cNvSpPr>
                <p:nvPr/>
              </p:nvSpPr>
              <p:spPr bwMode="auto">
                <a:xfrm>
                  <a:off x="5832475" y="974726"/>
                  <a:ext cx="109004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HS-4850B-09D</a:t>
                  </a:r>
                  <a:endParaRPr lang="en-US" sz="1200" b="1"/>
                </a:p>
              </p:txBody>
            </p:sp>
            <p:sp>
              <p:nvSpPr>
                <p:cNvPr id="60530" name="Rectangle 160"/>
                <p:cNvSpPr>
                  <a:spLocks noChangeArrowheads="1"/>
                </p:cNvSpPr>
                <p:nvPr/>
              </p:nvSpPr>
              <p:spPr bwMode="auto">
                <a:xfrm>
                  <a:off x="5653087" y="1143001"/>
                  <a:ext cx="931345"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05G</a:t>
                  </a:r>
                  <a:endParaRPr lang="en-US" sz="1200" b="1">
                    <a:solidFill>
                      <a:srgbClr val="00B050"/>
                    </a:solidFill>
                  </a:endParaRPr>
                </a:p>
              </p:txBody>
            </p:sp>
            <p:sp>
              <p:nvSpPr>
                <p:cNvPr id="60531" name="Rectangle 162"/>
                <p:cNvSpPr>
                  <a:spLocks noChangeArrowheads="1"/>
                </p:cNvSpPr>
                <p:nvPr/>
              </p:nvSpPr>
              <p:spPr bwMode="auto">
                <a:xfrm>
                  <a:off x="5651500" y="1311276"/>
                  <a:ext cx="1141146"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11B (3)</a:t>
                  </a:r>
                  <a:endParaRPr lang="en-US" sz="1200" b="1">
                    <a:solidFill>
                      <a:srgbClr val="00B050"/>
                    </a:solidFill>
                  </a:endParaRPr>
                </a:p>
              </p:txBody>
            </p:sp>
            <p:sp>
              <p:nvSpPr>
                <p:cNvPr id="60532" name="Rectangle 167"/>
                <p:cNvSpPr>
                  <a:spLocks noChangeArrowheads="1"/>
                </p:cNvSpPr>
                <p:nvPr/>
              </p:nvSpPr>
              <p:spPr bwMode="auto">
                <a:xfrm>
                  <a:off x="5762625" y="1479551"/>
                  <a:ext cx="905697"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NSDW2 12F</a:t>
                  </a:r>
                  <a:endParaRPr lang="en-US" sz="1200" b="1">
                    <a:solidFill>
                      <a:srgbClr val="00B050"/>
                    </a:solidFill>
                  </a:endParaRPr>
                </a:p>
              </p:txBody>
            </p:sp>
            <p:sp>
              <p:nvSpPr>
                <p:cNvPr id="60533" name="Rectangle 170"/>
                <p:cNvSpPr>
                  <a:spLocks noChangeArrowheads="1"/>
                </p:cNvSpPr>
                <p:nvPr/>
              </p:nvSpPr>
              <p:spPr bwMode="auto">
                <a:xfrm>
                  <a:off x="5851525" y="1646238"/>
                  <a:ext cx="1077218"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BLM-1 01G (7)</a:t>
                  </a:r>
                  <a:endParaRPr lang="en-US" sz="1200" b="1">
                    <a:solidFill>
                      <a:srgbClr val="00B050"/>
                    </a:solidFill>
                  </a:endParaRPr>
                </a:p>
              </p:txBody>
            </p:sp>
            <p:sp>
              <p:nvSpPr>
                <p:cNvPr id="60534" name="Rectangle 176"/>
                <p:cNvSpPr>
                  <a:spLocks noChangeArrowheads="1"/>
                </p:cNvSpPr>
                <p:nvPr/>
              </p:nvSpPr>
              <p:spPr bwMode="auto">
                <a:xfrm>
                  <a:off x="5613400" y="1982788"/>
                  <a:ext cx="1249445"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ALMENDRO 09H</a:t>
                  </a:r>
                  <a:endParaRPr lang="en-US" sz="1200" b="1">
                    <a:solidFill>
                      <a:srgbClr val="FF0000"/>
                    </a:solidFill>
                  </a:endParaRPr>
                </a:p>
              </p:txBody>
            </p:sp>
            <p:sp>
              <p:nvSpPr>
                <p:cNvPr id="60535" name="Rectangle 181"/>
                <p:cNvSpPr>
                  <a:spLocks noChangeArrowheads="1"/>
                </p:cNvSpPr>
                <p:nvPr/>
              </p:nvSpPr>
              <p:spPr bwMode="auto">
                <a:xfrm>
                  <a:off x="5943600" y="2317751"/>
                  <a:ext cx="828753" cy="184666"/>
                </a:xfrm>
                <a:prstGeom prst="rect">
                  <a:avLst/>
                </a:prstGeom>
                <a:noFill/>
                <a:ln w="9525">
                  <a:noFill/>
                  <a:miter lim="800000"/>
                  <a:headEnd/>
                  <a:tailEnd/>
                </a:ln>
              </p:spPr>
              <p:txBody>
                <a:bodyPr wrap="none" lIns="0" tIns="0" rIns="0" bIns="0">
                  <a:spAutoFit/>
                </a:bodyPr>
                <a:lstStyle/>
                <a:p>
                  <a:r>
                    <a:rPr lang="en-US" sz="1200" b="1" i="1" dirty="0">
                      <a:solidFill>
                        <a:srgbClr val="000000"/>
                      </a:solidFill>
                    </a:rPr>
                    <a:t> </a:t>
                  </a:r>
                  <a:r>
                    <a:rPr lang="en-US" sz="1200" b="1" i="1" dirty="0">
                      <a:solidFill>
                        <a:srgbClr val="00B050"/>
                      </a:solidFill>
                    </a:rPr>
                    <a:t>BLM-1 02E</a:t>
                  </a:r>
                  <a:endParaRPr lang="en-US" sz="1200" b="1" dirty="0">
                    <a:solidFill>
                      <a:srgbClr val="00B050"/>
                    </a:solidFill>
                  </a:endParaRPr>
                </a:p>
              </p:txBody>
            </p:sp>
            <p:sp>
              <p:nvSpPr>
                <p:cNvPr id="60536" name="Rectangle 184"/>
                <p:cNvSpPr>
                  <a:spLocks noChangeArrowheads="1"/>
                </p:cNvSpPr>
                <p:nvPr/>
              </p:nvSpPr>
              <p:spPr bwMode="auto">
                <a:xfrm>
                  <a:off x="6096000" y="2486026"/>
                  <a:ext cx="101861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ALEMAN 03A</a:t>
                  </a:r>
                  <a:endParaRPr lang="en-US" sz="1200" b="1">
                    <a:solidFill>
                      <a:srgbClr val="FF0000"/>
                    </a:solidFill>
                  </a:endParaRPr>
                </a:p>
              </p:txBody>
            </p:sp>
            <p:sp>
              <p:nvSpPr>
                <p:cNvPr id="60537" name="Rectangle 186"/>
                <p:cNvSpPr>
                  <a:spLocks noChangeArrowheads="1"/>
                </p:cNvSpPr>
                <p:nvPr/>
              </p:nvSpPr>
              <p:spPr bwMode="auto">
                <a:xfrm>
                  <a:off x="6197600" y="2652713"/>
                  <a:ext cx="1082027"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U12N.10B 03A</a:t>
                  </a:r>
                  <a:endParaRPr lang="en-US" sz="1200" b="1">
                    <a:solidFill>
                      <a:srgbClr val="FF0000"/>
                    </a:solidFill>
                  </a:endParaRPr>
                </a:p>
              </p:txBody>
            </p:sp>
            <p:sp>
              <p:nvSpPr>
                <p:cNvPr id="60538" name="Rectangle 189"/>
                <p:cNvSpPr>
                  <a:spLocks noChangeArrowheads="1"/>
                </p:cNvSpPr>
                <p:nvPr/>
              </p:nvSpPr>
              <p:spPr bwMode="auto">
                <a:xfrm>
                  <a:off x="5940425" y="2820988"/>
                  <a:ext cx="1272784"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GASCON 01B (5)</a:t>
                  </a:r>
                  <a:endParaRPr lang="en-US" sz="1200" b="1">
                    <a:solidFill>
                      <a:srgbClr val="FF0000"/>
                    </a:solidFill>
                  </a:endParaRPr>
                </a:p>
              </p:txBody>
            </p:sp>
            <p:sp>
              <p:nvSpPr>
                <p:cNvPr id="60539" name="Rectangle 191"/>
                <p:cNvSpPr>
                  <a:spLocks noChangeArrowheads="1"/>
                </p:cNvSpPr>
                <p:nvPr/>
              </p:nvSpPr>
              <p:spPr bwMode="auto">
                <a:xfrm>
                  <a:off x="5683250" y="2989263"/>
                  <a:ext cx="2883610"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AB436739 Desulfonosporus sp. AAN04</a:t>
                  </a:r>
                  <a:endParaRPr lang="en-US" sz="1200" b="1"/>
                </a:p>
              </p:txBody>
            </p:sp>
            <p:sp>
              <p:nvSpPr>
                <p:cNvPr id="60540" name="Rectangle 194"/>
                <p:cNvSpPr>
                  <a:spLocks noChangeArrowheads="1"/>
                </p:cNvSpPr>
                <p:nvPr/>
              </p:nvSpPr>
              <p:spPr bwMode="auto">
                <a:xfrm>
                  <a:off x="6180137" y="3155951"/>
                  <a:ext cx="811119"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NASH 10G</a:t>
                  </a:r>
                  <a:endParaRPr lang="en-US" sz="1200" b="1">
                    <a:solidFill>
                      <a:srgbClr val="FF0000"/>
                    </a:solidFill>
                  </a:endParaRPr>
                </a:p>
              </p:txBody>
            </p:sp>
            <p:sp>
              <p:nvSpPr>
                <p:cNvPr id="60541" name="Rectangle 196"/>
                <p:cNvSpPr>
                  <a:spLocks noChangeArrowheads="1"/>
                </p:cNvSpPr>
                <p:nvPr/>
              </p:nvSpPr>
              <p:spPr bwMode="auto">
                <a:xfrm>
                  <a:off x="5980112" y="3324226"/>
                  <a:ext cx="1082027"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U12N.10B 03H</a:t>
                  </a:r>
                  <a:endParaRPr lang="en-US" sz="1200" b="1">
                    <a:solidFill>
                      <a:srgbClr val="FF0000"/>
                    </a:solidFill>
                  </a:endParaRPr>
                </a:p>
              </p:txBody>
            </p:sp>
            <p:sp>
              <p:nvSpPr>
                <p:cNvPr id="60542" name="Rectangle 203"/>
                <p:cNvSpPr>
                  <a:spLocks noChangeArrowheads="1"/>
                </p:cNvSpPr>
                <p:nvPr/>
              </p:nvSpPr>
              <p:spPr bwMode="auto">
                <a:xfrm>
                  <a:off x="5364162" y="3492501"/>
                  <a:ext cx="825354" cy="184666"/>
                </a:xfrm>
                <a:prstGeom prst="rect">
                  <a:avLst/>
                </a:prstGeom>
                <a:noFill/>
                <a:ln w="9525">
                  <a:noFill/>
                  <a:miter lim="800000"/>
                  <a:headEnd/>
                  <a:tailEnd/>
                </a:ln>
              </p:spPr>
              <p:txBody>
                <a:bodyPr wrap="none" lIns="0" tIns="0" rIns="0" bIns="0">
                  <a:spAutoFit/>
                </a:bodyPr>
                <a:lstStyle/>
                <a:p>
                  <a:r>
                    <a:rPr lang="en-US" sz="1200" b="1" i="1">
                      <a:solidFill>
                        <a:srgbClr val="00B050"/>
                      </a:solidFill>
                    </a:rPr>
                    <a:t> BLM-1 11A</a:t>
                  </a:r>
                  <a:endParaRPr lang="en-US" sz="1200" b="1">
                    <a:solidFill>
                      <a:srgbClr val="00B050"/>
                    </a:solidFill>
                  </a:endParaRPr>
                </a:p>
              </p:txBody>
            </p:sp>
            <p:sp>
              <p:nvSpPr>
                <p:cNvPr id="60543" name="Rectangle 205"/>
                <p:cNvSpPr>
                  <a:spLocks noChangeArrowheads="1"/>
                </p:cNvSpPr>
                <p:nvPr/>
              </p:nvSpPr>
              <p:spPr bwMode="auto">
                <a:xfrm>
                  <a:off x="5449887" y="3660776"/>
                  <a:ext cx="820738"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00B050"/>
                      </a:solidFill>
                    </a:rPr>
                    <a:t>BLM-1 01F</a:t>
                  </a:r>
                  <a:endParaRPr lang="en-US" sz="1200" b="1">
                    <a:solidFill>
                      <a:srgbClr val="00B050"/>
                    </a:solidFill>
                  </a:endParaRPr>
                </a:p>
              </p:txBody>
            </p:sp>
            <p:sp>
              <p:nvSpPr>
                <p:cNvPr id="60544" name="Rectangle 207"/>
                <p:cNvSpPr>
                  <a:spLocks noChangeArrowheads="1"/>
                </p:cNvSpPr>
                <p:nvPr/>
              </p:nvSpPr>
              <p:spPr bwMode="auto">
                <a:xfrm>
                  <a:off x="5183187" y="3827463"/>
                  <a:ext cx="3353739"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Y11574 Desulfotomaculum thermobenzoicum</a:t>
                  </a:r>
                  <a:endParaRPr lang="en-US" sz="1200" b="1"/>
                </a:p>
              </p:txBody>
            </p:sp>
            <p:sp>
              <p:nvSpPr>
                <p:cNvPr id="60545" name="Rectangle 212"/>
                <p:cNvSpPr>
                  <a:spLocks noChangeArrowheads="1"/>
                </p:cNvSpPr>
                <p:nvPr/>
              </p:nvSpPr>
              <p:spPr bwMode="auto">
                <a:xfrm>
                  <a:off x="5416550" y="3995738"/>
                  <a:ext cx="836768"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00B050"/>
                      </a:solidFill>
                    </a:rPr>
                    <a:t>BLM-1 07A</a:t>
                  </a:r>
                  <a:endParaRPr lang="en-US" sz="1200" b="1">
                    <a:solidFill>
                      <a:srgbClr val="00B050"/>
                    </a:solidFill>
                  </a:endParaRPr>
                </a:p>
              </p:txBody>
            </p:sp>
            <p:sp>
              <p:nvSpPr>
                <p:cNvPr id="60546" name="Rectangle 214"/>
                <p:cNvSpPr>
                  <a:spLocks noChangeArrowheads="1"/>
                </p:cNvSpPr>
                <p:nvPr/>
              </p:nvSpPr>
              <p:spPr bwMode="auto">
                <a:xfrm>
                  <a:off x="5461000" y="4164013"/>
                  <a:ext cx="1304844"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U12N.10V 09D (2)</a:t>
                  </a:r>
                  <a:endParaRPr lang="en-US" sz="1200" b="1">
                    <a:solidFill>
                      <a:srgbClr val="FF0000"/>
                    </a:solidFill>
                  </a:endParaRPr>
                </a:p>
              </p:txBody>
            </p:sp>
            <p:sp>
              <p:nvSpPr>
                <p:cNvPr id="60547" name="Rectangle 216"/>
                <p:cNvSpPr>
                  <a:spLocks noChangeArrowheads="1"/>
                </p:cNvSpPr>
                <p:nvPr/>
              </p:nvSpPr>
              <p:spPr bwMode="auto">
                <a:xfrm>
                  <a:off x="5476875" y="4330701"/>
                  <a:ext cx="1312860"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U12N.10B 04B (5)</a:t>
                  </a:r>
                  <a:endParaRPr lang="en-US" sz="1200" b="1">
                    <a:solidFill>
                      <a:srgbClr val="FF0000"/>
                    </a:solidFill>
                  </a:endParaRPr>
                </a:p>
              </p:txBody>
            </p:sp>
            <p:sp>
              <p:nvSpPr>
                <p:cNvPr id="60548" name="Rectangle 219"/>
                <p:cNvSpPr>
                  <a:spLocks noChangeArrowheads="1"/>
                </p:cNvSpPr>
                <p:nvPr/>
              </p:nvSpPr>
              <p:spPr bwMode="auto">
                <a:xfrm>
                  <a:off x="5286375" y="4498976"/>
                  <a:ext cx="3976666" cy="184666"/>
                </a:xfrm>
                <a:prstGeom prst="rect">
                  <a:avLst/>
                </a:prstGeom>
                <a:noFill/>
                <a:ln w="9525">
                  <a:noFill/>
                  <a:miter lim="800000"/>
                  <a:headEnd/>
                  <a:tailEnd/>
                </a:ln>
              </p:spPr>
              <p:txBody>
                <a:bodyPr wrap="none" lIns="0" tIns="0" rIns="0" bIns="0">
                  <a:spAutoFit/>
                </a:bodyPr>
                <a:lstStyle/>
                <a:p>
                  <a:r>
                    <a:rPr lang="en-US" sz="1200" b="1" i="1" dirty="0">
                      <a:solidFill>
                        <a:srgbClr val="0000FF"/>
                      </a:solidFill>
                    </a:rPr>
                    <a:t> AY604055 </a:t>
                  </a:r>
                  <a:r>
                    <a:rPr lang="en-US" sz="1200" b="1" i="1" dirty="0" err="1">
                      <a:solidFill>
                        <a:srgbClr val="0000FF"/>
                      </a:solidFill>
                    </a:rPr>
                    <a:t>Unc</a:t>
                  </a:r>
                  <a:r>
                    <a:rPr lang="en-US" sz="1200" b="1" i="1" dirty="0">
                      <a:solidFill>
                        <a:srgbClr val="0000FF"/>
                      </a:solidFill>
                    </a:rPr>
                    <a:t>. clone DR9IPCB16SCT8 (SA gold mine)</a:t>
                  </a:r>
                  <a:endParaRPr lang="en-US" sz="1200" b="1" dirty="0">
                    <a:solidFill>
                      <a:srgbClr val="0000FF"/>
                    </a:solidFill>
                  </a:endParaRPr>
                </a:p>
              </p:txBody>
            </p:sp>
            <p:sp>
              <p:nvSpPr>
                <p:cNvPr id="60549" name="Rectangle 221"/>
                <p:cNvSpPr>
                  <a:spLocks noChangeArrowheads="1"/>
                </p:cNvSpPr>
                <p:nvPr/>
              </p:nvSpPr>
              <p:spPr bwMode="auto">
                <a:xfrm>
                  <a:off x="5343525" y="4667251"/>
                  <a:ext cx="3713965"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FJ712408 Unc KZNMV-0-B13 (Kazan Mud Volcano)</a:t>
                  </a:r>
                  <a:endParaRPr lang="en-US" sz="1200" b="1"/>
                </a:p>
              </p:txBody>
            </p:sp>
            <p:sp>
              <p:nvSpPr>
                <p:cNvPr id="60550" name="Rectangle 225"/>
                <p:cNvSpPr>
                  <a:spLocks noChangeArrowheads="1"/>
                </p:cNvSpPr>
                <p:nvPr/>
              </p:nvSpPr>
              <p:spPr bwMode="auto">
                <a:xfrm>
                  <a:off x="5441950" y="4828660"/>
                  <a:ext cx="107401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FF0000"/>
                      </a:solidFill>
                    </a:rPr>
                    <a:t>U12N.10V 03D</a:t>
                  </a:r>
                  <a:endParaRPr lang="en-US" sz="1200" b="1">
                    <a:solidFill>
                      <a:srgbClr val="FF0000"/>
                    </a:solidFill>
                  </a:endParaRPr>
                </a:p>
              </p:txBody>
            </p:sp>
            <p:sp>
              <p:nvSpPr>
                <p:cNvPr id="60551" name="Rectangle 227"/>
                <p:cNvSpPr>
                  <a:spLocks noChangeArrowheads="1"/>
                </p:cNvSpPr>
                <p:nvPr/>
              </p:nvSpPr>
              <p:spPr bwMode="auto">
                <a:xfrm>
                  <a:off x="5337173" y="5002213"/>
                  <a:ext cx="3892670" cy="184680"/>
                </a:xfrm>
                <a:prstGeom prst="rect">
                  <a:avLst/>
                </a:prstGeom>
                <a:noFill/>
                <a:ln w="9525">
                  <a:noFill/>
                  <a:miter lim="800000"/>
                  <a:headEnd/>
                  <a:tailEnd/>
                </a:ln>
              </p:spPr>
              <p:txBody>
                <a:bodyPr wrap="none" lIns="0" tIns="0" rIns="0" bIns="0">
                  <a:spAutoFit/>
                </a:bodyPr>
                <a:lstStyle/>
                <a:p>
                  <a:r>
                    <a:rPr lang="en-US" sz="1200" b="1" i="1" dirty="0">
                      <a:solidFill>
                        <a:srgbClr val="000000"/>
                      </a:solidFill>
                    </a:rPr>
                    <a:t> AM777970 </a:t>
                  </a:r>
                  <a:r>
                    <a:rPr lang="en-US" sz="1200" b="1" i="1" dirty="0" err="1">
                      <a:solidFill>
                        <a:srgbClr val="000000"/>
                      </a:solidFill>
                    </a:rPr>
                    <a:t>Unc</a:t>
                  </a:r>
                  <a:r>
                    <a:rPr lang="en-US" sz="1200" b="1" i="1" dirty="0">
                      <a:solidFill>
                        <a:srgbClr val="000000"/>
                      </a:solidFill>
                    </a:rPr>
                    <a:t>. clone CVCloAm2Ph32 </a:t>
                  </a:r>
                  <a:r>
                    <a:rPr lang="en-US" sz="1200" b="1" i="1" dirty="0" smtClean="0">
                      <a:solidFill>
                        <a:srgbClr val="000000"/>
                      </a:solidFill>
                    </a:rPr>
                    <a:t>(Portugal GW)</a:t>
                  </a:r>
                  <a:endParaRPr lang="en-US" sz="1200" b="1" dirty="0"/>
                </a:p>
              </p:txBody>
            </p:sp>
            <p:sp>
              <p:nvSpPr>
                <p:cNvPr id="60552" name="Rectangle 230"/>
                <p:cNvSpPr>
                  <a:spLocks noChangeArrowheads="1"/>
                </p:cNvSpPr>
                <p:nvPr/>
              </p:nvSpPr>
              <p:spPr bwMode="auto">
                <a:xfrm>
                  <a:off x="5259386" y="5170488"/>
                  <a:ext cx="3046824" cy="184680"/>
                </a:xfrm>
                <a:prstGeom prst="rect">
                  <a:avLst/>
                </a:prstGeom>
                <a:noFill/>
                <a:ln w="9525">
                  <a:noFill/>
                  <a:miter lim="800000"/>
                  <a:headEnd/>
                  <a:tailEnd/>
                </a:ln>
              </p:spPr>
              <p:txBody>
                <a:bodyPr wrap="none" lIns="0" tIns="0" rIns="0" bIns="0">
                  <a:spAutoFit/>
                </a:bodyPr>
                <a:lstStyle/>
                <a:p>
                  <a:r>
                    <a:rPr lang="en-US" sz="1200" b="1" i="1" dirty="0">
                      <a:solidFill>
                        <a:srgbClr val="0000FF"/>
                      </a:solidFill>
                    </a:rPr>
                    <a:t> AY741695 </a:t>
                  </a:r>
                  <a:r>
                    <a:rPr lang="en-US" sz="1200" b="1" i="1" dirty="0" err="1">
                      <a:solidFill>
                        <a:srgbClr val="0000FF"/>
                      </a:solidFill>
                    </a:rPr>
                    <a:t>Unc</a:t>
                  </a:r>
                  <a:r>
                    <a:rPr lang="en-US" sz="1200" b="1" i="1" dirty="0">
                      <a:solidFill>
                        <a:srgbClr val="0000FF"/>
                      </a:solidFill>
                    </a:rPr>
                    <a:t>. clone TTMF21 (SA </a:t>
                  </a:r>
                  <a:r>
                    <a:rPr lang="en-US" sz="1200" b="1" i="1" dirty="0" smtClean="0">
                      <a:solidFill>
                        <a:srgbClr val="0000FF"/>
                      </a:solidFill>
                    </a:rPr>
                    <a:t>mine</a:t>
                  </a:r>
                  <a:r>
                    <a:rPr lang="en-US" sz="1200" b="1" i="1" dirty="0">
                      <a:solidFill>
                        <a:srgbClr val="0000FF"/>
                      </a:solidFill>
                    </a:rPr>
                    <a:t>)</a:t>
                  </a:r>
                  <a:endParaRPr lang="en-US" sz="1200" b="1" dirty="0">
                    <a:solidFill>
                      <a:srgbClr val="0000FF"/>
                    </a:solidFill>
                  </a:endParaRPr>
                </a:p>
              </p:txBody>
            </p:sp>
            <p:sp>
              <p:nvSpPr>
                <p:cNvPr id="60553" name="Rectangle 232"/>
                <p:cNvSpPr>
                  <a:spLocks noChangeArrowheads="1"/>
                </p:cNvSpPr>
                <p:nvPr/>
              </p:nvSpPr>
              <p:spPr bwMode="auto">
                <a:xfrm>
                  <a:off x="5224461" y="5338763"/>
                  <a:ext cx="4068994" cy="184680"/>
                </a:xfrm>
                <a:prstGeom prst="rect">
                  <a:avLst/>
                </a:prstGeom>
                <a:noFill/>
                <a:ln w="9525">
                  <a:noFill/>
                  <a:miter lim="800000"/>
                  <a:headEnd/>
                  <a:tailEnd/>
                </a:ln>
              </p:spPr>
              <p:txBody>
                <a:bodyPr wrap="none" lIns="0" tIns="0" rIns="0" bIns="0">
                  <a:spAutoFit/>
                </a:bodyPr>
                <a:lstStyle/>
                <a:p>
                  <a:r>
                    <a:rPr lang="en-US" sz="1200" b="1" i="1" dirty="0">
                      <a:solidFill>
                        <a:srgbClr val="0000FF"/>
                      </a:solidFill>
                    </a:rPr>
                    <a:t> DQ088771 </a:t>
                  </a:r>
                  <a:r>
                    <a:rPr lang="en-US" sz="1200" b="1" i="1" dirty="0" err="1">
                      <a:solidFill>
                        <a:srgbClr val="0000FF"/>
                      </a:solidFill>
                    </a:rPr>
                    <a:t>Unc</a:t>
                  </a:r>
                  <a:r>
                    <a:rPr lang="en-US" sz="1200" b="1" i="1" dirty="0" smtClean="0">
                      <a:solidFill>
                        <a:srgbClr val="0000FF"/>
                      </a:solidFill>
                    </a:rPr>
                    <a:t>. clone BE325FW032701CTS (SA </a:t>
                  </a:r>
                  <a:r>
                    <a:rPr lang="en-US" sz="1200" b="1" i="1" dirty="0">
                      <a:solidFill>
                        <a:srgbClr val="0000FF"/>
                      </a:solidFill>
                    </a:rPr>
                    <a:t>mine)</a:t>
                  </a:r>
                  <a:endParaRPr lang="en-US" sz="1200" b="1" dirty="0">
                    <a:solidFill>
                      <a:srgbClr val="0000FF"/>
                    </a:solidFill>
                  </a:endParaRPr>
                </a:p>
              </p:txBody>
            </p:sp>
            <p:sp>
              <p:nvSpPr>
                <p:cNvPr id="60554" name="Rectangle 235"/>
                <p:cNvSpPr>
                  <a:spLocks noChangeArrowheads="1"/>
                </p:cNvSpPr>
                <p:nvPr/>
              </p:nvSpPr>
              <p:spPr bwMode="auto">
                <a:xfrm>
                  <a:off x="5476851" y="5505451"/>
                  <a:ext cx="4270400"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t>
                  </a:r>
                  <a:r>
                    <a:rPr lang="en-US" sz="1200" b="1" i="1">
                      <a:solidFill>
                        <a:srgbClr val="0000FF"/>
                      </a:solidFill>
                    </a:rPr>
                    <a:t>NC_010424 Candidatus Desulforudis audaxviator MP104C</a:t>
                  </a:r>
                  <a:endParaRPr lang="en-US" sz="1200" b="1">
                    <a:solidFill>
                      <a:srgbClr val="0000FF"/>
                    </a:solidFill>
                  </a:endParaRPr>
                </a:p>
              </p:txBody>
            </p:sp>
            <p:sp>
              <p:nvSpPr>
                <p:cNvPr id="60555" name="Rectangle 237"/>
                <p:cNvSpPr>
                  <a:spLocks noChangeArrowheads="1"/>
                </p:cNvSpPr>
                <p:nvPr/>
              </p:nvSpPr>
              <p:spPr bwMode="auto">
                <a:xfrm>
                  <a:off x="5492267" y="5673726"/>
                  <a:ext cx="1054584" cy="184666"/>
                </a:xfrm>
                <a:prstGeom prst="rect">
                  <a:avLst/>
                </a:prstGeom>
                <a:noFill/>
                <a:ln w="9525">
                  <a:noFill/>
                  <a:miter lim="800000"/>
                  <a:headEnd/>
                  <a:tailEnd/>
                </a:ln>
              </p:spPr>
              <p:txBody>
                <a:bodyPr wrap="none" lIns="0" tIns="0" rIns="0" bIns="0">
                  <a:spAutoFit/>
                </a:bodyPr>
                <a:lstStyle/>
                <a:p>
                  <a:r>
                    <a:rPr lang="en-US" sz="1200" b="1" i="1">
                      <a:solidFill>
                        <a:srgbClr val="FF0000"/>
                      </a:solidFill>
                    </a:rPr>
                    <a:t> ER-EC-11 07D</a:t>
                  </a:r>
                  <a:endParaRPr lang="en-US" sz="1200" b="1">
                    <a:solidFill>
                      <a:srgbClr val="FF0000"/>
                    </a:solidFill>
                  </a:endParaRPr>
                </a:p>
              </p:txBody>
            </p:sp>
            <p:sp>
              <p:nvSpPr>
                <p:cNvPr id="60556" name="Rectangle 239"/>
                <p:cNvSpPr>
                  <a:spLocks noChangeArrowheads="1"/>
                </p:cNvSpPr>
                <p:nvPr/>
              </p:nvSpPr>
              <p:spPr bwMode="auto">
                <a:xfrm>
                  <a:off x="5199062" y="5842001"/>
                  <a:ext cx="5019516"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AY753389 Unc. clone SK21 (alkaline district heating system biofilm) </a:t>
                  </a:r>
                  <a:endParaRPr lang="en-US" sz="1200" b="1"/>
                </a:p>
              </p:txBody>
            </p:sp>
            <p:sp>
              <p:nvSpPr>
                <p:cNvPr id="60557" name="Rectangle 248"/>
                <p:cNvSpPr>
                  <a:spLocks noChangeArrowheads="1"/>
                </p:cNvSpPr>
                <p:nvPr/>
              </p:nvSpPr>
              <p:spPr bwMode="auto">
                <a:xfrm>
                  <a:off x="4984750" y="6008688"/>
                  <a:ext cx="3350084"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NC_011296 Thermodesulfovibrio yellowstonii</a:t>
                  </a:r>
                  <a:endParaRPr lang="en-US" sz="1200" b="1"/>
                </a:p>
              </p:txBody>
            </p:sp>
            <p:sp>
              <p:nvSpPr>
                <p:cNvPr id="60558" name="Rectangle 251"/>
                <p:cNvSpPr>
                  <a:spLocks noChangeArrowheads="1"/>
                </p:cNvSpPr>
                <p:nvPr/>
              </p:nvSpPr>
              <p:spPr bwMode="auto">
                <a:xfrm>
                  <a:off x="5681662" y="6176963"/>
                  <a:ext cx="2003562" cy="184666"/>
                </a:xfrm>
                <a:prstGeom prst="rect">
                  <a:avLst/>
                </a:prstGeom>
                <a:noFill/>
                <a:ln w="9525">
                  <a:noFill/>
                  <a:miter lim="800000"/>
                  <a:headEnd/>
                  <a:tailEnd/>
                </a:ln>
              </p:spPr>
              <p:txBody>
                <a:bodyPr wrap="none" lIns="0" tIns="0" rIns="0" bIns="0">
                  <a:spAutoFit/>
                </a:bodyPr>
                <a:lstStyle/>
                <a:p>
                  <a:r>
                    <a:rPr lang="en-US" sz="1200" b="1" i="1">
                      <a:solidFill>
                        <a:srgbClr val="000000"/>
                      </a:solidFill>
                    </a:rPr>
                    <a:t> AJ309733 Aquifex aeolicus</a:t>
                  </a:r>
                  <a:endParaRPr lang="en-US" sz="1200" b="1"/>
                </a:p>
              </p:txBody>
            </p:sp>
          </p:grpSp>
          <p:sp>
            <p:nvSpPr>
              <p:cNvPr id="60427" name="Freeform 145"/>
              <p:cNvSpPr>
                <a:spLocks/>
              </p:cNvSpPr>
              <p:nvPr/>
            </p:nvSpPr>
            <p:spPr bwMode="auto">
              <a:xfrm>
                <a:off x="3954463" y="214313"/>
                <a:ext cx="163513" cy="71438"/>
              </a:xfrm>
              <a:custGeom>
                <a:avLst/>
                <a:gdLst>
                  <a:gd name="T0" fmla="*/ 0 w 103"/>
                  <a:gd name="T1" fmla="*/ 2147483647 h 45"/>
                  <a:gd name="T2" fmla="*/ 0 w 103"/>
                  <a:gd name="T3" fmla="*/ 0 h 45"/>
                  <a:gd name="T4" fmla="*/ 2147483647 w 103"/>
                  <a:gd name="T5" fmla="*/ 0 h 45"/>
                  <a:gd name="T6" fmla="*/ 0 60000 65536"/>
                  <a:gd name="T7" fmla="*/ 0 60000 65536"/>
                  <a:gd name="T8" fmla="*/ 0 60000 65536"/>
                  <a:gd name="T9" fmla="*/ 0 w 103"/>
                  <a:gd name="T10" fmla="*/ 0 h 45"/>
                  <a:gd name="T11" fmla="*/ 103 w 103"/>
                  <a:gd name="T12" fmla="*/ 45 h 45"/>
                </a:gdLst>
                <a:ahLst/>
                <a:cxnLst>
                  <a:cxn ang="T6">
                    <a:pos x="T0" y="T1"/>
                  </a:cxn>
                  <a:cxn ang="T7">
                    <a:pos x="T2" y="T3"/>
                  </a:cxn>
                  <a:cxn ang="T8">
                    <a:pos x="T4" y="T5"/>
                  </a:cxn>
                </a:cxnLst>
                <a:rect l="T9" t="T10" r="T11" b="T12"/>
                <a:pathLst>
                  <a:path w="103" h="45">
                    <a:moveTo>
                      <a:pt x="0" y="45"/>
                    </a:moveTo>
                    <a:lnTo>
                      <a:pt x="0" y="0"/>
                    </a:lnTo>
                    <a:lnTo>
                      <a:pt x="103" y="0"/>
                    </a:lnTo>
                  </a:path>
                </a:pathLst>
              </a:custGeom>
              <a:noFill/>
              <a:ln w="28575" cap="sq">
                <a:solidFill>
                  <a:srgbClr val="000000"/>
                </a:solidFill>
                <a:prstDash val="solid"/>
                <a:miter lim="800000"/>
                <a:headEnd/>
                <a:tailEnd/>
              </a:ln>
            </p:spPr>
            <p:txBody>
              <a:bodyPr/>
              <a:lstStyle/>
              <a:p>
                <a:endParaRPr lang="en-US"/>
              </a:p>
            </p:txBody>
          </p:sp>
          <p:sp>
            <p:nvSpPr>
              <p:cNvPr id="60428" name="Freeform 147"/>
              <p:cNvSpPr>
                <a:spLocks/>
              </p:cNvSpPr>
              <p:nvPr/>
            </p:nvSpPr>
            <p:spPr bwMode="auto">
              <a:xfrm>
                <a:off x="3954463" y="311151"/>
                <a:ext cx="49213" cy="71438"/>
              </a:xfrm>
              <a:custGeom>
                <a:avLst/>
                <a:gdLst>
                  <a:gd name="T0" fmla="*/ 0 w 31"/>
                  <a:gd name="T1" fmla="*/ 0 h 45"/>
                  <a:gd name="T2" fmla="*/ 0 w 31"/>
                  <a:gd name="T3" fmla="*/ 2147483647 h 45"/>
                  <a:gd name="T4" fmla="*/ 2147483647 w 31"/>
                  <a:gd name="T5" fmla="*/ 2147483647 h 45"/>
                  <a:gd name="T6" fmla="*/ 0 60000 65536"/>
                  <a:gd name="T7" fmla="*/ 0 60000 65536"/>
                  <a:gd name="T8" fmla="*/ 0 60000 65536"/>
                  <a:gd name="T9" fmla="*/ 0 w 31"/>
                  <a:gd name="T10" fmla="*/ 0 h 45"/>
                  <a:gd name="T11" fmla="*/ 31 w 31"/>
                  <a:gd name="T12" fmla="*/ 45 h 45"/>
                </a:gdLst>
                <a:ahLst/>
                <a:cxnLst>
                  <a:cxn ang="T6">
                    <a:pos x="T0" y="T1"/>
                  </a:cxn>
                  <a:cxn ang="T7">
                    <a:pos x="T2" y="T3"/>
                  </a:cxn>
                  <a:cxn ang="T8">
                    <a:pos x="T4" y="T5"/>
                  </a:cxn>
                </a:cxnLst>
                <a:rect l="T9" t="T10" r="T11" b="T12"/>
                <a:pathLst>
                  <a:path w="31" h="45">
                    <a:moveTo>
                      <a:pt x="0" y="0"/>
                    </a:moveTo>
                    <a:lnTo>
                      <a:pt x="0" y="45"/>
                    </a:lnTo>
                    <a:lnTo>
                      <a:pt x="31" y="45"/>
                    </a:lnTo>
                  </a:path>
                </a:pathLst>
              </a:custGeom>
              <a:noFill/>
              <a:ln w="28575" cap="sq">
                <a:solidFill>
                  <a:srgbClr val="000000"/>
                </a:solidFill>
                <a:prstDash val="solid"/>
                <a:miter lim="800000"/>
                <a:headEnd/>
                <a:tailEnd/>
              </a:ln>
            </p:spPr>
            <p:txBody>
              <a:bodyPr/>
              <a:lstStyle/>
              <a:p>
                <a:endParaRPr lang="en-US"/>
              </a:p>
            </p:txBody>
          </p:sp>
          <p:sp>
            <p:nvSpPr>
              <p:cNvPr id="60429" name="Freeform 148"/>
              <p:cNvSpPr>
                <a:spLocks/>
              </p:cNvSpPr>
              <p:nvPr/>
            </p:nvSpPr>
            <p:spPr bwMode="auto">
              <a:xfrm>
                <a:off x="3875088" y="298451"/>
                <a:ext cx="79375" cy="112713"/>
              </a:xfrm>
              <a:custGeom>
                <a:avLst/>
                <a:gdLst>
                  <a:gd name="T0" fmla="*/ 0 w 50"/>
                  <a:gd name="T1" fmla="*/ 2147483647 h 71"/>
                  <a:gd name="T2" fmla="*/ 0 w 50"/>
                  <a:gd name="T3" fmla="*/ 0 h 71"/>
                  <a:gd name="T4" fmla="*/ 2147483647 w 50"/>
                  <a:gd name="T5" fmla="*/ 0 h 71"/>
                  <a:gd name="T6" fmla="*/ 0 60000 65536"/>
                  <a:gd name="T7" fmla="*/ 0 60000 65536"/>
                  <a:gd name="T8" fmla="*/ 0 60000 65536"/>
                  <a:gd name="T9" fmla="*/ 0 w 50"/>
                  <a:gd name="T10" fmla="*/ 0 h 71"/>
                  <a:gd name="T11" fmla="*/ 50 w 50"/>
                  <a:gd name="T12" fmla="*/ 71 h 71"/>
                </a:gdLst>
                <a:ahLst/>
                <a:cxnLst>
                  <a:cxn ang="T6">
                    <a:pos x="T0" y="T1"/>
                  </a:cxn>
                  <a:cxn ang="T7">
                    <a:pos x="T2" y="T3"/>
                  </a:cxn>
                  <a:cxn ang="T8">
                    <a:pos x="T4" y="T5"/>
                  </a:cxn>
                </a:cxnLst>
                <a:rect l="T9" t="T10" r="T11" b="T12"/>
                <a:pathLst>
                  <a:path w="50" h="71">
                    <a:moveTo>
                      <a:pt x="0" y="71"/>
                    </a:moveTo>
                    <a:lnTo>
                      <a:pt x="0" y="0"/>
                    </a:lnTo>
                    <a:lnTo>
                      <a:pt x="50" y="0"/>
                    </a:lnTo>
                  </a:path>
                </a:pathLst>
              </a:custGeom>
              <a:noFill/>
              <a:ln w="28575" cap="sq">
                <a:solidFill>
                  <a:srgbClr val="000000"/>
                </a:solidFill>
                <a:prstDash val="solid"/>
                <a:miter lim="800000"/>
                <a:headEnd/>
                <a:tailEnd/>
              </a:ln>
            </p:spPr>
            <p:txBody>
              <a:bodyPr/>
              <a:lstStyle/>
              <a:p>
                <a:endParaRPr lang="en-US"/>
              </a:p>
            </p:txBody>
          </p:sp>
          <p:sp>
            <p:nvSpPr>
              <p:cNvPr id="60430" name="Freeform 150"/>
              <p:cNvSpPr>
                <a:spLocks/>
              </p:cNvSpPr>
              <p:nvPr/>
            </p:nvSpPr>
            <p:spPr bwMode="auto">
              <a:xfrm>
                <a:off x="3875088" y="436563"/>
                <a:ext cx="123825" cy="114300"/>
              </a:xfrm>
              <a:custGeom>
                <a:avLst/>
                <a:gdLst>
                  <a:gd name="T0" fmla="*/ 0 w 78"/>
                  <a:gd name="T1" fmla="*/ 0 h 72"/>
                  <a:gd name="T2" fmla="*/ 0 w 78"/>
                  <a:gd name="T3" fmla="*/ 2147483647 h 72"/>
                  <a:gd name="T4" fmla="*/ 2147483647 w 78"/>
                  <a:gd name="T5" fmla="*/ 2147483647 h 72"/>
                  <a:gd name="T6" fmla="*/ 0 60000 65536"/>
                  <a:gd name="T7" fmla="*/ 0 60000 65536"/>
                  <a:gd name="T8" fmla="*/ 0 60000 65536"/>
                  <a:gd name="T9" fmla="*/ 0 w 78"/>
                  <a:gd name="T10" fmla="*/ 0 h 72"/>
                  <a:gd name="T11" fmla="*/ 78 w 78"/>
                  <a:gd name="T12" fmla="*/ 72 h 72"/>
                </a:gdLst>
                <a:ahLst/>
                <a:cxnLst>
                  <a:cxn ang="T6">
                    <a:pos x="T0" y="T1"/>
                  </a:cxn>
                  <a:cxn ang="T7">
                    <a:pos x="T2" y="T3"/>
                  </a:cxn>
                  <a:cxn ang="T8">
                    <a:pos x="T4" y="T5"/>
                  </a:cxn>
                </a:cxnLst>
                <a:rect l="T9" t="T10" r="T11" b="T12"/>
                <a:pathLst>
                  <a:path w="78" h="72">
                    <a:moveTo>
                      <a:pt x="0" y="0"/>
                    </a:moveTo>
                    <a:lnTo>
                      <a:pt x="0" y="72"/>
                    </a:lnTo>
                    <a:lnTo>
                      <a:pt x="78" y="72"/>
                    </a:lnTo>
                  </a:path>
                </a:pathLst>
              </a:custGeom>
              <a:noFill/>
              <a:ln w="28575" cap="sq">
                <a:solidFill>
                  <a:srgbClr val="000000"/>
                </a:solidFill>
                <a:prstDash val="solid"/>
                <a:miter lim="800000"/>
                <a:headEnd/>
                <a:tailEnd/>
              </a:ln>
            </p:spPr>
            <p:txBody>
              <a:bodyPr/>
              <a:lstStyle/>
              <a:p>
                <a:endParaRPr lang="en-US"/>
              </a:p>
            </p:txBody>
          </p:sp>
          <p:sp>
            <p:nvSpPr>
              <p:cNvPr id="60431" name="Freeform 151"/>
              <p:cNvSpPr>
                <a:spLocks/>
              </p:cNvSpPr>
              <p:nvPr/>
            </p:nvSpPr>
            <p:spPr bwMode="auto">
              <a:xfrm>
                <a:off x="3790951" y="423863"/>
                <a:ext cx="84138" cy="176213"/>
              </a:xfrm>
              <a:custGeom>
                <a:avLst/>
                <a:gdLst>
                  <a:gd name="T0" fmla="*/ 0 w 53"/>
                  <a:gd name="T1" fmla="*/ 2147483647 h 111"/>
                  <a:gd name="T2" fmla="*/ 0 w 53"/>
                  <a:gd name="T3" fmla="*/ 0 h 111"/>
                  <a:gd name="T4" fmla="*/ 2147483647 w 53"/>
                  <a:gd name="T5" fmla="*/ 0 h 111"/>
                  <a:gd name="T6" fmla="*/ 0 60000 65536"/>
                  <a:gd name="T7" fmla="*/ 0 60000 65536"/>
                  <a:gd name="T8" fmla="*/ 0 60000 65536"/>
                  <a:gd name="T9" fmla="*/ 0 w 53"/>
                  <a:gd name="T10" fmla="*/ 0 h 111"/>
                  <a:gd name="T11" fmla="*/ 53 w 53"/>
                  <a:gd name="T12" fmla="*/ 111 h 111"/>
                </a:gdLst>
                <a:ahLst/>
                <a:cxnLst>
                  <a:cxn ang="T6">
                    <a:pos x="T0" y="T1"/>
                  </a:cxn>
                  <a:cxn ang="T7">
                    <a:pos x="T2" y="T3"/>
                  </a:cxn>
                  <a:cxn ang="T8">
                    <a:pos x="T4" y="T5"/>
                  </a:cxn>
                </a:cxnLst>
                <a:rect l="T9" t="T10" r="T11" b="T12"/>
                <a:pathLst>
                  <a:path w="53" h="111">
                    <a:moveTo>
                      <a:pt x="0" y="111"/>
                    </a:moveTo>
                    <a:lnTo>
                      <a:pt x="0" y="0"/>
                    </a:lnTo>
                    <a:lnTo>
                      <a:pt x="53" y="0"/>
                    </a:lnTo>
                  </a:path>
                </a:pathLst>
              </a:custGeom>
              <a:noFill/>
              <a:ln w="28575" cap="sq">
                <a:solidFill>
                  <a:srgbClr val="000000"/>
                </a:solidFill>
                <a:prstDash val="solid"/>
                <a:miter lim="800000"/>
                <a:headEnd/>
                <a:tailEnd/>
              </a:ln>
            </p:spPr>
            <p:txBody>
              <a:bodyPr/>
              <a:lstStyle/>
              <a:p>
                <a:endParaRPr lang="en-US"/>
              </a:p>
            </p:txBody>
          </p:sp>
          <p:sp>
            <p:nvSpPr>
              <p:cNvPr id="60432" name="Freeform 153"/>
              <p:cNvSpPr>
                <a:spLocks/>
              </p:cNvSpPr>
              <p:nvPr/>
            </p:nvSpPr>
            <p:spPr bwMode="auto">
              <a:xfrm>
                <a:off x="3844926" y="717551"/>
                <a:ext cx="141288" cy="71438"/>
              </a:xfrm>
              <a:custGeom>
                <a:avLst/>
                <a:gdLst>
                  <a:gd name="T0" fmla="*/ 0 w 89"/>
                  <a:gd name="T1" fmla="*/ 2147483647 h 45"/>
                  <a:gd name="T2" fmla="*/ 0 w 89"/>
                  <a:gd name="T3" fmla="*/ 0 h 45"/>
                  <a:gd name="T4" fmla="*/ 2147483647 w 89"/>
                  <a:gd name="T5" fmla="*/ 0 h 45"/>
                  <a:gd name="T6" fmla="*/ 0 60000 65536"/>
                  <a:gd name="T7" fmla="*/ 0 60000 65536"/>
                  <a:gd name="T8" fmla="*/ 0 60000 65536"/>
                  <a:gd name="T9" fmla="*/ 0 w 89"/>
                  <a:gd name="T10" fmla="*/ 0 h 45"/>
                  <a:gd name="T11" fmla="*/ 89 w 89"/>
                  <a:gd name="T12" fmla="*/ 45 h 45"/>
                </a:gdLst>
                <a:ahLst/>
                <a:cxnLst>
                  <a:cxn ang="T6">
                    <a:pos x="T0" y="T1"/>
                  </a:cxn>
                  <a:cxn ang="T7">
                    <a:pos x="T2" y="T3"/>
                  </a:cxn>
                  <a:cxn ang="T8">
                    <a:pos x="T4" y="T5"/>
                  </a:cxn>
                </a:cxnLst>
                <a:rect l="T9" t="T10" r="T11" b="T12"/>
                <a:pathLst>
                  <a:path w="89" h="45">
                    <a:moveTo>
                      <a:pt x="0" y="45"/>
                    </a:moveTo>
                    <a:lnTo>
                      <a:pt x="0" y="0"/>
                    </a:lnTo>
                    <a:lnTo>
                      <a:pt x="89" y="0"/>
                    </a:lnTo>
                  </a:path>
                </a:pathLst>
              </a:custGeom>
              <a:noFill/>
              <a:ln w="28575" cap="sq">
                <a:solidFill>
                  <a:srgbClr val="000000"/>
                </a:solidFill>
                <a:prstDash val="solid"/>
                <a:miter lim="800000"/>
                <a:headEnd/>
                <a:tailEnd/>
              </a:ln>
            </p:spPr>
            <p:txBody>
              <a:bodyPr/>
              <a:lstStyle/>
              <a:p>
                <a:endParaRPr lang="en-US"/>
              </a:p>
            </p:txBody>
          </p:sp>
          <p:sp>
            <p:nvSpPr>
              <p:cNvPr id="60433" name="Freeform 155"/>
              <p:cNvSpPr>
                <a:spLocks/>
              </p:cNvSpPr>
              <p:nvPr/>
            </p:nvSpPr>
            <p:spPr bwMode="auto">
              <a:xfrm>
                <a:off x="3844926" y="814388"/>
                <a:ext cx="147638" cy="71438"/>
              </a:xfrm>
              <a:custGeom>
                <a:avLst/>
                <a:gdLst>
                  <a:gd name="T0" fmla="*/ 0 w 93"/>
                  <a:gd name="T1" fmla="*/ 0 h 45"/>
                  <a:gd name="T2" fmla="*/ 0 w 93"/>
                  <a:gd name="T3" fmla="*/ 2147483647 h 45"/>
                  <a:gd name="T4" fmla="*/ 2147483647 w 93"/>
                  <a:gd name="T5" fmla="*/ 2147483647 h 45"/>
                  <a:gd name="T6" fmla="*/ 0 60000 65536"/>
                  <a:gd name="T7" fmla="*/ 0 60000 65536"/>
                  <a:gd name="T8" fmla="*/ 0 60000 65536"/>
                  <a:gd name="T9" fmla="*/ 0 w 93"/>
                  <a:gd name="T10" fmla="*/ 0 h 45"/>
                  <a:gd name="T11" fmla="*/ 93 w 93"/>
                  <a:gd name="T12" fmla="*/ 45 h 45"/>
                </a:gdLst>
                <a:ahLst/>
                <a:cxnLst>
                  <a:cxn ang="T6">
                    <a:pos x="T0" y="T1"/>
                  </a:cxn>
                  <a:cxn ang="T7">
                    <a:pos x="T2" y="T3"/>
                  </a:cxn>
                  <a:cxn ang="T8">
                    <a:pos x="T4" y="T5"/>
                  </a:cxn>
                </a:cxnLst>
                <a:rect l="T9" t="T10" r="T11" b="T12"/>
                <a:pathLst>
                  <a:path w="93" h="45">
                    <a:moveTo>
                      <a:pt x="0" y="0"/>
                    </a:moveTo>
                    <a:lnTo>
                      <a:pt x="0" y="45"/>
                    </a:lnTo>
                    <a:lnTo>
                      <a:pt x="93" y="45"/>
                    </a:lnTo>
                  </a:path>
                </a:pathLst>
              </a:custGeom>
              <a:noFill/>
              <a:ln w="28575" cap="sq">
                <a:solidFill>
                  <a:srgbClr val="000000"/>
                </a:solidFill>
                <a:prstDash val="solid"/>
                <a:miter lim="800000"/>
                <a:headEnd/>
                <a:tailEnd/>
              </a:ln>
            </p:spPr>
            <p:txBody>
              <a:bodyPr/>
              <a:lstStyle/>
              <a:p>
                <a:endParaRPr lang="en-US"/>
              </a:p>
            </p:txBody>
          </p:sp>
          <p:sp>
            <p:nvSpPr>
              <p:cNvPr id="60434" name="Freeform 156"/>
              <p:cNvSpPr>
                <a:spLocks/>
              </p:cNvSpPr>
              <p:nvPr/>
            </p:nvSpPr>
            <p:spPr bwMode="auto">
              <a:xfrm>
                <a:off x="3790951" y="625476"/>
                <a:ext cx="53975" cy="176213"/>
              </a:xfrm>
              <a:custGeom>
                <a:avLst/>
                <a:gdLst>
                  <a:gd name="T0" fmla="*/ 0 w 34"/>
                  <a:gd name="T1" fmla="*/ 0 h 111"/>
                  <a:gd name="T2" fmla="*/ 0 w 34"/>
                  <a:gd name="T3" fmla="*/ 2147483647 h 111"/>
                  <a:gd name="T4" fmla="*/ 2147483647 w 34"/>
                  <a:gd name="T5" fmla="*/ 2147483647 h 111"/>
                  <a:gd name="T6" fmla="*/ 0 60000 65536"/>
                  <a:gd name="T7" fmla="*/ 0 60000 65536"/>
                  <a:gd name="T8" fmla="*/ 0 60000 65536"/>
                  <a:gd name="T9" fmla="*/ 0 w 34"/>
                  <a:gd name="T10" fmla="*/ 0 h 111"/>
                  <a:gd name="T11" fmla="*/ 34 w 34"/>
                  <a:gd name="T12" fmla="*/ 111 h 111"/>
                </a:gdLst>
                <a:ahLst/>
                <a:cxnLst>
                  <a:cxn ang="T6">
                    <a:pos x="T0" y="T1"/>
                  </a:cxn>
                  <a:cxn ang="T7">
                    <a:pos x="T2" y="T3"/>
                  </a:cxn>
                  <a:cxn ang="T8">
                    <a:pos x="T4" y="T5"/>
                  </a:cxn>
                </a:cxnLst>
                <a:rect l="T9" t="T10" r="T11" b="T12"/>
                <a:pathLst>
                  <a:path w="34" h="111">
                    <a:moveTo>
                      <a:pt x="0" y="0"/>
                    </a:moveTo>
                    <a:lnTo>
                      <a:pt x="0" y="111"/>
                    </a:lnTo>
                    <a:lnTo>
                      <a:pt x="34" y="111"/>
                    </a:lnTo>
                  </a:path>
                </a:pathLst>
              </a:custGeom>
              <a:noFill/>
              <a:ln w="28575" cap="sq">
                <a:solidFill>
                  <a:srgbClr val="000000"/>
                </a:solidFill>
                <a:prstDash val="solid"/>
                <a:miter lim="800000"/>
                <a:headEnd/>
                <a:tailEnd/>
              </a:ln>
            </p:spPr>
            <p:txBody>
              <a:bodyPr/>
              <a:lstStyle/>
              <a:p>
                <a:endParaRPr lang="en-US"/>
              </a:p>
            </p:txBody>
          </p:sp>
          <p:sp>
            <p:nvSpPr>
              <p:cNvPr id="60435" name="Freeform 157"/>
              <p:cNvSpPr>
                <a:spLocks/>
              </p:cNvSpPr>
              <p:nvPr/>
            </p:nvSpPr>
            <p:spPr bwMode="auto">
              <a:xfrm>
                <a:off x="3717926" y="612776"/>
                <a:ext cx="73025" cy="271463"/>
              </a:xfrm>
              <a:custGeom>
                <a:avLst/>
                <a:gdLst>
                  <a:gd name="T0" fmla="*/ 0 w 46"/>
                  <a:gd name="T1" fmla="*/ 2147483647 h 171"/>
                  <a:gd name="T2" fmla="*/ 0 w 46"/>
                  <a:gd name="T3" fmla="*/ 0 h 171"/>
                  <a:gd name="T4" fmla="*/ 2147483647 w 46"/>
                  <a:gd name="T5" fmla="*/ 0 h 171"/>
                  <a:gd name="T6" fmla="*/ 0 60000 65536"/>
                  <a:gd name="T7" fmla="*/ 0 60000 65536"/>
                  <a:gd name="T8" fmla="*/ 0 60000 65536"/>
                  <a:gd name="T9" fmla="*/ 0 w 46"/>
                  <a:gd name="T10" fmla="*/ 0 h 171"/>
                  <a:gd name="T11" fmla="*/ 46 w 46"/>
                  <a:gd name="T12" fmla="*/ 171 h 171"/>
                </a:gdLst>
                <a:ahLst/>
                <a:cxnLst>
                  <a:cxn ang="T6">
                    <a:pos x="T0" y="T1"/>
                  </a:cxn>
                  <a:cxn ang="T7">
                    <a:pos x="T2" y="T3"/>
                  </a:cxn>
                  <a:cxn ang="T8">
                    <a:pos x="T4" y="T5"/>
                  </a:cxn>
                </a:cxnLst>
                <a:rect l="T9" t="T10" r="T11" b="T12"/>
                <a:pathLst>
                  <a:path w="46" h="171">
                    <a:moveTo>
                      <a:pt x="0" y="171"/>
                    </a:moveTo>
                    <a:lnTo>
                      <a:pt x="0" y="0"/>
                    </a:lnTo>
                    <a:lnTo>
                      <a:pt x="46" y="0"/>
                    </a:lnTo>
                  </a:path>
                </a:pathLst>
              </a:custGeom>
              <a:noFill/>
              <a:ln w="28575" cap="sq">
                <a:solidFill>
                  <a:srgbClr val="000000"/>
                </a:solidFill>
                <a:prstDash val="solid"/>
                <a:miter lim="800000"/>
                <a:headEnd/>
                <a:tailEnd/>
              </a:ln>
            </p:spPr>
            <p:txBody>
              <a:bodyPr/>
              <a:lstStyle/>
              <a:p>
                <a:endParaRPr lang="en-US"/>
              </a:p>
            </p:txBody>
          </p:sp>
          <p:sp>
            <p:nvSpPr>
              <p:cNvPr id="60436" name="Freeform 159"/>
              <p:cNvSpPr>
                <a:spLocks/>
              </p:cNvSpPr>
              <p:nvPr/>
            </p:nvSpPr>
            <p:spPr bwMode="auto">
              <a:xfrm>
                <a:off x="3768726" y="1054101"/>
                <a:ext cx="392113" cy="112713"/>
              </a:xfrm>
              <a:custGeom>
                <a:avLst/>
                <a:gdLst>
                  <a:gd name="T0" fmla="*/ 0 w 247"/>
                  <a:gd name="T1" fmla="*/ 2147483647 h 71"/>
                  <a:gd name="T2" fmla="*/ 0 w 247"/>
                  <a:gd name="T3" fmla="*/ 0 h 71"/>
                  <a:gd name="T4" fmla="*/ 2147483647 w 247"/>
                  <a:gd name="T5" fmla="*/ 0 h 71"/>
                  <a:gd name="T6" fmla="*/ 0 60000 65536"/>
                  <a:gd name="T7" fmla="*/ 0 60000 65536"/>
                  <a:gd name="T8" fmla="*/ 0 60000 65536"/>
                  <a:gd name="T9" fmla="*/ 0 w 247"/>
                  <a:gd name="T10" fmla="*/ 0 h 71"/>
                  <a:gd name="T11" fmla="*/ 247 w 247"/>
                  <a:gd name="T12" fmla="*/ 71 h 71"/>
                </a:gdLst>
                <a:ahLst/>
                <a:cxnLst>
                  <a:cxn ang="T6">
                    <a:pos x="T0" y="T1"/>
                  </a:cxn>
                  <a:cxn ang="T7">
                    <a:pos x="T2" y="T3"/>
                  </a:cxn>
                  <a:cxn ang="T8">
                    <a:pos x="T4" y="T5"/>
                  </a:cxn>
                </a:cxnLst>
                <a:rect l="T9" t="T10" r="T11" b="T12"/>
                <a:pathLst>
                  <a:path w="247" h="71">
                    <a:moveTo>
                      <a:pt x="0" y="71"/>
                    </a:moveTo>
                    <a:lnTo>
                      <a:pt x="0" y="0"/>
                    </a:lnTo>
                    <a:lnTo>
                      <a:pt x="247" y="0"/>
                    </a:lnTo>
                  </a:path>
                </a:pathLst>
              </a:custGeom>
              <a:noFill/>
              <a:ln w="28575" cap="sq">
                <a:solidFill>
                  <a:srgbClr val="000000"/>
                </a:solidFill>
                <a:prstDash val="solid"/>
                <a:miter lim="800000"/>
                <a:headEnd/>
                <a:tailEnd/>
              </a:ln>
            </p:spPr>
            <p:txBody>
              <a:bodyPr/>
              <a:lstStyle/>
              <a:p>
                <a:endParaRPr lang="en-US"/>
              </a:p>
            </p:txBody>
          </p:sp>
          <p:sp>
            <p:nvSpPr>
              <p:cNvPr id="60437" name="Freeform 161"/>
              <p:cNvSpPr>
                <a:spLocks/>
              </p:cNvSpPr>
              <p:nvPr/>
            </p:nvSpPr>
            <p:spPr bwMode="auto">
              <a:xfrm>
                <a:off x="3808413" y="1220788"/>
                <a:ext cx="173038" cy="71438"/>
              </a:xfrm>
              <a:custGeom>
                <a:avLst/>
                <a:gdLst>
                  <a:gd name="T0" fmla="*/ 0 w 109"/>
                  <a:gd name="T1" fmla="*/ 2147483647 h 45"/>
                  <a:gd name="T2" fmla="*/ 0 w 109"/>
                  <a:gd name="T3" fmla="*/ 0 h 45"/>
                  <a:gd name="T4" fmla="*/ 2147483647 w 109"/>
                  <a:gd name="T5" fmla="*/ 0 h 45"/>
                  <a:gd name="T6" fmla="*/ 0 60000 65536"/>
                  <a:gd name="T7" fmla="*/ 0 60000 65536"/>
                  <a:gd name="T8" fmla="*/ 0 60000 65536"/>
                  <a:gd name="T9" fmla="*/ 0 w 109"/>
                  <a:gd name="T10" fmla="*/ 0 h 45"/>
                  <a:gd name="T11" fmla="*/ 109 w 109"/>
                  <a:gd name="T12" fmla="*/ 45 h 45"/>
                </a:gdLst>
                <a:ahLst/>
                <a:cxnLst>
                  <a:cxn ang="T6">
                    <a:pos x="T0" y="T1"/>
                  </a:cxn>
                  <a:cxn ang="T7">
                    <a:pos x="T2" y="T3"/>
                  </a:cxn>
                  <a:cxn ang="T8">
                    <a:pos x="T4" y="T5"/>
                  </a:cxn>
                </a:cxnLst>
                <a:rect l="T9" t="T10" r="T11" b="T12"/>
                <a:pathLst>
                  <a:path w="109" h="45">
                    <a:moveTo>
                      <a:pt x="0" y="45"/>
                    </a:moveTo>
                    <a:lnTo>
                      <a:pt x="0" y="0"/>
                    </a:lnTo>
                    <a:lnTo>
                      <a:pt x="109" y="0"/>
                    </a:lnTo>
                  </a:path>
                </a:pathLst>
              </a:custGeom>
              <a:noFill/>
              <a:ln w="28575" cap="sq">
                <a:solidFill>
                  <a:srgbClr val="000000"/>
                </a:solidFill>
                <a:prstDash val="solid"/>
                <a:miter lim="800000"/>
                <a:headEnd/>
                <a:tailEnd/>
              </a:ln>
            </p:spPr>
            <p:txBody>
              <a:bodyPr/>
              <a:lstStyle/>
              <a:p>
                <a:endParaRPr lang="en-US"/>
              </a:p>
            </p:txBody>
          </p:sp>
          <p:sp>
            <p:nvSpPr>
              <p:cNvPr id="60438" name="Freeform 163"/>
              <p:cNvSpPr>
                <a:spLocks/>
              </p:cNvSpPr>
              <p:nvPr/>
            </p:nvSpPr>
            <p:spPr bwMode="auto">
              <a:xfrm>
                <a:off x="3808413" y="1317626"/>
                <a:ext cx="171450" cy="71438"/>
              </a:xfrm>
              <a:custGeom>
                <a:avLst/>
                <a:gdLst>
                  <a:gd name="T0" fmla="*/ 0 w 108"/>
                  <a:gd name="T1" fmla="*/ 0 h 45"/>
                  <a:gd name="T2" fmla="*/ 0 w 108"/>
                  <a:gd name="T3" fmla="*/ 2147483647 h 45"/>
                  <a:gd name="T4" fmla="*/ 2147483647 w 108"/>
                  <a:gd name="T5" fmla="*/ 2147483647 h 45"/>
                  <a:gd name="T6" fmla="*/ 0 60000 65536"/>
                  <a:gd name="T7" fmla="*/ 0 60000 65536"/>
                  <a:gd name="T8" fmla="*/ 0 60000 65536"/>
                  <a:gd name="T9" fmla="*/ 0 w 108"/>
                  <a:gd name="T10" fmla="*/ 0 h 45"/>
                  <a:gd name="T11" fmla="*/ 108 w 108"/>
                  <a:gd name="T12" fmla="*/ 45 h 45"/>
                </a:gdLst>
                <a:ahLst/>
                <a:cxnLst>
                  <a:cxn ang="T6">
                    <a:pos x="T0" y="T1"/>
                  </a:cxn>
                  <a:cxn ang="T7">
                    <a:pos x="T2" y="T3"/>
                  </a:cxn>
                  <a:cxn ang="T8">
                    <a:pos x="T4" y="T5"/>
                  </a:cxn>
                </a:cxnLst>
                <a:rect l="T9" t="T10" r="T11" b="T12"/>
                <a:pathLst>
                  <a:path w="108" h="45">
                    <a:moveTo>
                      <a:pt x="0" y="0"/>
                    </a:moveTo>
                    <a:lnTo>
                      <a:pt x="0" y="45"/>
                    </a:lnTo>
                    <a:lnTo>
                      <a:pt x="108" y="45"/>
                    </a:lnTo>
                  </a:path>
                </a:pathLst>
              </a:custGeom>
              <a:noFill/>
              <a:ln w="28575" cap="sq">
                <a:solidFill>
                  <a:srgbClr val="000000"/>
                </a:solidFill>
                <a:prstDash val="solid"/>
                <a:miter lim="800000"/>
                <a:headEnd/>
                <a:tailEnd/>
              </a:ln>
            </p:spPr>
            <p:txBody>
              <a:bodyPr/>
              <a:lstStyle/>
              <a:p>
                <a:endParaRPr lang="en-US"/>
              </a:p>
            </p:txBody>
          </p:sp>
          <p:sp>
            <p:nvSpPr>
              <p:cNvPr id="60439" name="Freeform 164"/>
              <p:cNvSpPr>
                <a:spLocks/>
              </p:cNvSpPr>
              <p:nvPr/>
            </p:nvSpPr>
            <p:spPr bwMode="auto">
              <a:xfrm>
                <a:off x="3768726" y="1192213"/>
                <a:ext cx="39688" cy="112713"/>
              </a:xfrm>
              <a:custGeom>
                <a:avLst/>
                <a:gdLst>
                  <a:gd name="T0" fmla="*/ 0 w 25"/>
                  <a:gd name="T1" fmla="*/ 0 h 71"/>
                  <a:gd name="T2" fmla="*/ 0 w 25"/>
                  <a:gd name="T3" fmla="*/ 2147483647 h 71"/>
                  <a:gd name="T4" fmla="*/ 2147483647 w 25"/>
                  <a:gd name="T5" fmla="*/ 2147483647 h 71"/>
                  <a:gd name="T6" fmla="*/ 0 60000 65536"/>
                  <a:gd name="T7" fmla="*/ 0 60000 65536"/>
                  <a:gd name="T8" fmla="*/ 0 60000 65536"/>
                  <a:gd name="T9" fmla="*/ 0 w 25"/>
                  <a:gd name="T10" fmla="*/ 0 h 71"/>
                  <a:gd name="T11" fmla="*/ 25 w 25"/>
                  <a:gd name="T12" fmla="*/ 71 h 71"/>
                </a:gdLst>
                <a:ahLst/>
                <a:cxnLst>
                  <a:cxn ang="T6">
                    <a:pos x="T0" y="T1"/>
                  </a:cxn>
                  <a:cxn ang="T7">
                    <a:pos x="T2" y="T3"/>
                  </a:cxn>
                  <a:cxn ang="T8">
                    <a:pos x="T4" y="T5"/>
                  </a:cxn>
                </a:cxnLst>
                <a:rect l="T9" t="T10" r="T11" b="T12"/>
                <a:pathLst>
                  <a:path w="25" h="71">
                    <a:moveTo>
                      <a:pt x="0" y="0"/>
                    </a:moveTo>
                    <a:lnTo>
                      <a:pt x="0" y="71"/>
                    </a:lnTo>
                    <a:lnTo>
                      <a:pt x="25" y="71"/>
                    </a:lnTo>
                  </a:path>
                </a:pathLst>
              </a:custGeom>
              <a:noFill/>
              <a:ln w="28575" cap="sq">
                <a:solidFill>
                  <a:srgbClr val="000000"/>
                </a:solidFill>
                <a:prstDash val="solid"/>
                <a:miter lim="800000"/>
                <a:headEnd/>
                <a:tailEnd/>
              </a:ln>
            </p:spPr>
            <p:txBody>
              <a:bodyPr/>
              <a:lstStyle/>
              <a:p>
                <a:endParaRPr lang="en-US"/>
              </a:p>
            </p:txBody>
          </p:sp>
          <p:sp>
            <p:nvSpPr>
              <p:cNvPr id="60440" name="Freeform 165"/>
              <p:cNvSpPr>
                <a:spLocks/>
              </p:cNvSpPr>
              <p:nvPr/>
            </p:nvSpPr>
            <p:spPr bwMode="auto">
              <a:xfrm>
                <a:off x="3717926" y="909638"/>
                <a:ext cx="50800" cy="269875"/>
              </a:xfrm>
              <a:custGeom>
                <a:avLst/>
                <a:gdLst>
                  <a:gd name="T0" fmla="*/ 0 w 32"/>
                  <a:gd name="T1" fmla="*/ 0 h 170"/>
                  <a:gd name="T2" fmla="*/ 0 w 32"/>
                  <a:gd name="T3" fmla="*/ 2147483647 h 170"/>
                  <a:gd name="T4" fmla="*/ 2147483647 w 32"/>
                  <a:gd name="T5" fmla="*/ 2147483647 h 170"/>
                  <a:gd name="T6" fmla="*/ 0 60000 65536"/>
                  <a:gd name="T7" fmla="*/ 0 60000 65536"/>
                  <a:gd name="T8" fmla="*/ 0 60000 65536"/>
                  <a:gd name="T9" fmla="*/ 0 w 32"/>
                  <a:gd name="T10" fmla="*/ 0 h 170"/>
                  <a:gd name="T11" fmla="*/ 32 w 32"/>
                  <a:gd name="T12" fmla="*/ 170 h 170"/>
                </a:gdLst>
                <a:ahLst/>
                <a:cxnLst>
                  <a:cxn ang="T6">
                    <a:pos x="T0" y="T1"/>
                  </a:cxn>
                  <a:cxn ang="T7">
                    <a:pos x="T2" y="T3"/>
                  </a:cxn>
                  <a:cxn ang="T8">
                    <a:pos x="T4" y="T5"/>
                  </a:cxn>
                </a:cxnLst>
                <a:rect l="T9" t="T10" r="T11" b="T12"/>
                <a:pathLst>
                  <a:path w="32" h="170">
                    <a:moveTo>
                      <a:pt x="0" y="0"/>
                    </a:moveTo>
                    <a:lnTo>
                      <a:pt x="0" y="170"/>
                    </a:lnTo>
                    <a:lnTo>
                      <a:pt x="32" y="170"/>
                    </a:lnTo>
                  </a:path>
                </a:pathLst>
              </a:custGeom>
              <a:noFill/>
              <a:ln w="28575" cap="sq">
                <a:solidFill>
                  <a:srgbClr val="000000"/>
                </a:solidFill>
                <a:prstDash val="solid"/>
                <a:miter lim="800000"/>
                <a:headEnd/>
                <a:tailEnd/>
              </a:ln>
            </p:spPr>
            <p:txBody>
              <a:bodyPr/>
              <a:lstStyle/>
              <a:p>
                <a:endParaRPr lang="en-US"/>
              </a:p>
            </p:txBody>
          </p:sp>
          <p:sp>
            <p:nvSpPr>
              <p:cNvPr id="60441" name="Freeform 166"/>
              <p:cNvSpPr>
                <a:spLocks/>
              </p:cNvSpPr>
              <p:nvPr/>
            </p:nvSpPr>
            <p:spPr bwMode="auto">
              <a:xfrm>
                <a:off x="3517901" y="896938"/>
                <a:ext cx="200025" cy="315913"/>
              </a:xfrm>
              <a:custGeom>
                <a:avLst/>
                <a:gdLst>
                  <a:gd name="T0" fmla="*/ 0 w 126"/>
                  <a:gd name="T1" fmla="*/ 2147483647 h 199"/>
                  <a:gd name="T2" fmla="*/ 0 w 126"/>
                  <a:gd name="T3" fmla="*/ 0 h 199"/>
                  <a:gd name="T4" fmla="*/ 2147483647 w 126"/>
                  <a:gd name="T5" fmla="*/ 0 h 199"/>
                  <a:gd name="T6" fmla="*/ 0 60000 65536"/>
                  <a:gd name="T7" fmla="*/ 0 60000 65536"/>
                  <a:gd name="T8" fmla="*/ 0 60000 65536"/>
                  <a:gd name="T9" fmla="*/ 0 w 126"/>
                  <a:gd name="T10" fmla="*/ 0 h 199"/>
                  <a:gd name="T11" fmla="*/ 126 w 126"/>
                  <a:gd name="T12" fmla="*/ 199 h 199"/>
                </a:gdLst>
                <a:ahLst/>
                <a:cxnLst>
                  <a:cxn ang="T6">
                    <a:pos x="T0" y="T1"/>
                  </a:cxn>
                  <a:cxn ang="T7">
                    <a:pos x="T2" y="T3"/>
                  </a:cxn>
                  <a:cxn ang="T8">
                    <a:pos x="T4" y="T5"/>
                  </a:cxn>
                </a:cxnLst>
                <a:rect l="T9" t="T10" r="T11" b="T12"/>
                <a:pathLst>
                  <a:path w="126" h="199">
                    <a:moveTo>
                      <a:pt x="0" y="199"/>
                    </a:moveTo>
                    <a:lnTo>
                      <a:pt x="0" y="0"/>
                    </a:lnTo>
                    <a:lnTo>
                      <a:pt x="126" y="0"/>
                    </a:lnTo>
                  </a:path>
                </a:pathLst>
              </a:custGeom>
              <a:noFill/>
              <a:ln w="28575" cap="sq">
                <a:solidFill>
                  <a:srgbClr val="000000"/>
                </a:solidFill>
                <a:prstDash val="solid"/>
                <a:miter lim="800000"/>
                <a:headEnd/>
                <a:tailEnd/>
              </a:ln>
            </p:spPr>
            <p:txBody>
              <a:bodyPr/>
              <a:lstStyle/>
              <a:p>
                <a:endParaRPr lang="en-US"/>
              </a:p>
            </p:txBody>
          </p:sp>
          <p:sp>
            <p:nvSpPr>
              <p:cNvPr id="60442" name="Freeform 168"/>
              <p:cNvSpPr>
                <a:spLocks/>
              </p:cNvSpPr>
              <p:nvPr/>
            </p:nvSpPr>
            <p:spPr bwMode="auto">
              <a:xfrm>
                <a:off x="3517901" y="1238251"/>
                <a:ext cx="573088" cy="319088"/>
              </a:xfrm>
              <a:custGeom>
                <a:avLst/>
                <a:gdLst>
                  <a:gd name="T0" fmla="*/ 0 w 361"/>
                  <a:gd name="T1" fmla="*/ 0 h 201"/>
                  <a:gd name="T2" fmla="*/ 0 w 361"/>
                  <a:gd name="T3" fmla="*/ 2147483647 h 201"/>
                  <a:gd name="T4" fmla="*/ 2147483647 w 361"/>
                  <a:gd name="T5" fmla="*/ 2147483647 h 201"/>
                  <a:gd name="T6" fmla="*/ 0 60000 65536"/>
                  <a:gd name="T7" fmla="*/ 0 60000 65536"/>
                  <a:gd name="T8" fmla="*/ 0 60000 65536"/>
                  <a:gd name="T9" fmla="*/ 0 w 361"/>
                  <a:gd name="T10" fmla="*/ 0 h 201"/>
                  <a:gd name="T11" fmla="*/ 361 w 361"/>
                  <a:gd name="T12" fmla="*/ 201 h 201"/>
                </a:gdLst>
                <a:ahLst/>
                <a:cxnLst>
                  <a:cxn ang="T6">
                    <a:pos x="T0" y="T1"/>
                  </a:cxn>
                  <a:cxn ang="T7">
                    <a:pos x="T2" y="T3"/>
                  </a:cxn>
                  <a:cxn ang="T8">
                    <a:pos x="T4" y="T5"/>
                  </a:cxn>
                </a:cxnLst>
                <a:rect l="T9" t="T10" r="T11" b="T12"/>
                <a:pathLst>
                  <a:path w="361" h="201">
                    <a:moveTo>
                      <a:pt x="0" y="0"/>
                    </a:moveTo>
                    <a:lnTo>
                      <a:pt x="0" y="201"/>
                    </a:lnTo>
                    <a:lnTo>
                      <a:pt x="361" y="201"/>
                    </a:lnTo>
                  </a:path>
                </a:pathLst>
              </a:custGeom>
              <a:noFill/>
              <a:ln w="28575" cap="sq">
                <a:solidFill>
                  <a:srgbClr val="000000"/>
                </a:solidFill>
                <a:prstDash val="solid"/>
                <a:miter lim="800000"/>
                <a:headEnd/>
                <a:tailEnd/>
              </a:ln>
            </p:spPr>
            <p:txBody>
              <a:bodyPr/>
              <a:lstStyle/>
              <a:p>
                <a:endParaRPr lang="en-US"/>
              </a:p>
            </p:txBody>
          </p:sp>
          <p:sp>
            <p:nvSpPr>
              <p:cNvPr id="60443" name="Freeform 169"/>
              <p:cNvSpPr>
                <a:spLocks/>
              </p:cNvSpPr>
              <p:nvPr/>
            </p:nvSpPr>
            <p:spPr bwMode="auto">
              <a:xfrm>
                <a:off x="3189288" y="1225551"/>
                <a:ext cx="328613" cy="279400"/>
              </a:xfrm>
              <a:custGeom>
                <a:avLst/>
                <a:gdLst>
                  <a:gd name="T0" fmla="*/ 0 w 207"/>
                  <a:gd name="T1" fmla="*/ 2147483647 h 176"/>
                  <a:gd name="T2" fmla="*/ 0 w 207"/>
                  <a:gd name="T3" fmla="*/ 0 h 176"/>
                  <a:gd name="T4" fmla="*/ 2147483647 w 207"/>
                  <a:gd name="T5" fmla="*/ 0 h 176"/>
                  <a:gd name="T6" fmla="*/ 0 60000 65536"/>
                  <a:gd name="T7" fmla="*/ 0 60000 65536"/>
                  <a:gd name="T8" fmla="*/ 0 60000 65536"/>
                  <a:gd name="T9" fmla="*/ 0 w 207"/>
                  <a:gd name="T10" fmla="*/ 0 h 176"/>
                  <a:gd name="T11" fmla="*/ 207 w 207"/>
                  <a:gd name="T12" fmla="*/ 176 h 176"/>
                </a:gdLst>
                <a:ahLst/>
                <a:cxnLst>
                  <a:cxn ang="T6">
                    <a:pos x="T0" y="T1"/>
                  </a:cxn>
                  <a:cxn ang="T7">
                    <a:pos x="T2" y="T3"/>
                  </a:cxn>
                  <a:cxn ang="T8">
                    <a:pos x="T4" y="T5"/>
                  </a:cxn>
                </a:cxnLst>
                <a:rect l="T9" t="T10" r="T11" b="T12"/>
                <a:pathLst>
                  <a:path w="207" h="176">
                    <a:moveTo>
                      <a:pt x="0" y="176"/>
                    </a:moveTo>
                    <a:lnTo>
                      <a:pt x="0" y="0"/>
                    </a:lnTo>
                    <a:lnTo>
                      <a:pt x="207" y="0"/>
                    </a:lnTo>
                  </a:path>
                </a:pathLst>
              </a:custGeom>
              <a:noFill/>
              <a:ln w="28575" cap="sq">
                <a:solidFill>
                  <a:srgbClr val="000000"/>
                </a:solidFill>
                <a:prstDash val="solid"/>
                <a:miter lim="800000"/>
                <a:headEnd/>
                <a:tailEnd/>
              </a:ln>
            </p:spPr>
            <p:txBody>
              <a:bodyPr/>
              <a:lstStyle/>
              <a:p>
                <a:endParaRPr lang="en-US"/>
              </a:p>
            </p:txBody>
          </p:sp>
          <p:sp>
            <p:nvSpPr>
              <p:cNvPr id="60444" name="Freeform 171"/>
              <p:cNvSpPr>
                <a:spLocks/>
              </p:cNvSpPr>
              <p:nvPr/>
            </p:nvSpPr>
            <p:spPr bwMode="auto">
              <a:xfrm>
                <a:off x="3217863" y="1725613"/>
                <a:ext cx="962025" cy="71438"/>
              </a:xfrm>
              <a:custGeom>
                <a:avLst/>
                <a:gdLst>
                  <a:gd name="T0" fmla="*/ 0 w 606"/>
                  <a:gd name="T1" fmla="*/ 2147483647 h 45"/>
                  <a:gd name="T2" fmla="*/ 0 w 606"/>
                  <a:gd name="T3" fmla="*/ 0 h 45"/>
                  <a:gd name="T4" fmla="*/ 2147483647 w 606"/>
                  <a:gd name="T5" fmla="*/ 0 h 45"/>
                  <a:gd name="T6" fmla="*/ 0 60000 65536"/>
                  <a:gd name="T7" fmla="*/ 0 60000 65536"/>
                  <a:gd name="T8" fmla="*/ 0 60000 65536"/>
                  <a:gd name="T9" fmla="*/ 0 w 606"/>
                  <a:gd name="T10" fmla="*/ 0 h 45"/>
                  <a:gd name="T11" fmla="*/ 606 w 606"/>
                  <a:gd name="T12" fmla="*/ 45 h 45"/>
                </a:gdLst>
                <a:ahLst/>
                <a:cxnLst>
                  <a:cxn ang="T6">
                    <a:pos x="T0" y="T1"/>
                  </a:cxn>
                  <a:cxn ang="T7">
                    <a:pos x="T2" y="T3"/>
                  </a:cxn>
                  <a:cxn ang="T8">
                    <a:pos x="T4" y="T5"/>
                  </a:cxn>
                </a:cxnLst>
                <a:rect l="T9" t="T10" r="T11" b="T12"/>
                <a:pathLst>
                  <a:path w="606" h="45">
                    <a:moveTo>
                      <a:pt x="0" y="45"/>
                    </a:moveTo>
                    <a:lnTo>
                      <a:pt x="0" y="0"/>
                    </a:lnTo>
                    <a:lnTo>
                      <a:pt x="606" y="0"/>
                    </a:lnTo>
                  </a:path>
                </a:pathLst>
              </a:custGeom>
              <a:noFill/>
              <a:ln w="28575" cap="sq">
                <a:solidFill>
                  <a:srgbClr val="000000"/>
                </a:solidFill>
                <a:prstDash val="solid"/>
                <a:miter lim="800000"/>
                <a:headEnd/>
                <a:tailEnd/>
              </a:ln>
            </p:spPr>
            <p:txBody>
              <a:bodyPr/>
              <a:lstStyle/>
              <a:p>
                <a:endParaRPr lang="en-US"/>
              </a:p>
            </p:txBody>
          </p:sp>
          <p:sp>
            <p:nvSpPr>
              <p:cNvPr id="60445" name="Freeform 173"/>
              <p:cNvSpPr>
                <a:spLocks/>
              </p:cNvSpPr>
              <p:nvPr/>
            </p:nvSpPr>
            <p:spPr bwMode="auto">
              <a:xfrm>
                <a:off x="3217863" y="1820863"/>
                <a:ext cx="639763" cy="71438"/>
              </a:xfrm>
              <a:custGeom>
                <a:avLst/>
                <a:gdLst>
                  <a:gd name="T0" fmla="*/ 0 w 403"/>
                  <a:gd name="T1" fmla="*/ 0 h 45"/>
                  <a:gd name="T2" fmla="*/ 0 w 403"/>
                  <a:gd name="T3" fmla="*/ 2147483647 h 45"/>
                  <a:gd name="T4" fmla="*/ 2147483647 w 403"/>
                  <a:gd name="T5" fmla="*/ 2147483647 h 45"/>
                  <a:gd name="T6" fmla="*/ 0 60000 65536"/>
                  <a:gd name="T7" fmla="*/ 0 60000 65536"/>
                  <a:gd name="T8" fmla="*/ 0 60000 65536"/>
                  <a:gd name="T9" fmla="*/ 0 w 403"/>
                  <a:gd name="T10" fmla="*/ 0 h 45"/>
                  <a:gd name="T11" fmla="*/ 403 w 403"/>
                  <a:gd name="T12" fmla="*/ 45 h 45"/>
                </a:gdLst>
                <a:ahLst/>
                <a:cxnLst>
                  <a:cxn ang="T6">
                    <a:pos x="T0" y="T1"/>
                  </a:cxn>
                  <a:cxn ang="T7">
                    <a:pos x="T2" y="T3"/>
                  </a:cxn>
                  <a:cxn ang="T8">
                    <a:pos x="T4" y="T5"/>
                  </a:cxn>
                </a:cxnLst>
                <a:rect l="T9" t="T10" r="T11" b="T12"/>
                <a:pathLst>
                  <a:path w="403" h="45">
                    <a:moveTo>
                      <a:pt x="0" y="0"/>
                    </a:moveTo>
                    <a:lnTo>
                      <a:pt x="0" y="45"/>
                    </a:lnTo>
                    <a:lnTo>
                      <a:pt x="403" y="45"/>
                    </a:lnTo>
                  </a:path>
                </a:pathLst>
              </a:custGeom>
              <a:noFill/>
              <a:ln w="28575" cap="sq">
                <a:solidFill>
                  <a:srgbClr val="000000"/>
                </a:solidFill>
                <a:prstDash val="solid"/>
                <a:miter lim="800000"/>
                <a:headEnd/>
                <a:tailEnd/>
              </a:ln>
            </p:spPr>
            <p:txBody>
              <a:bodyPr/>
              <a:lstStyle/>
              <a:p>
                <a:endParaRPr lang="en-US"/>
              </a:p>
            </p:txBody>
          </p:sp>
          <p:sp>
            <p:nvSpPr>
              <p:cNvPr id="60446" name="Freeform 174"/>
              <p:cNvSpPr>
                <a:spLocks/>
              </p:cNvSpPr>
              <p:nvPr/>
            </p:nvSpPr>
            <p:spPr bwMode="auto">
              <a:xfrm>
                <a:off x="3189288" y="1530351"/>
                <a:ext cx="28575" cy="277813"/>
              </a:xfrm>
              <a:custGeom>
                <a:avLst/>
                <a:gdLst>
                  <a:gd name="T0" fmla="*/ 0 w 18"/>
                  <a:gd name="T1" fmla="*/ 0 h 175"/>
                  <a:gd name="T2" fmla="*/ 0 w 18"/>
                  <a:gd name="T3" fmla="*/ 2147483647 h 175"/>
                  <a:gd name="T4" fmla="*/ 2147483647 w 18"/>
                  <a:gd name="T5" fmla="*/ 2147483647 h 175"/>
                  <a:gd name="T6" fmla="*/ 0 60000 65536"/>
                  <a:gd name="T7" fmla="*/ 0 60000 65536"/>
                  <a:gd name="T8" fmla="*/ 0 60000 65536"/>
                  <a:gd name="T9" fmla="*/ 0 w 18"/>
                  <a:gd name="T10" fmla="*/ 0 h 175"/>
                  <a:gd name="T11" fmla="*/ 18 w 18"/>
                  <a:gd name="T12" fmla="*/ 175 h 175"/>
                </a:gdLst>
                <a:ahLst/>
                <a:cxnLst>
                  <a:cxn ang="T6">
                    <a:pos x="T0" y="T1"/>
                  </a:cxn>
                  <a:cxn ang="T7">
                    <a:pos x="T2" y="T3"/>
                  </a:cxn>
                  <a:cxn ang="T8">
                    <a:pos x="T4" y="T5"/>
                  </a:cxn>
                </a:cxnLst>
                <a:rect l="T9" t="T10" r="T11" b="T12"/>
                <a:pathLst>
                  <a:path w="18" h="175">
                    <a:moveTo>
                      <a:pt x="0" y="0"/>
                    </a:moveTo>
                    <a:lnTo>
                      <a:pt x="0" y="175"/>
                    </a:lnTo>
                    <a:lnTo>
                      <a:pt x="18" y="175"/>
                    </a:lnTo>
                  </a:path>
                </a:pathLst>
              </a:custGeom>
              <a:noFill/>
              <a:ln w="28575" cap="sq">
                <a:solidFill>
                  <a:srgbClr val="000000"/>
                </a:solidFill>
                <a:prstDash val="solid"/>
                <a:miter lim="800000"/>
                <a:headEnd/>
                <a:tailEnd/>
              </a:ln>
            </p:spPr>
            <p:txBody>
              <a:bodyPr/>
              <a:lstStyle/>
              <a:p>
                <a:endParaRPr lang="en-US"/>
              </a:p>
            </p:txBody>
          </p:sp>
          <p:sp>
            <p:nvSpPr>
              <p:cNvPr id="60447" name="Freeform 175"/>
              <p:cNvSpPr>
                <a:spLocks/>
              </p:cNvSpPr>
              <p:nvPr/>
            </p:nvSpPr>
            <p:spPr bwMode="auto">
              <a:xfrm>
                <a:off x="3073401" y="1517651"/>
                <a:ext cx="115888" cy="519113"/>
              </a:xfrm>
              <a:custGeom>
                <a:avLst/>
                <a:gdLst>
                  <a:gd name="T0" fmla="*/ 0 w 73"/>
                  <a:gd name="T1" fmla="*/ 2147483647 h 327"/>
                  <a:gd name="T2" fmla="*/ 0 w 73"/>
                  <a:gd name="T3" fmla="*/ 0 h 327"/>
                  <a:gd name="T4" fmla="*/ 2147483647 w 73"/>
                  <a:gd name="T5" fmla="*/ 0 h 327"/>
                  <a:gd name="T6" fmla="*/ 0 60000 65536"/>
                  <a:gd name="T7" fmla="*/ 0 60000 65536"/>
                  <a:gd name="T8" fmla="*/ 0 60000 65536"/>
                  <a:gd name="T9" fmla="*/ 0 w 73"/>
                  <a:gd name="T10" fmla="*/ 0 h 327"/>
                  <a:gd name="T11" fmla="*/ 73 w 73"/>
                  <a:gd name="T12" fmla="*/ 327 h 327"/>
                </a:gdLst>
                <a:ahLst/>
                <a:cxnLst>
                  <a:cxn ang="T6">
                    <a:pos x="T0" y="T1"/>
                  </a:cxn>
                  <a:cxn ang="T7">
                    <a:pos x="T2" y="T3"/>
                  </a:cxn>
                  <a:cxn ang="T8">
                    <a:pos x="T4" y="T5"/>
                  </a:cxn>
                </a:cxnLst>
                <a:rect l="T9" t="T10" r="T11" b="T12"/>
                <a:pathLst>
                  <a:path w="73" h="327">
                    <a:moveTo>
                      <a:pt x="0" y="327"/>
                    </a:moveTo>
                    <a:lnTo>
                      <a:pt x="0" y="0"/>
                    </a:lnTo>
                    <a:lnTo>
                      <a:pt x="73" y="0"/>
                    </a:lnTo>
                  </a:path>
                </a:pathLst>
              </a:custGeom>
              <a:noFill/>
              <a:ln w="28575" cap="sq">
                <a:solidFill>
                  <a:srgbClr val="000000"/>
                </a:solidFill>
                <a:prstDash val="solid"/>
                <a:miter lim="800000"/>
                <a:headEnd/>
                <a:tailEnd/>
              </a:ln>
            </p:spPr>
            <p:txBody>
              <a:bodyPr/>
              <a:lstStyle/>
              <a:p>
                <a:endParaRPr lang="en-US"/>
              </a:p>
            </p:txBody>
          </p:sp>
          <p:sp>
            <p:nvSpPr>
              <p:cNvPr id="60448" name="Freeform 177"/>
              <p:cNvSpPr>
                <a:spLocks/>
              </p:cNvSpPr>
              <p:nvPr/>
            </p:nvSpPr>
            <p:spPr bwMode="auto">
              <a:xfrm>
                <a:off x="3236913" y="2060576"/>
                <a:ext cx="704850" cy="71438"/>
              </a:xfrm>
              <a:custGeom>
                <a:avLst/>
                <a:gdLst>
                  <a:gd name="T0" fmla="*/ 0 w 444"/>
                  <a:gd name="T1" fmla="*/ 2147483647 h 45"/>
                  <a:gd name="T2" fmla="*/ 0 w 444"/>
                  <a:gd name="T3" fmla="*/ 0 h 45"/>
                  <a:gd name="T4" fmla="*/ 2147483647 w 444"/>
                  <a:gd name="T5" fmla="*/ 0 h 45"/>
                  <a:gd name="T6" fmla="*/ 0 60000 65536"/>
                  <a:gd name="T7" fmla="*/ 0 60000 65536"/>
                  <a:gd name="T8" fmla="*/ 0 60000 65536"/>
                  <a:gd name="T9" fmla="*/ 0 w 444"/>
                  <a:gd name="T10" fmla="*/ 0 h 45"/>
                  <a:gd name="T11" fmla="*/ 444 w 444"/>
                  <a:gd name="T12" fmla="*/ 45 h 45"/>
                </a:gdLst>
                <a:ahLst/>
                <a:cxnLst>
                  <a:cxn ang="T6">
                    <a:pos x="T0" y="T1"/>
                  </a:cxn>
                  <a:cxn ang="T7">
                    <a:pos x="T2" y="T3"/>
                  </a:cxn>
                  <a:cxn ang="T8">
                    <a:pos x="T4" y="T5"/>
                  </a:cxn>
                </a:cxnLst>
                <a:rect l="T9" t="T10" r="T11" b="T12"/>
                <a:pathLst>
                  <a:path w="444" h="45">
                    <a:moveTo>
                      <a:pt x="0" y="45"/>
                    </a:moveTo>
                    <a:lnTo>
                      <a:pt x="0" y="0"/>
                    </a:lnTo>
                    <a:lnTo>
                      <a:pt x="444" y="0"/>
                    </a:lnTo>
                  </a:path>
                </a:pathLst>
              </a:custGeom>
              <a:noFill/>
              <a:ln w="28575" cap="sq">
                <a:solidFill>
                  <a:srgbClr val="000000"/>
                </a:solidFill>
                <a:prstDash val="solid"/>
                <a:miter lim="800000"/>
                <a:headEnd/>
                <a:tailEnd/>
              </a:ln>
            </p:spPr>
            <p:txBody>
              <a:bodyPr/>
              <a:lstStyle/>
              <a:p>
                <a:endParaRPr lang="en-US"/>
              </a:p>
            </p:txBody>
          </p:sp>
          <p:sp>
            <p:nvSpPr>
              <p:cNvPr id="60449" name="Freeform 179"/>
              <p:cNvSpPr>
                <a:spLocks/>
              </p:cNvSpPr>
              <p:nvPr/>
            </p:nvSpPr>
            <p:spPr bwMode="auto">
              <a:xfrm>
                <a:off x="3236913" y="2157413"/>
                <a:ext cx="787400" cy="71438"/>
              </a:xfrm>
              <a:custGeom>
                <a:avLst/>
                <a:gdLst>
                  <a:gd name="T0" fmla="*/ 0 w 496"/>
                  <a:gd name="T1" fmla="*/ 0 h 45"/>
                  <a:gd name="T2" fmla="*/ 0 w 496"/>
                  <a:gd name="T3" fmla="*/ 2147483647 h 45"/>
                  <a:gd name="T4" fmla="*/ 2147483647 w 496"/>
                  <a:gd name="T5" fmla="*/ 2147483647 h 45"/>
                  <a:gd name="T6" fmla="*/ 0 60000 65536"/>
                  <a:gd name="T7" fmla="*/ 0 60000 65536"/>
                  <a:gd name="T8" fmla="*/ 0 60000 65536"/>
                  <a:gd name="T9" fmla="*/ 0 w 496"/>
                  <a:gd name="T10" fmla="*/ 0 h 45"/>
                  <a:gd name="T11" fmla="*/ 496 w 496"/>
                  <a:gd name="T12" fmla="*/ 45 h 45"/>
                </a:gdLst>
                <a:ahLst/>
                <a:cxnLst>
                  <a:cxn ang="T6">
                    <a:pos x="T0" y="T1"/>
                  </a:cxn>
                  <a:cxn ang="T7">
                    <a:pos x="T2" y="T3"/>
                  </a:cxn>
                  <a:cxn ang="T8">
                    <a:pos x="T4" y="T5"/>
                  </a:cxn>
                </a:cxnLst>
                <a:rect l="T9" t="T10" r="T11" b="T12"/>
                <a:pathLst>
                  <a:path w="496" h="45">
                    <a:moveTo>
                      <a:pt x="0" y="0"/>
                    </a:moveTo>
                    <a:lnTo>
                      <a:pt x="0" y="45"/>
                    </a:lnTo>
                    <a:lnTo>
                      <a:pt x="496" y="45"/>
                    </a:lnTo>
                  </a:path>
                </a:pathLst>
              </a:custGeom>
              <a:noFill/>
              <a:ln w="28575" cap="sq">
                <a:solidFill>
                  <a:srgbClr val="000000"/>
                </a:solidFill>
                <a:prstDash val="solid"/>
                <a:miter lim="800000"/>
                <a:headEnd/>
                <a:tailEnd/>
              </a:ln>
            </p:spPr>
            <p:txBody>
              <a:bodyPr/>
              <a:lstStyle/>
              <a:p>
                <a:endParaRPr lang="en-US"/>
              </a:p>
            </p:txBody>
          </p:sp>
          <p:sp>
            <p:nvSpPr>
              <p:cNvPr id="60450" name="Freeform 180"/>
              <p:cNvSpPr>
                <a:spLocks/>
              </p:cNvSpPr>
              <p:nvPr/>
            </p:nvSpPr>
            <p:spPr bwMode="auto">
              <a:xfrm>
                <a:off x="3189288" y="2144713"/>
                <a:ext cx="47625" cy="112713"/>
              </a:xfrm>
              <a:custGeom>
                <a:avLst/>
                <a:gdLst>
                  <a:gd name="T0" fmla="*/ 0 w 30"/>
                  <a:gd name="T1" fmla="*/ 2147483647 h 71"/>
                  <a:gd name="T2" fmla="*/ 0 w 30"/>
                  <a:gd name="T3" fmla="*/ 0 h 71"/>
                  <a:gd name="T4" fmla="*/ 2147483647 w 30"/>
                  <a:gd name="T5" fmla="*/ 0 h 71"/>
                  <a:gd name="T6" fmla="*/ 0 60000 65536"/>
                  <a:gd name="T7" fmla="*/ 0 60000 65536"/>
                  <a:gd name="T8" fmla="*/ 0 60000 65536"/>
                  <a:gd name="T9" fmla="*/ 0 w 30"/>
                  <a:gd name="T10" fmla="*/ 0 h 71"/>
                  <a:gd name="T11" fmla="*/ 30 w 30"/>
                  <a:gd name="T12" fmla="*/ 71 h 71"/>
                </a:gdLst>
                <a:ahLst/>
                <a:cxnLst>
                  <a:cxn ang="T6">
                    <a:pos x="T0" y="T1"/>
                  </a:cxn>
                  <a:cxn ang="T7">
                    <a:pos x="T2" y="T3"/>
                  </a:cxn>
                  <a:cxn ang="T8">
                    <a:pos x="T4" y="T5"/>
                  </a:cxn>
                </a:cxnLst>
                <a:rect l="T9" t="T10" r="T11" b="T12"/>
                <a:pathLst>
                  <a:path w="30" h="71">
                    <a:moveTo>
                      <a:pt x="0" y="71"/>
                    </a:moveTo>
                    <a:lnTo>
                      <a:pt x="0" y="0"/>
                    </a:lnTo>
                    <a:lnTo>
                      <a:pt x="30" y="0"/>
                    </a:lnTo>
                  </a:path>
                </a:pathLst>
              </a:custGeom>
              <a:noFill/>
              <a:ln w="28575" cap="sq">
                <a:solidFill>
                  <a:srgbClr val="000000"/>
                </a:solidFill>
                <a:prstDash val="solid"/>
                <a:miter lim="800000"/>
                <a:headEnd/>
                <a:tailEnd/>
              </a:ln>
            </p:spPr>
            <p:txBody>
              <a:bodyPr/>
              <a:lstStyle/>
              <a:p>
                <a:endParaRPr lang="en-US"/>
              </a:p>
            </p:txBody>
          </p:sp>
          <p:sp>
            <p:nvSpPr>
              <p:cNvPr id="60451" name="Freeform 182"/>
              <p:cNvSpPr>
                <a:spLocks/>
              </p:cNvSpPr>
              <p:nvPr/>
            </p:nvSpPr>
            <p:spPr bwMode="auto">
              <a:xfrm>
                <a:off x="3189288" y="2282826"/>
                <a:ext cx="1082675" cy="112713"/>
              </a:xfrm>
              <a:custGeom>
                <a:avLst/>
                <a:gdLst>
                  <a:gd name="T0" fmla="*/ 0 w 682"/>
                  <a:gd name="T1" fmla="*/ 0 h 71"/>
                  <a:gd name="T2" fmla="*/ 0 w 682"/>
                  <a:gd name="T3" fmla="*/ 2147483647 h 71"/>
                  <a:gd name="T4" fmla="*/ 2147483647 w 682"/>
                  <a:gd name="T5" fmla="*/ 2147483647 h 71"/>
                  <a:gd name="T6" fmla="*/ 0 60000 65536"/>
                  <a:gd name="T7" fmla="*/ 0 60000 65536"/>
                  <a:gd name="T8" fmla="*/ 0 60000 65536"/>
                  <a:gd name="T9" fmla="*/ 0 w 682"/>
                  <a:gd name="T10" fmla="*/ 0 h 71"/>
                  <a:gd name="T11" fmla="*/ 682 w 682"/>
                  <a:gd name="T12" fmla="*/ 71 h 71"/>
                </a:gdLst>
                <a:ahLst/>
                <a:cxnLst>
                  <a:cxn ang="T6">
                    <a:pos x="T0" y="T1"/>
                  </a:cxn>
                  <a:cxn ang="T7">
                    <a:pos x="T2" y="T3"/>
                  </a:cxn>
                  <a:cxn ang="T8">
                    <a:pos x="T4" y="T5"/>
                  </a:cxn>
                </a:cxnLst>
                <a:rect l="T9" t="T10" r="T11" b="T12"/>
                <a:pathLst>
                  <a:path w="682" h="71">
                    <a:moveTo>
                      <a:pt x="0" y="0"/>
                    </a:moveTo>
                    <a:lnTo>
                      <a:pt x="0" y="71"/>
                    </a:lnTo>
                    <a:lnTo>
                      <a:pt x="682" y="71"/>
                    </a:lnTo>
                  </a:path>
                </a:pathLst>
              </a:custGeom>
              <a:noFill/>
              <a:ln w="28575" cap="sq">
                <a:solidFill>
                  <a:srgbClr val="000000"/>
                </a:solidFill>
                <a:prstDash val="solid"/>
                <a:miter lim="800000"/>
                <a:headEnd/>
                <a:tailEnd/>
              </a:ln>
            </p:spPr>
            <p:txBody>
              <a:bodyPr/>
              <a:lstStyle/>
              <a:p>
                <a:endParaRPr lang="en-US"/>
              </a:p>
            </p:txBody>
          </p:sp>
          <p:sp>
            <p:nvSpPr>
              <p:cNvPr id="60452" name="Freeform 183"/>
              <p:cNvSpPr>
                <a:spLocks/>
              </p:cNvSpPr>
              <p:nvPr/>
            </p:nvSpPr>
            <p:spPr bwMode="auto">
              <a:xfrm>
                <a:off x="3162301" y="2270126"/>
                <a:ext cx="26988" cy="301625"/>
              </a:xfrm>
              <a:custGeom>
                <a:avLst/>
                <a:gdLst>
                  <a:gd name="T0" fmla="*/ 0 w 17"/>
                  <a:gd name="T1" fmla="*/ 2147483647 h 190"/>
                  <a:gd name="T2" fmla="*/ 0 w 17"/>
                  <a:gd name="T3" fmla="*/ 0 h 190"/>
                  <a:gd name="T4" fmla="*/ 2147483647 w 17"/>
                  <a:gd name="T5" fmla="*/ 0 h 190"/>
                  <a:gd name="T6" fmla="*/ 0 60000 65536"/>
                  <a:gd name="T7" fmla="*/ 0 60000 65536"/>
                  <a:gd name="T8" fmla="*/ 0 60000 65536"/>
                  <a:gd name="T9" fmla="*/ 0 w 17"/>
                  <a:gd name="T10" fmla="*/ 0 h 190"/>
                  <a:gd name="T11" fmla="*/ 17 w 17"/>
                  <a:gd name="T12" fmla="*/ 190 h 190"/>
                </a:gdLst>
                <a:ahLst/>
                <a:cxnLst>
                  <a:cxn ang="T6">
                    <a:pos x="T0" y="T1"/>
                  </a:cxn>
                  <a:cxn ang="T7">
                    <a:pos x="T2" y="T3"/>
                  </a:cxn>
                  <a:cxn ang="T8">
                    <a:pos x="T4" y="T5"/>
                  </a:cxn>
                </a:cxnLst>
                <a:rect l="T9" t="T10" r="T11" b="T12"/>
                <a:pathLst>
                  <a:path w="17" h="190">
                    <a:moveTo>
                      <a:pt x="0" y="190"/>
                    </a:moveTo>
                    <a:lnTo>
                      <a:pt x="0" y="0"/>
                    </a:lnTo>
                    <a:lnTo>
                      <a:pt x="17" y="0"/>
                    </a:lnTo>
                  </a:path>
                </a:pathLst>
              </a:custGeom>
              <a:noFill/>
              <a:ln w="28575" cap="sq">
                <a:solidFill>
                  <a:srgbClr val="000000"/>
                </a:solidFill>
                <a:prstDash val="solid"/>
                <a:miter lim="800000"/>
                <a:headEnd/>
                <a:tailEnd/>
              </a:ln>
            </p:spPr>
            <p:txBody>
              <a:bodyPr/>
              <a:lstStyle/>
              <a:p>
                <a:endParaRPr lang="en-US"/>
              </a:p>
            </p:txBody>
          </p:sp>
          <p:sp>
            <p:nvSpPr>
              <p:cNvPr id="60453" name="Freeform 188"/>
              <p:cNvSpPr>
                <a:spLocks/>
              </p:cNvSpPr>
              <p:nvPr/>
            </p:nvSpPr>
            <p:spPr bwMode="auto">
              <a:xfrm>
                <a:off x="3352801" y="2647951"/>
                <a:ext cx="847725" cy="239713"/>
              </a:xfrm>
              <a:custGeom>
                <a:avLst/>
                <a:gdLst>
                  <a:gd name="T0" fmla="*/ 0 w 534"/>
                  <a:gd name="T1" fmla="*/ 2147483647 h 151"/>
                  <a:gd name="T2" fmla="*/ 0 w 534"/>
                  <a:gd name="T3" fmla="*/ 0 h 151"/>
                  <a:gd name="T4" fmla="*/ 2147483647 w 534"/>
                  <a:gd name="T5" fmla="*/ 0 h 151"/>
                  <a:gd name="T6" fmla="*/ 0 60000 65536"/>
                  <a:gd name="T7" fmla="*/ 0 60000 65536"/>
                  <a:gd name="T8" fmla="*/ 0 60000 65536"/>
                  <a:gd name="T9" fmla="*/ 0 w 534"/>
                  <a:gd name="T10" fmla="*/ 0 h 151"/>
                  <a:gd name="T11" fmla="*/ 534 w 534"/>
                  <a:gd name="T12" fmla="*/ 151 h 151"/>
                </a:gdLst>
                <a:ahLst/>
                <a:cxnLst>
                  <a:cxn ang="T6">
                    <a:pos x="T0" y="T1"/>
                  </a:cxn>
                  <a:cxn ang="T7">
                    <a:pos x="T2" y="T3"/>
                  </a:cxn>
                  <a:cxn ang="T8">
                    <a:pos x="T4" y="T5"/>
                  </a:cxn>
                </a:cxnLst>
                <a:rect l="T9" t="T10" r="T11" b="T12"/>
                <a:pathLst>
                  <a:path w="534" h="151">
                    <a:moveTo>
                      <a:pt x="0" y="151"/>
                    </a:moveTo>
                    <a:lnTo>
                      <a:pt x="0" y="0"/>
                    </a:lnTo>
                    <a:lnTo>
                      <a:pt x="534" y="0"/>
                    </a:lnTo>
                  </a:path>
                </a:pathLst>
              </a:custGeom>
              <a:noFill/>
              <a:ln w="28575" cap="sq">
                <a:solidFill>
                  <a:srgbClr val="000000"/>
                </a:solidFill>
                <a:prstDash val="solid"/>
                <a:miter lim="800000"/>
                <a:headEnd/>
                <a:tailEnd/>
              </a:ln>
            </p:spPr>
            <p:txBody>
              <a:bodyPr/>
              <a:lstStyle/>
              <a:p>
                <a:endParaRPr lang="en-US"/>
              </a:p>
            </p:txBody>
          </p:sp>
          <p:sp>
            <p:nvSpPr>
              <p:cNvPr id="60454" name="Freeform 190"/>
              <p:cNvSpPr>
                <a:spLocks/>
              </p:cNvSpPr>
              <p:nvPr/>
            </p:nvSpPr>
            <p:spPr bwMode="auto">
              <a:xfrm>
                <a:off x="3465513" y="2898776"/>
                <a:ext cx="803275" cy="71438"/>
              </a:xfrm>
              <a:custGeom>
                <a:avLst/>
                <a:gdLst>
                  <a:gd name="T0" fmla="*/ 0 w 506"/>
                  <a:gd name="T1" fmla="*/ 2147483647 h 45"/>
                  <a:gd name="T2" fmla="*/ 0 w 506"/>
                  <a:gd name="T3" fmla="*/ 0 h 45"/>
                  <a:gd name="T4" fmla="*/ 2147483647 w 506"/>
                  <a:gd name="T5" fmla="*/ 0 h 45"/>
                  <a:gd name="T6" fmla="*/ 0 60000 65536"/>
                  <a:gd name="T7" fmla="*/ 0 60000 65536"/>
                  <a:gd name="T8" fmla="*/ 0 60000 65536"/>
                  <a:gd name="T9" fmla="*/ 0 w 506"/>
                  <a:gd name="T10" fmla="*/ 0 h 45"/>
                  <a:gd name="T11" fmla="*/ 506 w 506"/>
                  <a:gd name="T12" fmla="*/ 45 h 45"/>
                </a:gdLst>
                <a:ahLst/>
                <a:cxnLst>
                  <a:cxn ang="T6">
                    <a:pos x="T0" y="T1"/>
                  </a:cxn>
                  <a:cxn ang="T7">
                    <a:pos x="T2" y="T3"/>
                  </a:cxn>
                  <a:cxn ang="T8">
                    <a:pos x="T4" y="T5"/>
                  </a:cxn>
                </a:cxnLst>
                <a:rect l="T9" t="T10" r="T11" b="T12"/>
                <a:pathLst>
                  <a:path w="506" h="45">
                    <a:moveTo>
                      <a:pt x="0" y="45"/>
                    </a:moveTo>
                    <a:lnTo>
                      <a:pt x="0" y="0"/>
                    </a:lnTo>
                    <a:lnTo>
                      <a:pt x="506" y="0"/>
                    </a:lnTo>
                  </a:path>
                </a:pathLst>
              </a:custGeom>
              <a:noFill/>
              <a:ln w="28575" cap="sq">
                <a:solidFill>
                  <a:srgbClr val="000000"/>
                </a:solidFill>
                <a:prstDash val="solid"/>
                <a:miter lim="800000"/>
                <a:headEnd/>
                <a:tailEnd/>
              </a:ln>
            </p:spPr>
            <p:txBody>
              <a:bodyPr/>
              <a:lstStyle/>
              <a:p>
                <a:endParaRPr lang="en-US"/>
              </a:p>
            </p:txBody>
          </p:sp>
          <p:sp>
            <p:nvSpPr>
              <p:cNvPr id="60455" name="Freeform 192"/>
              <p:cNvSpPr>
                <a:spLocks/>
              </p:cNvSpPr>
              <p:nvPr/>
            </p:nvSpPr>
            <p:spPr bwMode="auto">
              <a:xfrm>
                <a:off x="3465513" y="2995613"/>
                <a:ext cx="703263" cy="71438"/>
              </a:xfrm>
              <a:custGeom>
                <a:avLst/>
                <a:gdLst>
                  <a:gd name="T0" fmla="*/ 0 w 443"/>
                  <a:gd name="T1" fmla="*/ 0 h 45"/>
                  <a:gd name="T2" fmla="*/ 0 w 443"/>
                  <a:gd name="T3" fmla="*/ 2147483647 h 45"/>
                  <a:gd name="T4" fmla="*/ 2147483647 w 443"/>
                  <a:gd name="T5" fmla="*/ 2147483647 h 45"/>
                  <a:gd name="T6" fmla="*/ 0 60000 65536"/>
                  <a:gd name="T7" fmla="*/ 0 60000 65536"/>
                  <a:gd name="T8" fmla="*/ 0 60000 65536"/>
                  <a:gd name="T9" fmla="*/ 0 w 443"/>
                  <a:gd name="T10" fmla="*/ 0 h 45"/>
                  <a:gd name="T11" fmla="*/ 443 w 443"/>
                  <a:gd name="T12" fmla="*/ 45 h 45"/>
                </a:gdLst>
                <a:ahLst/>
                <a:cxnLst>
                  <a:cxn ang="T6">
                    <a:pos x="T0" y="T1"/>
                  </a:cxn>
                  <a:cxn ang="T7">
                    <a:pos x="T2" y="T3"/>
                  </a:cxn>
                  <a:cxn ang="T8">
                    <a:pos x="T4" y="T5"/>
                  </a:cxn>
                </a:cxnLst>
                <a:rect l="T9" t="T10" r="T11" b="T12"/>
                <a:pathLst>
                  <a:path w="443" h="45">
                    <a:moveTo>
                      <a:pt x="0" y="0"/>
                    </a:moveTo>
                    <a:lnTo>
                      <a:pt x="0" y="45"/>
                    </a:lnTo>
                    <a:lnTo>
                      <a:pt x="443" y="45"/>
                    </a:lnTo>
                  </a:path>
                </a:pathLst>
              </a:custGeom>
              <a:noFill/>
              <a:ln w="28575" cap="sq">
                <a:solidFill>
                  <a:srgbClr val="000000"/>
                </a:solidFill>
                <a:prstDash val="solid"/>
                <a:miter lim="800000"/>
                <a:headEnd/>
                <a:tailEnd/>
              </a:ln>
            </p:spPr>
            <p:txBody>
              <a:bodyPr/>
              <a:lstStyle/>
              <a:p>
                <a:endParaRPr lang="en-US"/>
              </a:p>
            </p:txBody>
          </p:sp>
          <p:sp>
            <p:nvSpPr>
              <p:cNvPr id="60456" name="Freeform 193"/>
              <p:cNvSpPr>
                <a:spLocks/>
              </p:cNvSpPr>
              <p:nvPr/>
            </p:nvSpPr>
            <p:spPr bwMode="auto">
              <a:xfrm>
                <a:off x="3373438" y="2982913"/>
                <a:ext cx="92075" cy="155575"/>
              </a:xfrm>
              <a:custGeom>
                <a:avLst/>
                <a:gdLst>
                  <a:gd name="T0" fmla="*/ 0 w 58"/>
                  <a:gd name="T1" fmla="*/ 2147483647 h 98"/>
                  <a:gd name="T2" fmla="*/ 0 w 58"/>
                  <a:gd name="T3" fmla="*/ 0 h 98"/>
                  <a:gd name="T4" fmla="*/ 2147483647 w 58"/>
                  <a:gd name="T5" fmla="*/ 0 h 98"/>
                  <a:gd name="T6" fmla="*/ 0 60000 65536"/>
                  <a:gd name="T7" fmla="*/ 0 60000 65536"/>
                  <a:gd name="T8" fmla="*/ 0 60000 65536"/>
                  <a:gd name="T9" fmla="*/ 0 w 58"/>
                  <a:gd name="T10" fmla="*/ 0 h 98"/>
                  <a:gd name="T11" fmla="*/ 58 w 58"/>
                  <a:gd name="T12" fmla="*/ 98 h 98"/>
                </a:gdLst>
                <a:ahLst/>
                <a:cxnLst>
                  <a:cxn ang="T6">
                    <a:pos x="T0" y="T1"/>
                  </a:cxn>
                  <a:cxn ang="T7">
                    <a:pos x="T2" y="T3"/>
                  </a:cxn>
                  <a:cxn ang="T8">
                    <a:pos x="T4" y="T5"/>
                  </a:cxn>
                </a:cxnLst>
                <a:rect l="T9" t="T10" r="T11" b="T12"/>
                <a:pathLst>
                  <a:path w="58" h="98">
                    <a:moveTo>
                      <a:pt x="0" y="98"/>
                    </a:moveTo>
                    <a:lnTo>
                      <a:pt x="0" y="0"/>
                    </a:lnTo>
                    <a:lnTo>
                      <a:pt x="58" y="0"/>
                    </a:lnTo>
                  </a:path>
                </a:pathLst>
              </a:custGeom>
              <a:noFill/>
              <a:ln w="28575" cap="sq">
                <a:solidFill>
                  <a:srgbClr val="000000"/>
                </a:solidFill>
                <a:prstDash val="solid"/>
                <a:miter lim="800000"/>
                <a:headEnd/>
                <a:tailEnd/>
              </a:ln>
            </p:spPr>
            <p:txBody>
              <a:bodyPr/>
              <a:lstStyle/>
              <a:p>
                <a:endParaRPr lang="en-US"/>
              </a:p>
            </p:txBody>
          </p:sp>
          <p:sp>
            <p:nvSpPr>
              <p:cNvPr id="60457" name="Freeform 195"/>
              <p:cNvSpPr>
                <a:spLocks/>
              </p:cNvSpPr>
              <p:nvPr/>
            </p:nvSpPr>
            <p:spPr bwMode="auto">
              <a:xfrm>
                <a:off x="3484563" y="3235326"/>
                <a:ext cx="1023938" cy="71438"/>
              </a:xfrm>
              <a:custGeom>
                <a:avLst/>
                <a:gdLst>
                  <a:gd name="T0" fmla="*/ 0 w 645"/>
                  <a:gd name="T1" fmla="*/ 2147483647 h 45"/>
                  <a:gd name="T2" fmla="*/ 0 w 645"/>
                  <a:gd name="T3" fmla="*/ 0 h 45"/>
                  <a:gd name="T4" fmla="*/ 2147483647 w 645"/>
                  <a:gd name="T5" fmla="*/ 0 h 45"/>
                  <a:gd name="T6" fmla="*/ 0 60000 65536"/>
                  <a:gd name="T7" fmla="*/ 0 60000 65536"/>
                  <a:gd name="T8" fmla="*/ 0 60000 65536"/>
                  <a:gd name="T9" fmla="*/ 0 w 645"/>
                  <a:gd name="T10" fmla="*/ 0 h 45"/>
                  <a:gd name="T11" fmla="*/ 645 w 645"/>
                  <a:gd name="T12" fmla="*/ 45 h 45"/>
                </a:gdLst>
                <a:ahLst/>
                <a:cxnLst>
                  <a:cxn ang="T6">
                    <a:pos x="T0" y="T1"/>
                  </a:cxn>
                  <a:cxn ang="T7">
                    <a:pos x="T2" y="T3"/>
                  </a:cxn>
                  <a:cxn ang="T8">
                    <a:pos x="T4" y="T5"/>
                  </a:cxn>
                </a:cxnLst>
                <a:rect l="T9" t="T10" r="T11" b="T12"/>
                <a:pathLst>
                  <a:path w="645" h="45">
                    <a:moveTo>
                      <a:pt x="0" y="45"/>
                    </a:moveTo>
                    <a:lnTo>
                      <a:pt x="0" y="0"/>
                    </a:lnTo>
                    <a:lnTo>
                      <a:pt x="645" y="0"/>
                    </a:lnTo>
                  </a:path>
                </a:pathLst>
              </a:custGeom>
              <a:noFill/>
              <a:ln w="28575" cap="sq">
                <a:solidFill>
                  <a:srgbClr val="000000"/>
                </a:solidFill>
                <a:prstDash val="solid"/>
                <a:miter lim="800000"/>
                <a:headEnd/>
                <a:tailEnd/>
              </a:ln>
            </p:spPr>
            <p:txBody>
              <a:bodyPr/>
              <a:lstStyle/>
              <a:p>
                <a:endParaRPr lang="en-US"/>
              </a:p>
            </p:txBody>
          </p:sp>
          <p:sp>
            <p:nvSpPr>
              <p:cNvPr id="60458" name="Freeform 197"/>
              <p:cNvSpPr>
                <a:spLocks/>
              </p:cNvSpPr>
              <p:nvPr/>
            </p:nvSpPr>
            <p:spPr bwMode="auto">
              <a:xfrm>
                <a:off x="3484563" y="3332163"/>
                <a:ext cx="823913" cy="71438"/>
              </a:xfrm>
              <a:custGeom>
                <a:avLst/>
                <a:gdLst>
                  <a:gd name="T0" fmla="*/ 0 w 519"/>
                  <a:gd name="T1" fmla="*/ 0 h 45"/>
                  <a:gd name="T2" fmla="*/ 0 w 519"/>
                  <a:gd name="T3" fmla="*/ 2147483647 h 45"/>
                  <a:gd name="T4" fmla="*/ 2147483647 w 519"/>
                  <a:gd name="T5" fmla="*/ 2147483647 h 45"/>
                  <a:gd name="T6" fmla="*/ 0 60000 65536"/>
                  <a:gd name="T7" fmla="*/ 0 60000 65536"/>
                  <a:gd name="T8" fmla="*/ 0 60000 65536"/>
                  <a:gd name="T9" fmla="*/ 0 w 519"/>
                  <a:gd name="T10" fmla="*/ 0 h 45"/>
                  <a:gd name="T11" fmla="*/ 519 w 519"/>
                  <a:gd name="T12" fmla="*/ 45 h 45"/>
                </a:gdLst>
                <a:ahLst/>
                <a:cxnLst>
                  <a:cxn ang="T6">
                    <a:pos x="T0" y="T1"/>
                  </a:cxn>
                  <a:cxn ang="T7">
                    <a:pos x="T2" y="T3"/>
                  </a:cxn>
                  <a:cxn ang="T8">
                    <a:pos x="T4" y="T5"/>
                  </a:cxn>
                </a:cxnLst>
                <a:rect l="T9" t="T10" r="T11" b="T12"/>
                <a:pathLst>
                  <a:path w="519" h="45">
                    <a:moveTo>
                      <a:pt x="0" y="0"/>
                    </a:moveTo>
                    <a:lnTo>
                      <a:pt x="0" y="45"/>
                    </a:lnTo>
                    <a:lnTo>
                      <a:pt x="519" y="45"/>
                    </a:lnTo>
                  </a:path>
                </a:pathLst>
              </a:custGeom>
              <a:noFill/>
              <a:ln w="28575" cap="sq">
                <a:solidFill>
                  <a:srgbClr val="000000"/>
                </a:solidFill>
                <a:prstDash val="solid"/>
                <a:miter lim="800000"/>
                <a:headEnd/>
                <a:tailEnd/>
              </a:ln>
            </p:spPr>
            <p:txBody>
              <a:bodyPr/>
              <a:lstStyle/>
              <a:p>
                <a:endParaRPr lang="en-US"/>
              </a:p>
            </p:txBody>
          </p:sp>
          <p:sp>
            <p:nvSpPr>
              <p:cNvPr id="60459" name="Freeform 198"/>
              <p:cNvSpPr>
                <a:spLocks/>
              </p:cNvSpPr>
              <p:nvPr/>
            </p:nvSpPr>
            <p:spPr bwMode="auto">
              <a:xfrm>
                <a:off x="3373438" y="3163888"/>
                <a:ext cx="111125" cy="155575"/>
              </a:xfrm>
              <a:custGeom>
                <a:avLst/>
                <a:gdLst>
                  <a:gd name="T0" fmla="*/ 0 w 70"/>
                  <a:gd name="T1" fmla="*/ 0 h 98"/>
                  <a:gd name="T2" fmla="*/ 0 w 70"/>
                  <a:gd name="T3" fmla="*/ 2147483647 h 98"/>
                  <a:gd name="T4" fmla="*/ 2147483647 w 70"/>
                  <a:gd name="T5" fmla="*/ 2147483647 h 98"/>
                  <a:gd name="T6" fmla="*/ 0 60000 65536"/>
                  <a:gd name="T7" fmla="*/ 0 60000 65536"/>
                  <a:gd name="T8" fmla="*/ 0 60000 65536"/>
                  <a:gd name="T9" fmla="*/ 0 w 70"/>
                  <a:gd name="T10" fmla="*/ 0 h 98"/>
                  <a:gd name="T11" fmla="*/ 70 w 70"/>
                  <a:gd name="T12" fmla="*/ 98 h 98"/>
                </a:gdLst>
                <a:ahLst/>
                <a:cxnLst>
                  <a:cxn ang="T6">
                    <a:pos x="T0" y="T1"/>
                  </a:cxn>
                  <a:cxn ang="T7">
                    <a:pos x="T2" y="T3"/>
                  </a:cxn>
                  <a:cxn ang="T8">
                    <a:pos x="T4" y="T5"/>
                  </a:cxn>
                </a:cxnLst>
                <a:rect l="T9" t="T10" r="T11" b="T12"/>
                <a:pathLst>
                  <a:path w="70" h="98">
                    <a:moveTo>
                      <a:pt x="0" y="0"/>
                    </a:moveTo>
                    <a:lnTo>
                      <a:pt x="0" y="98"/>
                    </a:lnTo>
                    <a:lnTo>
                      <a:pt x="70" y="98"/>
                    </a:lnTo>
                  </a:path>
                </a:pathLst>
              </a:custGeom>
              <a:noFill/>
              <a:ln w="28575" cap="sq">
                <a:solidFill>
                  <a:srgbClr val="000000"/>
                </a:solidFill>
                <a:prstDash val="solid"/>
                <a:miter lim="800000"/>
                <a:headEnd/>
                <a:tailEnd/>
              </a:ln>
            </p:spPr>
            <p:txBody>
              <a:bodyPr/>
              <a:lstStyle/>
              <a:p>
                <a:endParaRPr lang="en-US"/>
              </a:p>
            </p:txBody>
          </p:sp>
          <p:sp>
            <p:nvSpPr>
              <p:cNvPr id="60460" name="Freeform 199"/>
              <p:cNvSpPr>
                <a:spLocks/>
              </p:cNvSpPr>
              <p:nvPr/>
            </p:nvSpPr>
            <p:spPr bwMode="auto">
              <a:xfrm>
                <a:off x="3352801" y="2911476"/>
                <a:ext cx="20638" cy="239713"/>
              </a:xfrm>
              <a:custGeom>
                <a:avLst/>
                <a:gdLst>
                  <a:gd name="T0" fmla="*/ 0 w 13"/>
                  <a:gd name="T1" fmla="*/ 0 h 151"/>
                  <a:gd name="T2" fmla="*/ 0 w 13"/>
                  <a:gd name="T3" fmla="*/ 2147483647 h 151"/>
                  <a:gd name="T4" fmla="*/ 2147483647 w 13"/>
                  <a:gd name="T5" fmla="*/ 2147483647 h 151"/>
                  <a:gd name="T6" fmla="*/ 0 60000 65536"/>
                  <a:gd name="T7" fmla="*/ 0 60000 65536"/>
                  <a:gd name="T8" fmla="*/ 0 60000 65536"/>
                  <a:gd name="T9" fmla="*/ 0 w 13"/>
                  <a:gd name="T10" fmla="*/ 0 h 151"/>
                  <a:gd name="T11" fmla="*/ 13 w 13"/>
                  <a:gd name="T12" fmla="*/ 151 h 151"/>
                </a:gdLst>
                <a:ahLst/>
                <a:cxnLst>
                  <a:cxn ang="T6">
                    <a:pos x="T0" y="T1"/>
                  </a:cxn>
                  <a:cxn ang="T7">
                    <a:pos x="T2" y="T3"/>
                  </a:cxn>
                  <a:cxn ang="T8">
                    <a:pos x="T4" y="T5"/>
                  </a:cxn>
                </a:cxnLst>
                <a:rect l="T9" t="T10" r="T11" b="T12"/>
                <a:pathLst>
                  <a:path w="13" h="151">
                    <a:moveTo>
                      <a:pt x="0" y="0"/>
                    </a:moveTo>
                    <a:lnTo>
                      <a:pt x="0" y="151"/>
                    </a:lnTo>
                    <a:lnTo>
                      <a:pt x="13" y="151"/>
                    </a:lnTo>
                  </a:path>
                </a:pathLst>
              </a:custGeom>
              <a:noFill/>
              <a:ln w="28575" cap="sq">
                <a:solidFill>
                  <a:srgbClr val="000000"/>
                </a:solidFill>
                <a:prstDash val="solid"/>
                <a:miter lim="800000"/>
                <a:headEnd/>
                <a:tailEnd/>
              </a:ln>
            </p:spPr>
            <p:txBody>
              <a:bodyPr/>
              <a:lstStyle/>
              <a:p>
                <a:endParaRPr lang="en-US"/>
              </a:p>
            </p:txBody>
          </p:sp>
          <p:sp>
            <p:nvSpPr>
              <p:cNvPr id="60461" name="Freeform 200"/>
              <p:cNvSpPr>
                <a:spLocks/>
              </p:cNvSpPr>
              <p:nvPr/>
            </p:nvSpPr>
            <p:spPr bwMode="auto">
              <a:xfrm>
                <a:off x="3162301" y="2597151"/>
                <a:ext cx="190500" cy="301625"/>
              </a:xfrm>
              <a:custGeom>
                <a:avLst/>
                <a:gdLst>
                  <a:gd name="T0" fmla="*/ 0 w 120"/>
                  <a:gd name="T1" fmla="*/ 0 h 190"/>
                  <a:gd name="T2" fmla="*/ 0 w 120"/>
                  <a:gd name="T3" fmla="*/ 2147483647 h 190"/>
                  <a:gd name="T4" fmla="*/ 2147483647 w 120"/>
                  <a:gd name="T5" fmla="*/ 2147483647 h 190"/>
                  <a:gd name="T6" fmla="*/ 0 60000 65536"/>
                  <a:gd name="T7" fmla="*/ 0 60000 65536"/>
                  <a:gd name="T8" fmla="*/ 0 60000 65536"/>
                  <a:gd name="T9" fmla="*/ 0 w 120"/>
                  <a:gd name="T10" fmla="*/ 0 h 190"/>
                  <a:gd name="T11" fmla="*/ 120 w 120"/>
                  <a:gd name="T12" fmla="*/ 190 h 190"/>
                </a:gdLst>
                <a:ahLst/>
                <a:cxnLst>
                  <a:cxn ang="T6">
                    <a:pos x="T0" y="T1"/>
                  </a:cxn>
                  <a:cxn ang="T7">
                    <a:pos x="T2" y="T3"/>
                  </a:cxn>
                  <a:cxn ang="T8">
                    <a:pos x="T4" y="T5"/>
                  </a:cxn>
                </a:cxnLst>
                <a:rect l="T9" t="T10" r="T11" b="T12"/>
                <a:pathLst>
                  <a:path w="120" h="190">
                    <a:moveTo>
                      <a:pt x="0" y="0"/>
                    </a:moveTo>
                    <a:lnTo>
                      <a:pt x="0" y="190"/>
                    </a:lnTo>
                    <a:lnTo>
                      <a:pt x="120" y="190"/>
                    </a:lnTo>
                  </a:path>
                </a:pathLst>
              </a:custGeom>
              <a:noFill/>
              <a:ln w="28575" cap="sq">
                <a:solidFill>
                  <a:srgbClr val="000000"/>
                </a:solidFill>
                <a:prstDash val="solid"/>
                <a:miter lim="800000"/>
                <a:headEnd/>
                <a:tailEnd/>
              </a:ln>
            </p:spPr>
            <p:txBody>
              <a:bodyPr/>
              <a:lstStyle/>
              <a:p>
                <a:endParaRPr lang="en-US"/>
              </a:p>
            </p:txBody>
          </p:sp>
          <p:sp>
            <p:nvSpPr>
              <p:cNvPr id="60462" name="Freeform 201"/>
              <p:cNvSpPr>
                <a:spLocks/>
              </p:cNvSpPr>
              <p:nvPr/>
            </p:nvSpPr>
            <p:spPr bwMode="auto">
              <a:xfrm>
                <a:off x="3073401" y="2062163"/>
                <a:ext cx="88900" cy="522288"/>
              </a:xfrm>
              <a:custGeom>
                <a:avLst/>
                <a:gdLst>
                  <a:gd name="T0" fmla="*/ 0 w 56"/>
                  <a:gd name="T1" fmla="*/ 0 h 329"/>
                  <a:gd name="T2" fmla="*/ 0 w 56"/>
                  <a:gd name="T3" fmla="*/ 2147483647 h 329"/>
                  <a:gd name="T4" fmla="*/ 2147483647 w 56"/>
                  <a:gd name="T5" fmla="*/ 2147483647 h 329"/>
                  <a:gd name="T6" fmla="*/ 0 60000 65536"/>
                  <a:gd name="T7" fmla="*/ 0 60000 65536"/>
                  <a:gd name="T8" fmla="*/ 0 60000 65536"/>
                  <a:gd name="T9" fmla="*/ 0 w 56"/>
                  <a:gd name="T10" fmla="*/ 0 h 329"/>
                  <a:gd name="T11" fmla="*/ 56 w 56"/>
                  <a:gd name="T12" fmla="*/ 329 h 329"/>
                </a:gdLst>
                <a:ahLst/>
                <a:cxnLst>
                  <a:cxn ang="T6">
                    <a:pos x="T0" y="T1"/>
                  </a:cxn>
                  <a:cxn ang="T7">
                    <a:pos x="T2" y="T3"/>
                  </a:cxn>
                  <a:cxn ang="T8">
                    <a:pos x="T4" y="T5"/>
                  </a:cxn>
                </a:cxnLst>
                <a:rect l="T9" t="T10" r="T11" b="T12"/>
                <a:pathLst>
                  <a:path w="56" h="329">
                    <a:moveTo>
                      <a:pt x="0" y="0"/>
                    </a:moveTo>
                    <a:lnTo>
                      <a:pt x="0" y="329"/>
                    </a:lnTo>
                    <a:lnTo>
                      <a:pt x="56" y="329"/>
                    </a:lnTo>
                  </a:path>
                </a:pathLst>
              </a:custGeom>
              <a:noFill/>
              <a:ln w="28575" cap="sq">
                <a:solidFill>
                  <a:srgbClr val="000000"/>
                </a:solidFill>
                <a:prstDash val="solid"/>
                <a:miter lim="800000"/>
                <a:headEnd/>
                <a:tailEnd/>
              </a:ln>
            </p:spPr>
            <p:txBody>
              <a:bodyPr/>
              <a:lstStyle/>
              <a:p>
                <a:endParaRPr lang="en-US"/>
              </a:p>
            </p:txBody>
          </p:sp>
          <p:sp>
            <p:nvSpPr>
              <p:cNvPr id="60463" name="Freeform 202"/>
              <p:cNvSpPr>
                <a:spLocks/>
              </p:cNvSpPr>
              <p:nvPr/>
            </p:nvSpPr>
            <p:spPr bwMode="auto">
              <a:xfrm>
                <a:off x="2974976" y="2049463"/>
                <a:ext cx="98425" cy="809625"/>
              </a:xfrm>
              <a:custGeom>
                <a:avLst/>
                <a:gdLst>
                  <a:gd name="T0" fmla="*/ 0 w 62"/>
                  <a:gd name="T1" fmla="*/ 2147483647 h 510"/>
                  <a:gd name="T2" fmla="*/ 0 w 62"/>
                  <a:gd name="T3" fmla="*/ 0 h 510"/>
                  <a:gd name="T4" fmla="*/ 2147483647 w 62"/>
                  <a:gd name="T5" fmla="*/ 0 h 510"/>
                  <a:gd name="T6" fmla="*/ 0 60000 65536"/>
                  <a:gd name="T7" fmla="*/ 0 60000 65536"/>
                  <a:gd name="T8" fmla="*/ 0 60000 65536"/>
                  <a:gd name="T9" fmla="*/ 0 w 62"/>
                  <a:gd name="T10" fmla="*/ 0 h 510"/>
                  <a:gd name="T11" fmla="*/ 62 w 62"/>
                  <a:gd name="T12" fmla="*/ 510 h 510"/>
                </a:gdLst>
                <a:ahLst/>
                <a:cxnLst>
                  <a:cxn ang="T6">
                    <a:pos x="T0" y="T1"/>
                  </a:cxn>
                  <a:cxn ang="T7">
                    <a:pos x="T2" y="T3"/>
                  </a:cxn>
                  <a:cxn ang="T8">
                    <a:pos x="T4" y="T5"/>
                  </a:cxn>
                </a:cxnLst>
                <a:rect l="T9" t="T10" r="T11" b="T12"/>
                <a:pathLst>
                  <a:path w="62" h="510">
                    <a:moveTo>
                      <a:pt x="0" y="510"/>
                    </a:moveTo>
                    <a:lnTo>
                      <a:pt x="0" y="0"/>
                    </a:lnTo>
                    <a:lnTo>
                      <a:pt x="62" y="0"/>
                    </a:lnTo>
                  </a:path>
                </a:pathLst>
              </a:custGeom>
              <a:noFill/>
              <a:ln w="28575" cap="sq">
                <a:solidFill>
                  <a:srgbClr val="000000"/>
                </a:solidFill>
                <a:prstDash val="solid"/>
                <a:miter lim="800000"/>
                <a:headEnd/>
                <a:tailEnd/>
              </a:ln>
            </p:spPr>
            <p:txBody>
              <a:bodyPr/>
              <a:lstStyle/>
              <a:p>
                <a:endParaRPr lang="en-US"/>
              </a:p>
            </p:txBody>
          </p:sp>
          <p:sp>
            <p:nvSpPr>
              <p:cNvPr id="60464" name="Freeform 204"/>
              <p:cNvSpPr>
                <a:spLocks/>
              </p:cNvSpPr>
              <p:nvPr/>
            </p:nvSpPr>
            <p:spPr bwMode="auto">
              <a:xfrm>
                <a:off x="3228976" y="3570288"/>
                <a:ext cx="463550" cy="114300"/>
              </a:xfrm>
              <a:custGeom>
                <a:avLst/>
                <a:gdLst>
                  <a:gd name="T0" fmla="*/ 0 w 292"/>
                  <a:gd name="T1" fmla="*/ 2147483647 h 72"/>
                  <a:gd name="T2" fmla="*/ 0 w 292"/>
                  <a:gd name="T3" fmla="*/ 0 h 72"/>
                  <a:gd name="T4" fmla="*/ 2147483647 w 292"/>
                  <a:gd name="T5" fmla="*/ 0 h 72"/>
                  <a:gd name="T6" fmla="*/ 0 60000 65536"/>
                  <a:gd name="T7" fmla="*/ 0 60000 65536"/>
                  <a:gd name="T8" fmla="*/ 0 60000 65536"/>
                  <a:gd name="T9" fmla="*/ 0 w 292"/>
                  <a:gd name="T10" fmla="*/ 0 h 72"/>
                  <a:gd name="T11" fmla="*/ 292 w 292"/>
                  <a:gd name="T12" fmla="*/ 72 h 72"/>
                </a:gdLst>
                <a:ahLst/>
                <a:cxnLst>
                  <a:cxn ang="T6">
                    <a:pos x="T0" y="T1"/>
                  </a:cxn>
                  <a:cxn ang="T7">
                    <a:pos x="T2" y="T3"/>
                  </a:cxn>
                  <a:cxn ang="T8">
                    <a:pos x="T4" y="T5"/>
                  </a:cxn>
                </a:cxnLst>
                <a:rect l="T9" t="T10" r="T11" b="T12"/>
                <a:pathLst>
                  <a:path w="292" h="72">
                    <a:moveTo>
                      <a:pt x="0" y="72"/>
                    </a:moveTo>
                    <a:lnTo>
                      <a:pt x="0" y="0"/>
                    </a:lnTo>
                    <a:lnTo>
                      <a:pt x="292" y="0"/>
                    </a:lnTo>
                  </a:path>
                </a:pathLst>
              </a:custGeom>
              <a:noFill/>
              <a:ln w="28575" cap="sq">
                <a:solidFill>
                  <a:srgbClr val="000000"/>
                </a:solidFill>
                <a:prstDash val="solid"/>
                <a:miter lim="800000"/>
                <a:headEnd/>
                <a:tailEnd/>
              </a:ln>
            </p:spPr>
            <p:txBody>
              <a:bodyPr/>
              <a:lstStyle/>
              <a:p>
                <a:endParaRPr lang="en-US"/>
              </a:p>
            </p:txBody>
          </p:sp>
          <p:sp>
            <p:nvSpPr>
              <p:cNvPr id="60465" name="Freeform 206"/>
              <p:cNvSpPr>
                <a:spLocks/>
              </p:cNvSpPr>
              <p:nvPr/>
            </p:nvSpPr>
            <p:spPr bwMode="auto">
              <a:xfrm>
                <a:off x="3292476" y="3738563"/>
                <a:ext cx="485775" cy="71438"/>
              </a:xfrm>
              <a:custGeom>
                <a:avLst/>
                <a:gdLst>
                  <a:gd name="T0" fmla="*/ 0 w 306"/>
                  <a:gd name="T1" fmla="*/ 2147483647 h 45"/>
                  <a:gd name="T2" fmla="*/ 0 w 306"/>
                  <a:gd name="T3" fmla="*/ 0 h 45"/>
                  <a:gd name="T4" fmla="*/ 2147483647 w 306"/>
                  <a:gd name="T5" fmla="*/ 0 h 45"/>
                  <a:gd name="T6" fmla="*/ 0 60000 65536"/>
                  <a:gd name="T7" fmla="*/ 0 60000 65536"/>
                  <a:gd name="T8" fmla="*/ 0 60000 65536"/>
                  <a:gd name="T9" fmla="*/ 0 w 306"/>
                  <a:gd name="T10" fmla="*/ 0 h 45"/>
                  <a:gd name="T11" fmla="*/ 306 w 306"/>
                  <a:gd name="T12" fmla="*/ 45 h 45"/>
                </a:gdLst>
                <a:ahLst/>
                <a:cxnLst>
                  <a:cxn ang="T6">
                    <a:pos x="T0" y="T1"/>
                  </a:cxn>
                  <a:cxn ang="T7">
                    <a:pos x="T2" y="T3"/>
                  </a:cxn>
                  <a:cxn ang="T8">
                    <a:pos x="T4" y="T5"/>
                  </a:cxn>
                </a:cxnLst>
                <a:rect l="T9" t="T10" r="T11" b="T12"/>
                <a:pathLst>
                  <a:path w="306" h="45">
                    <a:moveTo>
                      <a:pt x="0" y="45"/>
                    </a:moveTo>
                    <a:lnTo>
                      <a:pt x="0" y="0"/>
                    </a:lnTo>
                    <a:lnTo>
                      <a:pt x="306" y="0"/>
                    </a:lnTo>
                  </a:path>
                </a:pathLst>
              </a:custGeom>
              <a:noFill/>
              <a:ln w="28575" cap="sq">
                <a:solidFill>
                  <a:srgbClr val="000000"/>
                </a:solidFill>
                <a:prstDash val="solid"/>
                <a:miter lim="800000"/>
                <a:headEnd/>
                <a:tailEnd/>
              </a:ln>
            </p:spPr>
            <p:txBody>
              <a:bodyPr/>
              <a:lstStyle/>
              <a:p>
                <a:endParaRPr lang="en-US"/>
              </a:p>
            </p:txBody>
          </p:sp>
          <p:sp>
            <p:nvSpPr>
              <p:cNvPr id="60466" name="Freeform 208"/>
              <p:cNvSpPr>
                <a:spLocks/>
              </p:cNvSpPr>
              <p:nvPr/>
            </p:nvSpPr>
            <p:spPr bwMode="auto">
              <a:xfrm>
                <a:off x="3292476" y="3835401"/>
                <a:ext cx="377825" cy="71438"/>
              </a:xfrm>
              <a:custGeom>
                <a:avLst/>
                <a:gdLst>
                  <a:gd name="T0" fmla="*/ 0 w 238"/>
                  <a:gd name="T1" fmla="*/ 0 h 45"/>
                  <a:gd name="T2" fmla="*/ 0 w 238"/>
                  <a:gd name="T3" fmla="*/ 2147483647 h 45"/>
                  <a:gd name="T4" fmla="*/ 2147483647 w 238"/>
                  <a:gd name="T5" fmla="*/ 2147483647 h 45"/>
                  <a:gd name="T6" fmla="*/ 0 60000 65536"/>
                  <a:gd name="T7" fmla="*/ 0 60000 65536"/>
                  <a:gd name="T8" fmla="*/ 0 60000 65536"/>
                  <a:gd name="T9" fmla="*/ 0 w 238"/>
                  <a:gd name="T10" fmla="*/ 0 h 45"/>
                  <a:gd name="T11" fmla="*/ 238 w 238"/>
                  <a:gd name="T12" fmla="*/ 45 h 45"/>
                </a:gdLst>
                <a:ahLst/>
                <a:cxnLst>
                  <a:cxn ang="T6">
                    <a:pos x="T0" y="T1"/>
                  </a:cxn>
                  <a:cxn ang="T7">
                    <a:pos x="T2" y="T3"/>
                  </a:cxn>
                  <a:cxn ang="T8">
                    <a:pos x="T4" y="T5"/>
                  </a:cxn>
                </a:cxnLst>
                <a:rect l="T9" t="T10" r="T11" b="T12"/>
                <a:pathLst>
                  <a:path w="238" h="45">
                    <a:moveTo>
                      <a:pt x="0" y="0"/>
                    </a:moveTo>
                    <a:lnTo>
                      <a:pt x="0" y="45"/>
                    </a:lnTo>
                    <a:lnTo>
                      <a:pt x="238" y="45"/>
                    </a:lnTo>
                  </a:path>
                </a:pathLst>
              </a:custGeom>
              <a:noFill/>
              <a:ln w="28575" cap="sq">
                <a:solidFill>
                  <a:srgbClr val="000000"/>
                </a:solidFill>
                <a:prstDash val="solid"/>
                <a:miter lim="800000"/>
                <a:headEnd/>
                <a:tailEnd/>
              </a:ln>
            </p:spPr>
            <p:txBody>
              <a:bodyPr/>
              <a:lstStyle/>
              <a:p>
                <a:endParaRPr lang="en-US"/>
              </a:p>
            </p:txBody>
          </p:sp>
          <p:sp>
            <p:nvSpPr>
              <p:cNvPr id="60467" name="Freeform 209"/>
              <p:cNvSpPr>
                <a:spLocks/>
              </p:cNvSpPr>
              <p:nvPr/>
            </p:nvSpPr>
            <p:spPr bwMode="auto">
              <a:xfrm>
                <a:off x="3228976" y="3708401"/>
                <a:ext cx="63500" cy="114300"/>
              </a:xfrm>
              <a:custGeom>
                <a:avLst/>
                <a:gdLst>
                  <a:gd name="T0" fmla="*/ 0 w 40"/>
                  <a:gd name="T1" fmla="*/ 0 h 72"/>
                  <a:gd name="T2" fmla="*/ 0 w 40"/>
                  <a:gd name="T3" fmla="*/ 2147483647 h 72"/>
                  <a:gd name="T4" fmla="*/ 2147483647 w 40"/>
                  <a:gd name="T5" fmla="*/ 2147483647 h 72"/>
                  <a:gd name="T6" fmla="*/ 0 60000 65536"/>
                  <a:gd name="T7" fmla="*/ 0 60000 65536"/>
                  <a:gd name="T8" fmla="*/ 0 60000 65536"/>
                  <a:gd name="T9" fmla="*/ 0 w 40"/>
                  <a:gd name="T10" fmla="*/ 0 h 72"/>
                  <a:gd name="T11" fmla="*/ 40 w 40"/>
                  <a:gd name="T12" fmla="*/ 72 h 72"/>
                </a:gdLst>
                <a:ahLst/>
                <a:cxnLst>
                  <a:cxn ang="T6">
                    <a:pos x="T0" y="T1"/>
                  </a:cxn>
                  <a:cxn ang="T7">
                    <a:pos x="T2" y="T3"/>
                  </a:cxn>
                  <a:cxn ang="T8">
                    <a:pos x="T4" y="T5"/>
                  </a:cxn>
                </a:cxnLst>
                <a:rect l="T9" t="T10" r="T11" b="T12"/>
                <a:pathLst>
                  <a:path w="40" h="72">
                    <a:moveTo>
                      <a:pt x="0" y="0"/>
                    </a:moveTo>
                    <a:lnTo>
                      <a:pt x="0" y="72"/>
                    </a:lnTo>
                    <a:lnTo>
                      <a:pt x="40" y="72"/>
                    </a:lnTo>
                  </a:path>
                </a:pathLst>
              </a:custGeom>
              <a:noFill/>
              <a:ln w="28575" cap="sq">
                <a:solidFill>
                  <a:srgbClr val="000000"/>
                </a:solidFill>
                <a:prstDash val="solid"/>
                <a:miter lim="800000"/>
                <a:headEnd/>
                <a:tailEnd/>
              </a:ln>
            </p:spPr>
            <p:txBody>
              <a:bodyPr/>
              <a:lstStyle/>
              <a:p>
                <a:endParaRPr lang="en-US"/>
              </a:p>
            </p:txBody>
          </p:sp>
          <p:sp>
            <p:nvSpPr>
              <p:cNvPr id="60468" name="Freeform 210"/>
              <p:cNvSpPr>
                <a:spLocks/>
              </p:cNvSpPr>
              <p:nvPr/>
            </p:nvSpPr>
            <p:spPr bwMode="auto">
              <a:xfrm>
                <a:off x="2974976" y="2884488"/>
                <a:ext cx="254000" cy="812800"/>
              </a:xfrm>
              <a:custGeom>
                <a:avLst/>
                <a:gdLst>
                  <a:gd name="T0" fmla="*/ 0 w 160"/>
                  <a:gd name="T1" fmla="*/ 0 h 512"/>
                  <a:gd name="T2" fmla="*/ 0 w 160"/>
                  <a:gd name="T3" fmla="*/ 2147483647 h 512"/>
                  <a:gd name="T4" fmla="*/ 2147483647 w 160"/>
                  <a:gd name="T5" fmla="*/ 2147483647 h 512"/>
                  <a:gd name="T6" fmla="*/ 0 60000 65536"/>
                  <a:gd name="T7" fmla="*/ 0 60000 65536"/>
                  <a:gd name="T8" fmla="*/ 0 60000 65536"/>
                  <a:gd name="T9" fmla="*/ 0 w 160"/>
                  <a:gd name="T10" fmla="*/ 0 h 512"/>
                  <a:gd name="T11" fmla="*/ 160 w 160"/>
                  <a:gd name="T12" fmla="*/ 512 h 512"/>
                </a:gdLst>
                <a:ahLst/>
                <a:cxnLst>
                  <a:cxn ang="T6">
                    <a:pos x="T0" y="T1"/>
                  </a:cxn>
                  <a:cxn ang="T7">
                    <a:pos x="T2" y="T3"/>
                  </a:cxn>
                  <a:cxn ang="T8">
                    <a:pos x="T4" y="T5"/>
                  </a:cxn>
                </a:cxnLst>
                <a:rect l="T9" t="T10" r="T11" b="T12"/>
                <a:pathLst>
                  <a:path w="160" h="512">
                    <a:moveTo>
                      <a:pt x="0" y="0"/>
                    </a:moveTo>
                    <a:lnTo>
                      <a:pt x="0" y="512"/>
                    </a:lnTo>
                    <a:lnTo>
                      <a:pt x="160" y="512"/>
                    </a:lnTo>
                  </a:path>
                </a:pathLst>
              </a:custGeom>
              <a:noFill/>
              <a:ln w="28575" cap="sq">
                <a:solidFill>
                  <a:srgbClr val="000000"/>
                </a:solidFill>
                <a:prstDash val="solid"/>
                <a:miter lim="800000"/>
                <a:headEnd/>
                <a:tailEnd/>
              </a:ln>
            </p:spPr>
            <p:txBody>
              <a:bodyPr/>
              <a:lstStyle/>
              <a:p>
                <a:endParaRPr lang="en-US"/>
              </a:p>
            </p:txBody>
          </p:sp>
          <p:sp>
            <p:nvSpPr>
              <p:cNvPr id="60469" name="Freeform 211"/>
              <p:cNvSpPr>
                <a:spLocks/>
              </p:cNvSpPr>
              <p:nvPr/>
            </p:nvSpPr>
            <p:spPr bwMode="auto">
              <a:xfrm>
                <a:off x="2757488" y="2871788"/>
                <a:ext cx="217488" cy="788988"/>
              </a:xfrm>
              <a:custGeom>
                <a:avLst/>
                <a:gdLst>
                  <a:gd name="T0" fmla="*/ 0 w 137"/>
                  <a:gd name="T1" fmla="*/ 2147483647 h 497"/>
                  <a:gd name="T2" fmla="*/ 0 w 137"/>
                  <a:gd name="T3" fmla="*/ 0 h 497"/>
                  <a:gd name="T4" fmla="*/ 2147483647 w 137"/>
                  <a:gd name="T5" fmla="*/ 0 h 497"/>
                  <a:gd name="T6" fmla="*/ 0 60000 65536"/>
                  <a:gd name="T7" fmla="*/ 0 60000 65536"/>
                  <a:gd name="T8" fmla="*/ 0 60000 65536"/>
                  <a:gd name="T9" fmla="*/ 0 w 137"/>
                  <a:gd name="T10" fmla="*/ 0 h 497"/>
                  <a:gd name="T11" fmla="*/ 137 w 137"/>
                  <a:gd name="T12" fmla="*/ 497 h 497"/>
                </a:gdLst>
                <a:ahLst/>
                <a:cxnLst>
                  <a:cxn ang="T6">
                    <a:pos x="T0" y="T1"/>
                  </a:cxn>
                  <a:cxn ang="T7">
                    <a:pos x="T2" y="T3"/>
                  </a:cxn>
                  <a:cxn ang="T8">
                    <a:pos x="T4" y="T5"/>
                  </a:cxn>
                </a:cxnLst>
                <a:rect l="T9" t="T10" r="T11" b="T12"/>
                <a:pathLst>
                  <a:path w="137" h="497">
                    <a:moveTo>
                      <a:pt x="0" y="497"/>
                    </a:moveTo>
                    <a:lnTo>
                      <a:pt x="0" y="0"/>
                    </a:lnTo>
                    <a:lnTo>
                      <a:pt x="137" y="0"/>
                    </a:lnTo>
                  </a:path>
                </a:pathLst>
              </a:custGeom>
              <a:noFill/>
              <a:ln w="28575" cap="sq">
                <a:solidFill>
                  <a:srgbClr val="000000"/>
                </a:solidFill>
                <a:prstDash val="solid"/>
                <a:miter lim="800000"/>
                <a:headEnd/>
                <a:tailEnd/>
              </a:ln>
            </p:spPr>
            <p:txBody>
              <a:bodyPr/>
              <a:lstStyle/>
              <a:p>
                <a:endParaRPr lang="en-US"/>
              </a:p>
            </p:txBody>
          </p:sp>
          <p:sp>
            <p:nvSpPr>
              <p:cNvPr id="60470" name="Freeform 213"/>
              <p:cNvSpPr>
                <a:spLocks/>
              </p:cNvSpPr>
              <p:nvPr/>
            </p:nvSpPr>
            <p:spPr bwMode="auto">
              <a:xfrm>
                <a:off x="2928938" y="4073526"/>
                <a:ext cx="815975" cy="388938"/>
              </a:xfrm>
              <a:custGeom>
                <a:avLst/>
                <a:gdLst>
                  <a:gd name="T0" fmla="*/ 0 w 514"/>
                  <a:gd name="T1" fmla="*/ 2147483647 h 245"/>
                  <a:gd name="T2" fmla="*/ 0 w 514"/>
                  <a:gd name="T3" fmla="*/ 0 h 245"/>
                  <a:gd name="T4" fmla="*/ 2147483647 w 514"/>
                  <a:gd name="T5" fmla="*/ 0 h 245"/>
                  <a:gd name="T6" fmla="*/ 0 60000 65536"/>
                  <a:gd name="T7" fmla="*/ 0 60000 65536"/>
                  <a:gd name="T8" fmla="*/ 0 60000 65536"/>
                  <a:gd name="T9" fmla="*/ 0 w 514"/>
                  <a:gd name="T10" fmla="*/ 0 h 245"/>
                  <a:gd name="T11" fmla="*/ 514 w 514"/>
                  <a:gd name="T12" fmla="*/ 245 h 245"/>
                </a:gdLst>
                <a:ahLst/>
                <a:cxnLst>
                  <a:cxn ang="T6">
                    <a:pos x="T0" y="T1"/>
                  </a:cxn>
                  <a:cxn ang="T7">
                    <a:pos x="T2" y="T3"/>
                  </a:cxn>
                  <a:cxn ang="T8">
                    <a:pos x="T4" y="T5"/>
                  </a:cxn>
                </a:cxnLst>
                <a:rect l="T9" t="T10" r="T11" b="T12"/>
                <a:pathLst>
                  <a:path w="514" h="245">
                    <a:moveTo>
                      <a:pt x="0" y="245"/>
                    </a:moveTo>
                    <a:lnTo>
                      <a:pt x="0" y="0"/>
                    </a:lnTo>
                    <a:lnTo>
                      <a:pt x="514" y="0"/>
                    </a:lnTo>
                  </a:path>
                </a:pathLst>
              </a:custGeom>
              <a:noFill/>
              <a:ln w="28575" cap="sq">
                <a:solidFill>
                  <a:srgbClr val="000000"/>
                </a:solidFill>
                <a:prstDash val="solid"/>
                <a:miter lim="800000"/>
                <a:headEnd/>
                <a:tailEnd/>
              </a:ln>
            </p:spPr>
            <p:txBody>
              <a:bodyPr/>
              <a:lstStyle/>
              <a:p>
                <a:endParaRPr lang="en-US"/>
              </a:p>
            </p:txBody>
          </p:sp>
          <p:sp>
            <p:nvSpPr>
              <p:cNvPr id="60471" name="Freeform 215"/>
              <p:cNvSpPr>
                <a:spLocks/>
              </p:cNvSpPr>
              <p:nvPr/>
            </p:nvSpPr>
            <p:spPr bwMode="auto">
              <a:xfrm>
                <a:off x="3775076" y="4241801"/>
                <a:ext cx="14288" cy="71438"/>
              </a:xfrm>
              <a:custGeom>
                <a:avLst/>
                <a:gdLst>
                  <a:gd name="T0" fmla="*/ 0 w 9"/>
                  <a:gd name="T1" fmla="*/ 2147483647 h 45"/>
                  <a:gd name="T2" fmla="*/ 0 w 9"/>
                  <a:gd name="T3" fmla="*/ 0 h 45"/>
                  <a:gd name="T4" fmla="*/ 2147483647 w 9"/>
                  <a:gd name="T5" fmla="*/ 0 h 45"/>
                  <a:gd name="T6" fmla="*/ 0 60000 65536"/>
                  <a:gd name="T7" fmla="*/ 0 60000 65536"/>
                  <a:gd name="T8" fmla="*/ 0 60000 65536"/>
                  <a:gd name="T9" fmla="*/ 0 w 9"/>
                  <a:gd name="T10" fmla="*/ 0 h 45"/>
                  <a:gd name="T11" fmla="*/ 9 w 9"/>
                  <a:gd name="T12" fmla="*/ 45 h 45"/>
                </a:gdLst>
                <a:ahLst/>
                <a:cxnLst>
                  <a:cxn ang="T6">
                    <a:pos x="T0" y="T1"/>
                  </a:cxn>
                  <a:cxn ang="T7">
                    <a:pos x="T2" y="T3"/>
                  </a:cxn>
                  <a:cxn ang="T8">
                    <a:pos x="T4" y="T5"/>
                  </a:cxn>
                </a:cxnLst>
                <a:rect l="T9" t="T10" r="T11" b="T12"/>
                <a:pathLst>
                  <a:path w="9" h="45">
                    <a:moveTo>
                      <a:pt x="0" y="45"/>
                    </a:moveTo>
                    <a:lnTo>
                      <a:pt x="0" y="0"/>
                    </a:lnTo>
                    <a:lnTo>
                      <a:pt x="9" y="0"/>
                    </a:lnTo>
                  </a:path>
                </a:pathLst>
              </a:custGeom>
              <a:noFill/>
              <a:ln w="28575" cap="sq">
                <a:solidFill>
                  <a:srgbClr val="000000"/>
                </a:solidFill>
                <a:prstDash val="solid"/>
                <a:miter lim="800000"/>
                <a:headEnd/>
                <a:tailEnd/>
              </a:ln>
            </p:spPr>
            <p:txBody>
              <a:bodyPr/>
              <a:lstStyle/>
              <a:p>
                <a:endParaRPr lang="en-US"/>
              </a:p>
            </p:txBody>
          </p:sp>
          <p:sp>
            <p:nvSpPr>
              <p:cNvPr id="60472" name="Freeform 217"/>
              <p:cNvSpPr>
                <a:spLocks/>
              </p:cNvSpPr>
              <p:nvPr/>
            </p:nvSpPr>
            <p:spPr bwMode="auto">
              <a:xfrm>
                <a:off x="3775076" y="4338638"/>
                <a:ext cx="30163" cy="71438"/>
              </a:xfrm>
              <a:custGeom>
                <a:avLst/>
                <a:gdLst>
                  <a:gd name="T0" fmla="*/ 0 w 19"/>
                  <a:gd name="T1" fmla="*/ 0 h 45"/>
                  <a:gd name="T2" fmla="*/ 0 w 19"/>
                  <a:gd name="T3" fmla="*/ 2147483647 h 45"/>
                  <a:gd name="T4" fmla="*/ 2147483647 w 19"/>
                  <a:gd name="T5" fmla="*/ 2147483647 h 45"/>
                  <a:gd name="T6" fmla="*/ 0 60000 65536"/>
                  <a:gd name="T7" fmla="*/ 0 60000 65536"/>
                  <a:gd name="T8" fmla="*/ 0 60000 65536"/>
                  <a:gd name="T9" fmla="*/ 0 w 19"/>
                  <a:gd name="T10" fmla="*/ 0 h 45"/>
                  <a:gd name="T11" fmla="*/ 19 w 19"/>
                  <a:gd name="T12" fmla="*/ 45 h 45"/>
                </a:gdLst>
                <a:ahLst/>
                <a:cxnLst>
                  <a:cxn ang="T6">
                    <a:pos x="T0" y="T1"/>
                  </a:cxn>
                  <a:cxn ang="T7">
                    <a:pos x="T2" y="T3"/>
                  </a:cxn>
                  <a:cxn ang="T8">
                    <a:pos x="T4" y="T5"/>
                  </a:cxn>
                </a:cxnLst>
                <a:rect l="T9" t="T10" r="T11" b="T12"/>
                <a:pathLst>
                  <a:path w="19" h="45">
                    <a:moveTo>
                      <a:pt x="0" y="0"/>
                    </a:moveTo>
                    <a:lnTo>
                      <a:pt x="0" y="45"/>
                    </a:lnTo>
                    <a:lnTo>
                      <a:pt x="19" y="45"/>
                    </a:lnTo>
                  </a:path>
                </a:pathLst>
              </a:custGeom>
              <a:noFill/>
              <a:ln w="28575" cap="sq">
                <a:solidFill>
                  <a:srgbClr val="000000"/>
                </a:solidFill>
                <a:prstDash val="solid"/>
                <a:miter lim="800000"/>
                <a:headEnd/>
                <a:tailEnd/>
              </a:ln>
            </p:spPr>
            <p:txBody>
              <a:bodyPr/>
              <a:lstStyle/>
              <a:p>
                <a:endParaRPr lang="en-US"/>
              </a:p>
            </p:txBody>
          </p:sp>
          <p:sp>
            <p:nvSpPr>
              <p:cNvPr id="60473" name="Freeform 218"/>
              <p:cNvSpPr>
                <a:spLocks/>
              </p:cNvSpPr>
              <p:nvPr/>
            </p:nvSpPr>
            <p:spPr bwMode="auto">
              <a:xfrm>
                <a:off x="3575051" y="4325938"/>
                <a:ext cx="200025" cy="155575"/>
              </a:xfrm>
              <a:custGeom>
                <a:avLst/>
                <a:gdLst>
                  <a:gd name="T0" fmla="*/ 0 w 126"/>
                  <a:gd name="T1" fmla="*/ 2147483647 h 98"/>
                  <a:gd name="T2" fmla="*/ 0 w 126"/>
                  <a:gd name="T3" fmla="*/ 0 h 98"/>
                  <a:gd name="T4" fmla="*/ 2147483647 w 126"/>
                  <a:gd name="T5" fmla="*/ 0 h 98"/>
                  <a:gd name="T6" fmla="*/ 0 60000 65536"/>
                  <a:gd name="T7" fmla="*/ 0 60000 65536"/>
                  <a:gd name="T8" fmla="*/ 0 60000 65536"/>
                  <a:gd name="T9" fmla="*/ 0 w 126"/>
                  <a:gd name="T10" fmla="*/ 0 h 98"/>
                  <a:gd name="T11" fmla="*/ 126 w 126"/>
                  <a:gd name="T12" fmla="*/ 98 h 98"/>
                </a:gdLst>
                <a:ahLst/>
                <a:cxnLst>
                  <a:cxn ang="T6">
                    <a:pos x="T0" y="T1"/>
                  </a:cxn>
                  <a:cxn ang="T7">
                    <a:pos x="T2" y="T3"/>
                  </a:cxn>
                  <a:cxn ang="T8">
                    <a:pos x="T4" y="T5"/>
                  </a:cxn>
                </a:cxnLst>
                <a:rect l="T9" t="T10" r="T11" b="T12"/>
                <a:pathLst>
                  <a:path w="126" h="98">
                    <a:moveTo>
                      <a:pt x="0" y="98"/>
                    </a:moveTo>
                    <a:lnTo>
                      <a:pt x="0" y="0"/>
                    </a:lnTo>
                    <a:lnTo>
                      <a:pt x="126" y="0"/>
                    </a:lnTo>
                  </a:path>
                </a:pathLst>
              </a:custGeom>
              <a:noFill/>
              <a:ln w="28575" cap="sq">
                <a:solidFill>
                  <a:srgbClr val="000000"/>
                </a:solidFill>
                <a:prstDash val="solid"/>
                <a:miter lim="800000"/>
                <a:headEnd/>
                <a:tailEnd/>
              </a:ln>
            </p:spPr>
            <p:txBody>
              <a:bodyPr/>
              <a:lstStyle/>
              <a:p>
                <a:endParaRPr lang="en-US"/>
              </a:p>
            </p:txBody>
          </p:sp>
          <p:sp>
            <p:nvSpPr>
              <p:cNvPr id="60474" name="Freeform 220"/>
              <p:cNvSpPr>
                <a:spLocks/>
              </p:cNvSpPr>
              <p:nvPr/>
            </p:nvSpPr>
            <p:spPr bwMode="auto">
              <a:xfrm>
                <a:off x="3633788" y="4576763"/>
                <a:ext cx="138113" cy="71438"/>
              </a:xfrm>
              <a:custGeom>
                <a:avLst/>
                <a:gdLst>
                  <a:gd name="T0" fmla="*/ 0 w 87"/>
                  <a:gd name="T1" fmla="*/ 2147483647 h 45"/>
                  <a:gd name="T2" fmla="*/ 0 w 87"/>
                  <a:gd name="T3" fmla="*/ 0 h 45"/>
                  <a:gd name="T4" fmla="*/ 2147483647 w 87"/>
                  <a:gd name="T5" fmla="*/ 0 h 45"/>
                  <a:gd name="T6" fmla="*/ 0 60000 65536"/>
                  <a:gd name="T7" fmla="*/ 0 60000 65536"/>
                  <a:gd name="T8" fmla="*/ 0 60000 65536"/>
                  <a:gd name="T9" fmla="*/ 0 w 87"/>
                  <a:gd name="T10" fmla="*/ 0 h 45"/>
                  <a:gd name="T11" fmla="*/ 87 w 87"/>
                  <a:gd name="T12" fmla="*/ 45 h 45"/>
                </a:gdLst>
                <a:ahLst/>
                <a:cxnLst>
                  <a:cxn ang="T6">
                    <a:pos x="T0" y="T1"/>
                  </a:cxn>
                  <a:cxn ang="T7">
                    <a:pos x="T2" y="T3"/>
                  </a:cxn>
                  <a:cxn ang="T8">
                    <a:pos x="T4" y="T5"/>
                  </a:cxn>
                </a:cxnLst>
                <a:rect l="T9" t="T10" r="T11" b="T12"/>
                <a:pathLst>
                  <a:path w="87" h="45">
                    <a:moveTo>
                      <a:pt x="0" y="45"/>
                    </a:moveTo>
                    <a:lnTo>
                      <a:pt x="0" y="0"/>
                    </a:lnTo>
                    <a:lnTo>
                      <a:pt x="87" y="0"/>
                    </a:lnTo>
                  </a:path>
                </a:pathLst>
              </a:custGeom>
              <a:noFill/>
              <a:ln w="28575" cap="sq">
                <a:solidFill>
                  <a:srgbClr val="000000"/>
                </a:solidFill>
                <a:prstDash val="solid"/>
                <a:miter lim="800000"/>
                <a:headEnd/>
                <a:tailEnd/>
              </a:ln>
            </p:spPr>
            <p:txBody>
              <a:bodyPr/>
              <a:lstStyle/>
              <a:p>
                <a:endParaRPr lang="en-US"/>
              </a:p>
            </p:txBody>
          </p:sp>
          <p:sp>
            <p:nvSpPr>
              <p:cNvPr id="60475" name="Freeform 222"/>
              <p:cNvSpPr>
                <a:spLocks/>
              </p:cNvSpPr>
              <p:nvPr/>
            </p:nvSpPr>
            <p:spPr bwMode="auto">
              <a:xfrm>
                <a:off x="3633788" y="4673601"/>
                <a:ext cx="195263" cy="71438"/>
              </a:xfrm>
              <a:custGeom>
                <a:avLst/>
                <a:gdLst>
                  <a:gd name="T0" fmla="*/ 0 w 123"/>
                  <a:gd name="T1" fmla="*/ 0 h 45"/>
                  <a:gd name="T2" fmla="*/ 0 w 123"/>
                  <a:gd name="T3" fmla="*/ 2147483647 h 45"/>
                  <a:gd name="T4" fmla="*/ 2147483647 w 123"/>
                  <a:gd name="T5" fmla="*/ 2147483647 h 45"/>
                  <a:gd name="T6" fmla="*/ 0 60000 65536"/>
                  <a:gd name="T7" fmla="*/ 0 60000 65536"/>
                  <a:gd name="T8" fmla="*/ 0 60000 65536"/>
                  <a:gd name="T9" fmla="*/ 0 w 123"/>
                  <a:gd name="T10" fmla="*/ 0 h 45"/>
                  <a:gd name="T11" fmla="*/ 123 w 123"/>
                  <a:gd name="T12" fmla="*/ 45 h 45"/>
                </a:gdLst>
                <a:ahLst/>
                <a:cxnLst>
                  <a:cxn ang="T6">
                    <a:pos x="T0" y="T1"/>
                  </a:cxn>
                  <a:cxn ang="T7">
                    <a:pos x="T2" y="T3"/>
                  </a:cxn>
                  <a:cxn ang="T8">
                    <a:pos x="T4" y="T5"/>
                  </a:cxn>
                </a:cxnLst>
                <a:rect l="T9" t="T10" r="T11" b="T12"/>
                <a:pathLst>
                  <a:path w="123" h="45">
                    <a:moveTo>
                      <a:pt x="0" y="0"/>
                    </a:moveTo>
                    <a:lnTo>
                      <a:pt x="0" y="45"/>
                    </a:lnTo>
                    <a:lnTo>
                      <a:pt x="123" y="45"/>
                    </a:lnTo>
                  </a:path>
                </a:pathLst>
              </a:custGeom>
              <a:noFill/>
              <a:ln w="28575" cap="sq">
                <a:solidFill>
                  <a:srgbClr val="000000"/>
                </a:solidFill>
                <a:prstDash val="solid"/>
                <a:miter lim="800000"/>
                <a:headEnd/>
                <a:tailEnd/>
              </a:ln>
            </p:spPr>
            <p:txBody>
              <a:bodyPr/>
              <a:lstStyle/>
              <a:p>
                <a:endParaRPr lang="en-US"/>
              </a:p>
            </p:txBody>
          </p:sp>
          <p:sp>
            <p:nvSpPr>
              <p:cNvPr id="60476" name="Freeform 223"/>
              <p:cNvSpPr>
                <a:spLocks/>
              </p:cNvSpPr>
              <p:nvPr/>
            </p:nvSpPr>
            <p:spPr bwMode="auto">
              <a:xfrm>
                <a:off x="3575051" y="4506913"/>
                <a:ext cx="58738" cy="153988"/>
              </a:xfrm>
              <a:custGeom>
                <a:avLst/>
                <a:gdLst>
                  <a:gd name="T0" fmla="*/ 0 w 37"/>
                  <a:gd name="T1" fmla="*/ 0 h 97"/>
                  <a:gd name="T2" fmla="*/ 0 w 37"/>
                  <a:gd name="T3" fmla="*/ 2147483647 h 97"/>
                  <a:gd name="T4" fmla="*/ 2147483647 w 37"/>
                  <a:gd name="T5" fmla="*/ 2147483647 h 97"/>
                  <a:gd name="T6" fmla="*/ 0 60000 65536"/>
                  <a:gd name="T7" fmla="*/ 0 60000 65536"/>
                  <a:gd name="T8" fmla="*/ 0 60000 65536"/>
                  <a:gd name="T9" fmla="*/ 0 w 37"/>
                  <a:gd name="T10" fmla="*/ 0 h 97"/>
                  <a:gd name="T11" fmla="*/ 37 w 37"/>
                  <a:gd name="T12" fmla="*/ 97 h 97"/>
                </a:gdLst>
                <a:ahLst/>
                <a:cxnLst>
                  <a:cxn ang="T6">
                    <a:pos x="T0" y="T1"/>
                  </a:cxn>
                  <a:cxn ang="T7">
                    <a:pos x="T2" y="T3"/>
                  </a:cxn>
                  <a:cxn ang="T8">
                    <a:pos x="T4" y="T5"/>
                  </a:cxn>
                </a:cxnLst>
                <a:rect l="T9" t="T10" r="T11" b="T12"/>
                <a:pathLst>
                  <a:path w="37" h="97">
                    <a:moveTo>
                      <a:pt x="0" y="0"/>
                    </a:moveTo>
                    <a:lnTo>
                      <a:pt x="0" y="97"/>
                    </a:lnTo>
                    <a:lnTo>
                      <a:pt x="37" y="97"/>
                    </a:lnTo>
                  </a:path>
                </a:pathLst>
              </a:custGeom>
              <a:noFill/>
              <a:ln w="28575" cap="sq">
                <a:solidFill>
                  <a:srgbClr val="000000"/>
                </a:solidFill>
                <a:prstDash val="solid"/>
                <a:miter lim="800000"/>
                <a:headEnd/>
                <a:tailEnd/>
              </a:ln>
            </p:spPr>
            <p:txBody>
              <a:bodyPr/>
              <a:lstStyle/>
              <a:p>
                <a:endParaRPr lang="en-US"/>
              </a:p>
            </p:txBody>
          </p:sp>
          <p:sp>
            <p:nvSpPr>
              <p:cNvPr id="60477" name="Freeform 224"/>
              <p:cNvSpPr>
                <a:spLocks/>
              </p:cNvSpPr>
              <p:nvPr/>
            </p:nvSpPr>
            <p:spPr bwMode="auto">
              <a:xfrm>
                <a:off x="3246438" y="4494213"/>
                <a:ext cx="328613" cy="368300"/>
              </a:xfrm>
              <a:custGeom>
                <a:avLst/>
                <a:gdLst>
                  <a:gd name="T0" fmla="*/ 0 w 207"/>
                  <a:gd name="T1" fmla="*/ 2147483647 h 232"/>
                  <a:gd name="T2" fmla="*/ 0 w 207"/>
                  <a:gd name="T3" fmla="*/ 0 h 232"/>
                  <a:gd name="T4" fmla="*/ 2147483647 w 207"/>
                  <a:gd name="T5" fmla="*/ 0 h 232"/>
                  <a:gd name="T6" fmla="*/ 0 60000 65536"/>
                  <a:gd name="T7" fmla="*/ 0 60000 65536"/>
                  <a:gd name="T8" fmla="*/ 0 60000 65536"/>
                  <a:gd name="T9" fmla="*/ 0 w 207"/>
                  <a:gd name="T10" fmla="*/ 0 h 232"/>
                  <a:gd name="T11" fmla="*/ 207 w 207"/>
                  <a:gd name="T12" fmla="*/ 232 h 232"/>
                </a:gdLst>
                <a:ahLst/>
                <a:cxnLst>
                  <a:cxn ang="T6">
                    <a:pos x="T0" y="T1"/>
                  </a:cxn>
                  <a:cxn ang="T7">
                    <a:pos x="T2" y="T3"/>
                  </a:cxn>
                  <a:cxn ang="T8">
                    <a:pos x="T4" y="T5"/>
                  </a:cxn>
                </a:cxnLst>
                <a:rect l="T9" t="T10" r="T11" b="T12"/>
                <a:pathLst>
                  <a:path w="207" h="232">
                    <a:moveTo>
                      <a:pt x="0" y="232"/>
                    </a:moveTo>
                    <a:lnTo>
                      <a:pt x="0" y="0"/>
                    </a:lnTo>
                    <a:lnTo>
                      <a:pt x="207" y="0"/>
                    </a:lnTo>
                  </a:path>
                </a:pathLst>
              </a:custGeom>
              <a:noFill/>
              <a:ln w="28575" cap="sq">
                <a:solidFill>
                  <a:srgbClr val="000000"/>
                </a:solidFill>
                <a:prstDash val="solid"/>
                <a:miter lim="800000"/>
                <a:headEnd/>
                <a:tailEnd/>
              </a:ln>
            </p:spPr>
            <p:txBody>
              <a:bodyPr/>
              <a:lstStyle/>
              <a:p>
                <a:endParaRPr lang="en-US"/>
              </a:p>
            </p:txBody>
          </p:sp>
          <p:sp>
            <p:nvSpPr>
              <p:cNvPr id="60478" name="Freeform 226"/>
              <p:cNvSpPr>
                <a:spLocks/>
              </p:cNvSpPr>
              <p:nvPr/>
            </p:nvSpPr>
            <p:spPr bwMode="auto">
              <a:xfrm>
                <a:off x="3660776" y="4913313"/>
                <a:ext cx="109538" cy="71438"/>
              </a:xfrm>
              <a:custGeom>
                <a:avLst/>
                <a:gdLst>
                  <a:gd name="T0" fmla="*/ 0 w 69"/>
                  <a:gd name="T1" fmla="*/ 2147483647 h 45"/>
                  <a:gd name="T2" fmla="*/ 0 w 69"/>
                  <a:gd name="T3" fmla="*/ 0 h 45"/>
                  <a:gd name="T4" fmla="*/ 2147483647 w 69"/>
                  <a:gd name="T5" fmla="*/ 0 h 45"/>
                  <a:gd name="T6" fmla="*/ 0 60000 65536"/>
                  <a:gd name="T7" fmla="*/ 0 60000 65536"/>
                  <a:gd name="T8" fmla="*/ 0 60000 65536"/>
                  <a:gd name="T9" fmla="*/ 0 w 69"/>
                  <a:gd name="T10" fmla="*/ 0 h 45"/>
                  <a:gd name="T11" fmla="*/ 69 w 69"/>
                  <a:gd name="T12" fmla="*/ 45 h 45"/>
                </a:gdLst>
                <a:ahLst/>
                <a:cxnLst>
                  <a:cxn ang="T6">
                    <a:pos x="T0" y="T1"/>
                  </a:cxn>
                  <a:cxn ang="T7">
                    <a:pos x="T2" y="T3"/>
                  </a:cxn>
                  <a:cxn ang="T8">
                    <a:pos x="T4" y="T5"/>
                  </a:cxn>
                </a:cxnLst>
                <a:rect l="T9" t="T10" r="T11" b="T12"/>
                <a:pathLst>
                  <a:path w="69" h="45">
                    <a:moveTo>
                      <a:pt x="0" y="45"/>
                    </a:moveTo>
                    <a:lnTo>
                      <a:pt x="0" y="0"/>
                    </a:lnTo>
                    <a:lnTo>
                      <a:pt x="69" y="0"/>
                    </a:lnTo>
                  </a:path>
                </a:pathLst>
              </a:custGeom>
              <a:noFill/>
              <a:ln w="28575" cap="sq">
                <a:solidFill>
                  <a:srgbClr val="000000"/>
                </a:solidFill>
                <a:prstDash val="solid"/>
                <a:miter lim="800000"/>
                <a:headEnd/>
                <a:tailEnd/>
              </a:ln>
            </p:spPr>
            <p:txBody>
              <a:bodyPr/>
              <a:lstStyle/>
              <a:p>
                <a:endParaRPr lang="en-US"/>
              </a:p>
            </p:txBody>
          </p:sp>
          <p:sp>
            <p:nvSpPr>
              <p:cNvPr id="60479" name="Freeform 228"/>
              <p:cNvSpPr>
                <a:spLocks/>
              </p:cNvSpPr>
              <p:nvPr/>
            </p:nvSpPr>
            <p:spPr bwMode="auto">
              <a:xfrm>
                <a:off x="3660776" y="5010151"/>
                <a:ext cx="161925" cy="71438"/>
              </a:xfrm>
              <a:custGeom>
                <a:avLst/>
                <a:gdLst>
                  <a:gd name="T0" fmla="*/ 0 w 102"/>
                  <a:gd name="T1" fmla="*/ 0 h 45"/>
                  <a:gd name="T2" fmla="*/ 0 w 102"/>
                  <a:gd name="T3" fmla="*/ 2147483647 h 45"/>
                  <a:gd name="T4" fmla="*/ 2147483647 w 102"/>
                  <a:gd name="T5" fmla="*/ 2147483647 h 45"/>
                  <a:gd name="T6" fmla="*/ 0 60000 65536"/>
                  <a:gd name="T7" fmla="*/ 0 60000 65536"/>
                  <a:gd name="T8" fmla="*/ 0 60000 65536"/>
                  <a:gd name="T9" fmla="*/ 0 w 102"/>
                  <a:gd name="T10" fmla="*/ 0 h 45"/>
                  <a:gd name="T11" fmla="*/ 102 w 102"/>
                  <a:gd name="T12" fmla="*/ 45 h 45"/>
                </a:gdLst>
                <a:ahLst/>
                <a:cxnLst>
                  <a:cxn ang="T6">
                    <a:pos x="T0" y="T1"/>
                  </a:cxn>
                  <a:cxn ang="T7">
                    <a:pos x="T2" y="T3"/>
                  </a:cxn>
                  <a:cxn ang="T8">
                    <a:pos x="T4" y="T5"/>
                  </a:cxn>
                </a:cxnLst>
                <a:rect l="T9" t="T10" r="T11" b="T12"/>
                <a:pathLst>
                  <a:path w="102" h="45">
                    <a:moveTo>
                      <a:pt x="0" y="0"/>
                    </a:moveTo>
                    <a:lnTo>
                      <a:pt x="0" y="45"/>
                    </a:lnTo>
                    <a:lnTo>
                      <a:pt x="102" y="45"/>
                    </a:lnTo>
                  </a:path>
                </a:pathLst>
              </a:custGeom>
              <a:noFill/>
              <a:ln w="28575" cap="sq">
                <a:solidFill>
                  <a:srgbClr val="000000"/>
                </a:solidFill>
                <a:prstDash val="solid"/>
                <a:miter lim="800000"/>
                <a:headEnd/>
                <a:tailEnd/>
              </a:ln>
            </p:spPr>
            <p:txBody>
              <a:bodyPr/>
              <a:lstStyle/>
              <a:p>
                <a:endParaRPr lang="en-US"/>
              </a:p>
            </p:txBody>
          </p:sp>
          <p:sp>
            <p:nvSpPr>
              <p:cNvPr id="60480" name="Freeform 229"/>
              <p:cNvSpPr>
                <a:spLocks/>
              </p:cNvSpPr>
              <p:nvPr/>
            </p:nvSpPr>
            <p:spPr bwMode="auto">
              <a:xfrm>
                <a:off x="3589338" y="4997451"/>
                <a:ext cx="71438" cy="249238"/>
              </a:xfrm>
              <a:custGeom>
                <a:avLst/>
                <a:gdLst>
                  <a:gd name="T0" fmla="*/ 0 w 45"/>
                  <a:gd name="T1" fmla="*/ 2147483647 h 157"/>
                  <a:gd name="T2" fmla="*/ 0 w 45"/>
                  <a:gd name="T3" fmla="*/ 0 h 157"/>
                  <a:gd name="T4" fmla="*/ 2147483647 w 45"/>
                  <a:gd name="T5" fmla="*/ 0 h 157"/>
                  <a:gd name="T6" fmla="*/ 0 60000 65536"/>
                  <a:gd name="T7" fmla="*/ 0 60000 65536"/>
                  <a:gd name="T8" fmla="*/ 0 60000 65536"/>
                  <a:gd name="T9" fmla="*/ 0 w 45"/>
                  <a:gd name="T10" fmla="*/ 0 h 157"/>
                  <a:gd name="T11" fmla="*/ 45 w 45"/>
                  <a:gd name="T12" fmla="*/ 157 h 157"/>
                </a:gdLst>
                <a:ahLst/>
                <a:cxnLst>
                  <a:cxn ang="T6">
                    <a:pos x="T0" y="T1"/>
                  </a:cxn>
                  <a:cxn ang="T7">
                    <a:pos x="T2" y="T3"/>
                  </a:cxn>
                  <a:cxn ang="T8">
                    <a:pos x="T4" y="T5"/>
                  </a:cxn>
                </a:cxnLst>
                <a:rect l="T9" t="T10" r="T11" b="T12"/>
                <a:pathLst>
                  <a:path w="45" h="157">
                    <a:moveTo>
                      <a:pt x="0" y="157"/>
                    </a:moveTo>
                    <a:lnTo>
                      <a:pt x="0" y="0"/>
                    </a:lnTo>
                    <a:lnTo>
                      <a:pt x="45" y="0"/>
                    </a:lnTo>
                  </a:path>
                </a:pathLst>
              </a:custGeom>
              <a:noFill/>
              <a:ln w="28575" cap="sq">
                <a:solidFill>
                  <a:srgbClr val="000000"/>
                </a:solidFill>
                <a:prstDash val="solid"/>
                <a:miter lim="800000"/>
                <a:headEnd/>
                <a:tailEnd/>
              </a:ln>
            </p:spPr>
            <p:txBody>
              <a:bodyPr/>
              <a:lstStyle/>
              <a:p>
                <a:endParaRPr lang="en-US"/>
              </a:p>
            </p:txBody>
          </p:sp>
          <p:sp>
            <p:nvSpPr>
              <p:cNvPr id="60481" name="Freeform 231"/>
              <p:cNvSpPr>
                <a:spLocks/>
              </p:cNvSpPr>
              <p:nvPr/>
            </p:nvSpPr>
            <p:spPr bwMode="auto">
              <a:xfrm>
                <a:off x="3697288" y="5248276"/>
                <a:ext cx="47625" cy="71438"/>
              </a:xfrm>
              <a:custGeom>
                <a:avLst/>
                <a:gdLst>
                  <a:gd name="T0" fmla="*/ 0 w 30"/>
                  <a:gd name="T1" fmla="*/ 2147483647 h 45"/>
                  <a:gd name="T2" fmla="*/ 0 w 30"/>
                  <a:gd name="T3" fmla="*/ 0 h 45"/>
                  <a:gd name="T4" fmla="*/ 2147483647 w 30"/>
                  <a:gd name="T5" fmla="*/ 0 h 45"/>
                  <a:gd name="T6" fmla="*/ 0 60000 65536"/>
                  <a:gd name="T7" fmla="*/ 0 60000 65536"/>
                  <a:gd name="T8" fmla="*/ 0 60000 65536"/>
                  <a:gd name="T9" fmla="*/ 0 w 30"/>
                  <a:gd name="T10" fmla="*/ 0 h 45"/>
                  <a:gd name="T11" fmla="*/ 30 w 30"/>
                  <a:gd name="T12" fmla="*/ 45 h 45"/>
                </a:gdLst>
                <a:ahLst/>
                <a:cxnLst>
                  <a:cxn ang="T6">
                    <a:pos x="T0" y="T1"/>
                  </a:cxn>
                  <a:cxn ang="T7">
                    <a:pos x="T2" y="T3"/>
                  </a:cxn>
                  <a:cxn ang="T8">
                    <a:pos x="T4" y="T5"/>
                  </a:cxn>
                </a:cxnLst>
                <a:rect l="T9" t="T10" r="T11" b="T12"/>
                <a:pathLst>
                  <a:path w="30" h="45">
                    <a:moveTo>
                      <a:pt x="0" y="45"/>
                    </a:moveTo>
                    <a:lnTo>
                      <a:pt x="0" y="0"/>
                    </a:lnTo>
                    <a:lnTo>
                      <a:pt x="30" y="0"/>
                    </a:lnTo>
                  </a:path>
                </a:pathLst>
              </a:custGeom>
              <a:noFill/>
              <a:ln w="28575" cap="sq">
                <a:solidFill>
                  <a:srgbClr val="000000"/>
                </a:solidFill>
                <a:prstDash val="solid"/>
                <a:miter lim="800000"/>
                <a:headEnd/>
                <a:tailEnd/>
              </a:ln>
            </p:spPr>
            <p:txBody>
              <a:bodyPr/>
              <a:lstStyle/>
              <a:p>
                <a:endParaRPr lang="en-US"/>
              </a:p>
            </p:txBody>
          </p:sp>
          <p:sp>
            <p:nvSpPr>
              <p:cNvPr id="60482" name="Freeform 233"/>
              <p:cNvSpPr>
                <a:spLocks/>
              </p:cNvSpPr>
              <p:nvPr/>
            </p:nvSpPr>
            <p:spPr bwMode="auto">
              <a:xfrm>
                <a:off x="3697288" y="5345113"/>
                <a:ext cx="12700" cy="71438"/>
              </a:xfrm>
              <a:custGeom>
                <a:avLst/>
                <a:gdLst>
                  <a:gd name="T0" fmla="*/ 0 w 8"/>
                  <a:gd name="T1" fmla="*/ 0 h 45"/>
                  <a:gd name="T2" fmla="*/ 0 w 8"/>
                  <a:gd name="T3" fmla="*/ 2147483647 h 45"/>
                  <a:gd name="T4" fmla="*/ 2147483647 w 8"/>
                  <a:gd name="T5" fmla="*/ 2147483647 h 45"/>
                  <a:gd name="T6" fmla="*/ 0 60000 65536"/>
                  <a:gd name="T7" fmla="*/ 0 60000 65536"/>
                  <a:gd name="T8" fmla="*/ 0 60000 65536"/>
                  <a:gd name="T9" fmla="*/ 0 w 8"/>
                  <a:gd name="T10" fmla="*/ 0 h 45"/>
                  <a:gd name="T11" fmla="*/ 8 w 8"/>
                  <a:gd name="T12" fmla="*/ 45 h 45"/>
                </a:gdLst>
                <a:ahLst/>
                <a:cxnLst>
                  <a:cxn ang="T6">
                    <a:pos x="T0" y="T1"/>
                  </a:cxn>
                  <a:cxn ang="T7">
                    <a:pos x="T2" y="T3"/>
                  </a:cxn>
                  <a:cxn ang="T8">
                    <a:pos x="T4" y="T5"/>
                  </a:cxn>
                </a:cxnLst>
                <a:rect l="T9" t="T10" r="T11" b="T12"/>
                <a:pathLst>
                  <a:path w="8" h="45">
                    <a:moveTo>
                      <a:pt x="0" y="0"/>
                    </a:moveTo>
                    <a:lnTo>
                      <a:pt x="0" y="45"/>
                    </a:lnTo>
                    <a:lnTo>
                      <a:pt x="8" y="45"/>
                    </a:lnTo>
                  </a:path>
                </a:pathLst>
              </a:custGeom>
              <a:noFill/>
              <a:ln w="28575" cap="sq">
                <a:solidFill>
                  <a:srgbClr val="000000"/>
                </a:solidFill>
                <a:prstDash val="solid"/>
                <a:miter lim="800000"/>
                <a:headEnd/>
                <a:tailEnd/>
              </a:ln>
            </p:spPr>
            <p:txBody>
              <a:bodyPr/>
              <a:lstStyle/>
              <a:p>
                <a:endParaRPr lang="en-US"/>
              </a:p>
            </p:txBody>
          </p:sp>
          <p:sp>
            <p:nvSpPr>
              <p:cNvPr id="60483" name="Freeform 234"/>
              <p:cNvSpPr>
                <a:spLocks/>
              </p:cNvSpPr>
              <p:nvPr/>
            </p:nvSpPr>
            <p:spPr bwMode="auto">
              <a:xfrm>
                <a:off x="3635376" y="5332413"/>
                <a:ext cx="61913" cy="176213"/>
              </a:xfrm>
              <a:custGeom>
                <a:avLst/>
                <a:gdLst>
                  <a:gd name="T0" fmla="*/ 0 w 39"/>
                  <a:gd name="T1" fmla="*/ 2147483647 h 111"/>
                  <a:gd name="T2" fmla="*/ 0 w 39"/>
                  <a:gd name="T3" fmla="*/ 0 h 111"/>
                  <a:gd name="T4" fmla="*/ 2147483647 w 39"/>
                  <a:gd name="T5" fmla="*/ 0 h 111"/>
                  <a:gd name="T6" fmla="*/ 0 60000 65536"/>
                  <a:gd name="T7" fmla="*/ 0 60000 65536"/>
                  <a:gd name="T8" fmla="*/ 0 60000 65536"/>
                  <a:gd name="T9" fmla="*/ 0 w 39"/>
                  <a:gd name="T10" fmla="*/ 0 h 111"/>
                  <a:gd name="T11" fmla="*/ 39 w 39"/>
                  <a:gd name="T12" fmla="*/ 111 h 111"/>
                </a:gdLst>
                <a:ahLst/>
                <a:cxnLst>
                  <a:cxn ang="T6">
                    <a:pos x="T0" y="T1"/>
                  </a:cxn>
                  <a:cxn ang="T7">
                    <a:pos x="T2" y="T3"/>
                  </a:cxn>
                  <a:cxn ang="T8">
                    <a:pos x="T4" y="T5"/>
                  </a:cxn>
                </a:cxnLst>
                <a:rect l="T9" t="T10" r="T11" b="T12"/>
                <a:pathLst>
                  <a:path w="39" h="111">
                    <a:moveTo>
                      <a:pt x="0" y="111"/>
                    </a:moveTo>
                    <a:lnTo>
                      <a:pt x="0" y="0"/>
                    </a:lnTo>
                    <a:lnTo>
                      <a:pt x="39" y="0"/>
                    </a:lnTo>
                  </a:path>
                </a:pathLst>
              </a:custGeom>
              <a:noFill/>
              <a:ln w="28575" cap="sq">
                <a:solidFill>
                  <a:srgbClr val="000000"/>
                </a:solidFill>
                <a:prstDash val="solid"/>
                <a:miter lim="800000"/>
                <a:headEnd/>
                <a:tailEnd/>
              </a:ln>
            </p:spPr>
            <p:txBody>
              <a:bodyPr/>
              <a:lstStyle/>
              <a:p>
                <a:endParaRPr lang="en-US"/>
              </a:p>
            </p:txBody>
          </p:sp>
          <p:sp>
            <p:nvSpPr>
              <p:cNvPr id="60484" name="Freeform 236"/>
              <p:cNvSpPr>
                <a:spLocks/>
              </p:cNvSpPr>
              <p:nvPr/>
            </p:nvSpPr>
            <p:spPr bwMode="auto">
              <a:xfrm>
                <a:off x="3654426" y="5584826"/>
                <a:ext cx="26988" cy="112713"/>
              </a:xfrm>
              <a:custGeom>
                <a:avLst/>
                <a:gdLst>
                  <a:gd name="T0" fmla="*/ 0 w 17"/>
                  <a:gd name="T1" fmla="*/ 2147483647 h 71"/>
                  <a:gd name="T2" fmla="*/ 0 w 17"/>
                  <a:gd name="T3" fmla="*/ 0 h 71"/>
                  <a:gd name="T4" fmla="*/ 2147483647 w 17"/>
                  <a:gd name="T5" fmla="*/ 0 h 71"/>
                  <a:gd name="T6" fmla="*/ 0 60000 65536"/>
                  <a:gd name="T7" fmla="*/ 0 60000 65536"/>
                  <a:gd name="T8" fmla="*/ 0 60000 65536"/>
                  <a:gd name="T9" fmla="*/ 0 w 17"/>
                  <a:gd name="T10" fmla="*/ 0 h 71"/>
                  <a:gd name="T11" fmla="*/ 17 w 17"/>
                  <a:gd name="T12" fmla="*/ 71 h 71"/>
                </a:gdLst>
                <a:ahLst/>
                <a:cxnLst>
                  <a:cxn ang="T6">
                    <a:pos x="T0" y="T1"/>
                  </a:cxn>
                  <a:cxn ang="T7">
                    <a:pos x="T2" y="T3"/>
                  </a:cxn>
                  <a:cxn ang="T8">
                    <a:pos x="T4" y="T5"/>
                  </a:cxn>
                </a:cxnLst>
                <a:rect l="T9" t="T10" r="T11" b="T12"/>
                <a:pathLst>
                  <a:path w="17" h="71">
                    <a:moveTo>
                      <a:pt x="0" y="71"/>
                    </a:moveTo>
                    <a:lnTo>
                      <a:pt x="0" y="0"/>
                    </a:lnTo>
                    <a:lnTo>
                      <a:pt x="17" y="0"/>
                    </a:lnTo>
                  </a:path>
                </a:pathLst>
              </a:custGeom>
              <a:noFill/>
              <a:ln w="28575" cap="sq">
                <a:solidFill>
                  <a:srgbClr val="000000"/>
                </a:solidFill>
                <a:prstDash val="solid"/>
                <a:miter lim="800000"/>
                <a:headEnd/>
                <a:tailEnd/>
              </a:ln>
            </p:spPr>
            <p:txBody>
              <a:bodyPr/>
              <a:lstStyle/>
              <a:p>
                <a:endParaRPr lang="en-US"/>
              </a:p>
            </p:txBody>
          </p:sp>
          <p:sp>
            <p:nvSpPr>
              <p:cNvPr id="60485" name="Freeform 238"/>
              <p:cNvSpPr>
                <a:spLocks/>
              </p:cNvSpPr>
              <p:nvPr/>
            </p:nvSpPr>
            <p:spPr bwMode="auto">
              <a:xfrm>
                <a:off x="3657601" y="5751513"/>
                <a:ext cx="76200" cy="71438"/>
              </a:xfrm>
              <a:custGeom>
                <a:avLst/>
                <a:gdLst>
                  <a:gd name="T0" fmla="*/ 0 w 48"/>
                  <a:gd name="T1" fmla="*/ 2147483647 h 45"/>
                  <a:gd name="T2" fmla="*/ 0 w 48"/>
                  <a:gd name="T3" fmla="*/ 0 h 45"/>
                  <a:gd name="T4" fmla="*/ 2147483647 w 48"/>
                  <a:gd name="T5" fmla="*/ 0 h 45"/>
                  <a:gd name="T6" fmla="*/ 0 60000 65536"/>
                  <a:gd name="T7" fmla="*/ 0 60000 65536"/>
                  <a:gd name="T8" fmla="*/ 0 60000 65536"/>
                  <a:gd name="T9" fmla="*/ 0 w 48"/>
                  <a:gd name="T10" fmla="*/ 0 h 45"/>
                  <a:gd name="T11" fmla="*/ 48 w 48"/>
                  <a:gd name="T12" fmla="*/ 45 h 45"/>
                </a:gdLst>
                <a:ahLst/>
                <a:cxnLst>
                  <a:cxn ang="T6">
                    <a:pos x="T0" y="T1"/>
                  </a:cxn>
                  <a:cxn ang="T7">
                    <a:pos x="T2" y="T3"/>
                  </a:cxn>
                  <a:cxn ang="T8">
                    <a:pos x="T4" y="T5"/>
                  </a:cxn>
                </a:cxnLst>
                <a:rect l="T9" t="T10" r="T11" b="T12"/>
                <a:pathLst>
                  <a:path w="48" h="45">
                    <a:moveTo>
                      <a:pt x="0" y="45"/>
                    </a:moveTo>
                    <a:lnTo>
                      <a:pt x="0" y="0"/>
                    </a:lnTo>
                    <a:lnTo>
                      <a:pt x="48" y="0"/>
                    </a:lnTo>
                  </a:path>
                </a:pathLst>
              </a:custGeom>
              <a:noFill/>
              <a:ln w="28575" cap="sq">
                <a:solidFill>
                  <a:srgbClr val="000000"/>
                </a:solidFill>
                <a:prstDash val="solid"/>
                <a:miter lim="800000"/>
                <a:headEnd/>
                <a:tailEnd/>
              </a:ln>
            </p:spPr>
            <p:txBody>
              <a:bodyPr/>
              <a:lstStyle/>
              <a:p>
                <a:endParaRPr lang="en-US"/>
              </a:p>
            </p:txBody>
          </p:sp>
          <p:sp>
            <p:nvSpPr>
              <p:cNvPr id="60486" name="Freeform 240"/>
              <p:cNvSpPr>
                <a:spLocks/>
              </p:cNvSpPr>
              <p:nvPr/>
            </p:nvSpPr>
            <p:spPr bwMode="auto">
              <a:xfrm>
                <a:off x="3657601" y="5848351"/>
                <a:ext cx="26988" cy="71438"/>
              </a:xfrm>
              <a:custGeom>
                <a:avLst/>
                <a:gdLst>
                  <a:gd name="T0" fmla="*/ 0 w 17"/>
                  <a:gd name="T1" fmla="*/ 0 h 45"/>
                  <a:gd name="T2" fmla="*/ 0 w 17"/>
                  <a:gd name="T3" fmla="*/ 2147483647 h 45"/>
                  <a:gd name="T4" fmla="*/ 2147483647 w 17"/>
                  <a:gd name="T5" fmla="*/ 2147483647 h 45"/>
                  <a:gd name="T6" fmla="*/ 0 60000 65536"/>
                  <a:gd name="T7" fmla="*/ 0 60000 65536"/>
                  <a:gd name="T8" fmla="*/ 0 60000 65536"/>
                  <a:gd name="T9" fmla="*/ 0 w 17"/>
                  <a:gd name="T10" fmla="*/ 0 h 45"/>
                  <a:gd name="T11" fmla="*/ 17 w 17"/>
                  <a:gd name="T12" fmla="*/ 45 h 45"/>
                </a:gdLst>
                <a:ahLst/>
                <a:cxnLst>
                  <a:cxn ang="T6">
                    <a:pos x="T0" y="T1"/>
                  </a:cxn>
                  <a:cxn ang="T7">
                    <a:pos x="T2" y="T3"/>
                  </a:cxn>
                  <a:cxn ang="T8">
                    <a:pos x="T4" y="T5"/>
                  </a:cxn>
                </a:cxnLst>
                <a:rect l="T9" t="T10" r="T11" b="T12"/>
                <a:pathLst>
                  <a:path w="17" h="45">
                    <a:moveTo>
                      <a:pt x="0" y="0"/>
                    </a:moveTo>
                    <a:lnTo>
                      <a:pt x="0" y="45"/>
                    </a:lnTo>
                    <a:lnTo>
                      <a:pt x="17" y="45"/>
                    </a:lnTo>
                  </a:path>
                </a:pathLst>
              </a:custGeom>
              <a:noFill/>
              <a:ln w="28575" cap="sq">
                <a:solidFill>
                  <a:srgbClr val="000000"/>
                </a:solidFill>
                <a:prstDash val="solid"/>
                <a:miter lim="800000"/>
                <a:headEnd/>
                <a:tailEnd/>
              </a:ln>
            </p:spPr>
            <p:txBody>
              <a:bodyPr/>
              <a:lstStyle/>
              <a:p>
                <a:endParaRPr lang="en-US"/>
              </a:p>
            </p:txBody>
          </p:sp>
          <p:sp>
            <p:nvSpPr>
              <p:cNvPr id="60487" name="Freeform 241"/>
              <p:cNvSpPr>
                <a:spLocks/>
              </p:cNvSpPr>
              <p:nvPr/>
            </p:nvSpPr>
            <p:spPr bwMode="auto">
              <a:xfrm>
                <a:off x="3654426" y="5722938"/>
                <a:ext cx="3175" cy="112713"/>
              </a:xfrm>
              <a:custGeom>
                <a:avLst/>
                <a:gdLst>
                  <a:gd name="T0" fmla="*/ 0 w 2"/>
                  <a:gd name="T1" fmla="*/ 0 h 71"/>
                  <a:gd name="T2" fmla="*/ 0 w 2"/>
                  <a:gd name="T3" fmla="*/ 2147483647 h 71"/>
                  <a:gd name="T4" fmla="*/ 2147483647 w 2"/>
                  <a:gd name="T5" fmla="*/ 2147483647 h 71"/>
                  <a:gd name="T6" fmla="*/ 0 60000 65536"/>
                  <a:gd name="T7" fmla="*/ 0 60000 65536"/>
                  <a:gd name="T8" fmla="*/ 0 60000 65536"/>
                  <a:gd name="T9" fmla="*/ 0 w 2"/>
                  <a:gd name="T10" fmla="*/ 0 h 71"/>
                  <a:gd name="T11" fmla="*/ 2 w 2"/>
                  <a:gd name="T12" fmla="*/ 71 h 71"/>
                </a:gdLst>
                <a:ahLst/>
                <a:cxnLst>
                  <a:cxn ang="T6">
                    <a:pos x="T0" y="T1"/>
                  </a:cxn>
                  <a:cxn ang="T7">
                    <a:pos x="T2" y="T3"/>
                  </a:cxn>
                  <a:cxn ang="T8">
                    <a:pos x="T4" y="T5"/>
                  </a:cxn>
                </a:cxnLst>
                <a:rect l="T9" t="T10" r="T11" b="T12"/>
                <a:pathLst>
                  <a:path w="2" h="71">
                    <a:moveTo>
                      <a:pt x="0" y="0"/>
                    </a:moveTo>
                    <a:lnTo>
                      <a:pt x="0" y="71"/>
                    </a:lnTo>
                    <a:lnTo>
                      <a:pt x="2" y="71"/>
                    </a:lnTo>
                  </a:path>
                </a:pathLst>
              </a:custGeom>
              <a:noFill/>
              <a:ln w="28575" cap="sq">
                <a:solidFill>
                  <a:srgbClr val="000000"/>
                </a:solidFill>
                <a:prstDash val="solid"/>
                <a:miter lim="800000"/>
                <a:headEnd/>
                <a:tailEnd/>
              </a:ln>
            </p:spPr>
            <p:txBody>
              <a:bodyPr/>
              <a:lstStyle/>
              <a:p>
                <a:endParaRPr lang="en-US"/>
              </a:p>
            </p:txBody>
          </p:sp>
          <p:sp>
            <p:nvSpPr>
              <p:cNvPr id="60488" name="Freeform 242"/>
              <p:cNvSpPr>
                <a:spLocks/>
              </p:cNvSpPr>
              <p:nvPr/>
            </p:nvSpPr>
            <p:spPr bwMode="auto">
              <a:xfrm>
                <a:off x="3635376" y="5534026"/>
                <a:ext cx="19050" cy="176213"/>
              </a:xfrm>
              <a:custGeom>
                <a:avLst/>
                <a:gdLst>
                  <a:gd name="T0" fmla="*/ 0 w 12"/>
                  <a:gd name="T1" fmla="*/ 0 h 111"/>
                  <a:gd name="T2" fmla="*/ 0 w 12"/>
                  <a:gd name="T3" fmla="*/ 2147483647 h 111"/>
                  <a:gd name="T4" fmla="*/ 2147483647 w 12"/>
                  <a:gd name="T5" fmla="*/ 2147483647 h 111"/>
                  <a:gd name="T6" fmla="*/ 0 60000 65536"/>
                  <a:gd name="T7" fmla="*/ 0 60000 65536"/>
                  <a:gd name="T8" fmla="*/ 0 60000 65536"/>
                  <a:gd name="T9" fmla="*/ 0 w 12"/>
                  <a:gd name="T10" fmla="*/ 0 h 111"/>
                  <a:gd name="T11" fmla="*/ 12 w 12"/>
                  <a:gd name="T12" fmla="*/ 111 h 111"/>
                </a:gdLst>
                <a:ahLst/>
                <a:cxnLst>
                  <a:cxn ang="T6">
                    <a:pos x="T0" y="T1"/>
                  </a:cxn>
                  <a:cxn ang="T7">
                    <a:pos x="T2" y="T3"/>
                  </a:cxn>
                  <a:cxn ang="T8">
                    <a:pos x="T4" y="T5"/>
                  </a:cxn>
                </a:cxnLst>
                <a:rect l="T9" t="T10" r="T11" b="T12"/>
                <a:pathLst>
                  <a:path w="12" h="111">
                    <a:moveTo>
                      <a:pt x="0" y="0"/>
                    </a:moveTo>
                    <a:lnTo>
                      <a:pt x="0" y="111"/>
                    </a:lnTo>
                    <a:lnTo>
                      <a:pt x="12" y="111"/>
                    </a:lnTo>
                  </a:path>
                </a:pathLst>
              </a:custGeom>
              <a:noFill/>
              <a:ln w="28575" cap="sq">
                <a:solidFill>
                  <a:srgbClr val="000000"/>
                </a:solidFill>
                <a:prstDash val="solid"/>
                <a:miter lim="800000"/>
                <a:headEnd/>
                <a:tailEnd/>
              </a:ln>
            </p:spPr>
            <p:txBody>
              <a:bodyPr/>
              <a:lstStyle/>
              <a:p>
                <a:endParaRPr lang="en-US"/>
              </a:p>
            </p:txBody>
          </p:sp>
          <p:sp>
            <p:nvSpPr>
              <p:cNvPr id="60489" name="Freeform 243"/>
              <p:cNvSpPr>
                <a:spLocks/>
              </p:cNvSpPr>
              <p:nvPr/>
            </p:nvSpPr>
            <p:spPr bwMode="auto">
              <a:xfrm>
                <a:off x="3589338" y="5272088"/>
                <a:ext cx="46038" cy="249238"/>
              </a:xfrm>
              <a:custGeom>
                <a:avLst/>
                <a:gdLst>
                  <a:gd name="T0" fmla="*/ 0 w 29"/>
                  <a:gd name="T1" fmla="*/ 0 h 157"/>
                  <a:gd name="T2" fmla="*/ 0 w 29"/>
                  <a:gd name="T3" fmla="*/ 2147483647 h 157"/>
                  <a:gd name="T4" fmla="*/ 2147483647 w 29"/>
                  <a:gd name="T5" fmla="*/ 2147483647 h 157"/>
                  <a:gd name="T6" fmla="*/ 0 60000 65536"/>
                  <a:gd name="T7" fmla="*/ 0 60000 65536"/>
                  <a:gd name="T8" fmla="*/ 0 60000 65536"/>
                  <a:gd name="T9" fmla="*/ 0 w 29"/>
                  <a:gd name="T10" fmla="*/ 0 h 157"/>
                  <a:gd name="T11" fmla="*/ 29 w 29"/>
                  <a:gd name="T12" fmla="*/ 157 h 157"/>
                </a:gdLst>
                <a:ahLst/>
                <a:cxnLst>
                  <a:cxn ang="T6">
                    <a:pos x="T0" y="T1"/>
                  </a:cxn>
                  <a:cxn ang="T7">
                    <a:pos x="T2" y="T3"/>
                  </a:cxn>
                  <a:cxn ang="T8">
                    <a:pos x="T4" y="T5"/>
                  </a:cxn>
                </a:cxnLst>
                <a:rect l="T9" t="T10" r="T11" b="T12"/>
                <a:pathLst>
                  <a:path w="29" h="157">
                    <a:moveTo>
                      <a:pt x="0" y="0"/>
                    </a:moveTo>
                    <a:lnTo>
                      <a:pt x="0" y="157"/>
                    </a:lnTo>
                    <a:lnTo>
                      <a:pt x="29" y="157"/>
                    </a:lnTo>
                  </a:path>
                </a:pathLst>
              </a:custGeom>
              <a:noFill/>
              <a:ln w="28575" cap="sq">
                <a:solidFill>
                  <a:srgbClr val="000000"/>
                </a:solidFill>
                <a:prstDash val="solid"/>
                <a:miter lim="800000"/>
                <a:headEnd/>
                <a:tailEnd/>
              </a:ln>
            </p:spPr>
            <p:txBody>
              <a:bodyPr/>
              <a:lstStyle/>
              <a:p>
                <a:endParaRPr lang="en-US"/>
              </a:p>
            </p:txBody>
          </p:sp>
          <p:sp>
            <p:nvSpPr>
              <p:cNvPr id="60490" name="Freeform 244"/>
              <p:cNvSpPr>
                <a:spLocks/>
              </p:cNvSpPr>
              <p:nvPr/>
            </p:nvSpPr>
            <p:spPr bwMode="auto">
              <a:xfrm>
                <a:off x="3246438" y="4887913"/>
                <a:ext cx="342900" cy="371475"/>
              </a:xfrm>
              <a:custGeom>
                <a:avLst/>
                <a:gdLst>
                  <a:gd name="T0" fmla="*/ 0 w 216"/>
                  <a:gd name="T1" fmla="*/ 0 h 234"/>
                  <a:gd name="T2" fmla="*/ 0 w 216"/>
                  <a:gd name="T3" fmla="*/ 2147483647 h 234"/>
                  <a:gd name="T4" fmla="*/ 2147483647 w 216"/>
                  <a:gd name="T5" fmla="*/ 2147483647 h 234"/>
                  <a:gd name="T6" fmla="*/ 0 60000 65536"/>
                  <a:gd name="T7" fmla="*/ 0 60000 65536"/>
                  <a:gd name="T8" fmla="*/ 0 60000 65536"/>
                  <a:gd name="T9" fmla="*/ 0 w 216"/>
                  <a:gd name="T10" fmla="*/ 0 h 234"/>
                  <a:gd name="T11" fmla="*/ 216 w 216"/>
                  <a:gd name="T12" fmla="*/ 234 h 234"/>
                </a:gdLst>
                <a:ahLst/>
                <a:cxnLst>
                  <a:cxn ang="T6">
                    <a:pos x="T0" y="T1"/>
                  </a:cxn>
                  <a:cxn ang="T7">
                    <a:pos x="T2" y="T3"/>
                  </a:cxn>
                  <a:cxn ang="T8">
                    <a:pos x="T4" y="T5"/>
                  </a:cxn>
                </a:cxnLst>
                <a:rect l="T9" t="T10" r="T11" b="T12"/>
                <a:pathLst>
                  <a:path w="216" h="234">
                    <a:moveTo>
                      <a:pt x="0" y="0"/>
                    </a:moveTo>
                    <a:lnTo>
                      <a:pt x="0" y="234"/>
                    </a:lnTo>
                    <a:lnTo>
                      <a:pt x="216" y="234"/>
                    </a:lnTo>
                  </a:path>
                </a:pathLst>
              </a:custGeom>
              <a:noFill/>
              <a:ln w="28575" cap="sq">
                <a:solidFill>
                  <a:srgbClr val="000000"/>
                </a:solidFill>
                <a:prstDash val="solid"/>
                <a:miter lim="800000"/>
                <a:headEnd/>
                <a:tailEnd/>
              </a:ln>
            </p:spPr>
            <p:txBody>
              <a:bodyPr/>
              <a:lstStyle/>
              <a:p>
                <a:endParaRPr lang="en-US"/>
              </a:p>
            </p:txBody>
          </p:sp>
          <p:sp>
            <p:nvSpPr>
              <p:cNvPr id="60491" name="Freeform 245"/>
              <p:cNvSpPr>
                <a:spLocks/>
              </p:cNvSpPr>
              <p:nvPr/>
            </p:nvSpPr>
            <p:spPr bwMode="auto">
              <a:xfrm>
                <a:off x="2928938" y="4487863"/>
                <a:ext cx="317500" cy="387350"/>
              </a:xfrm>
              <a:custGeom>
                <a:avLst/>
                <a:gdLst>
                  <a:gd name="T0" fmla="*/ 0 w 200"/>
                  <a:gd name="T1" fmla="*/ 0 h 244"/>
                  <a:gd name="T2" fmla="*/ 0 w 200"/>
                  <a:gd name="T3" fmla="*/ 2147483647 h 244"/>
                  <a:gd name="T4" fmla="*/ 2147483647 w 200"/>
                  <a:gd name="T5" fmla="*/ 2147483647 h 244"/>
                  <a:gd name="T6" fmla="*/ 0 60000 65536"/>
                  <a:gd name="T7" fmla="*/ 0 60000 65536"/>
                  <a:gd name="T8" fmla="*/ 0 60000 65536"/>
                  <a:gd name="T9" fmla="*/ 0 w 200"/>
                  <a:gd name="T10" fmla="*/ 0 h 244"/>
                  <a:gd name="T11" fmla="*/ 200 w 200"/>
                  <a:gd name="T12" fmla="*/ 244 h 244"/>
                </a:gdLst>
                <a:ahLst/>
                <a:cxnLst>
                  <a:cxn ang="T6">
                    <a:pos x="T0" y="T1"/>
                  </a:cxn>
                  <a:cxn ang="T7">
                    <a:pos x="T2" y="T3"/>
                  </a:cxn>
                  <a:cxn ang="T8">
                    <a:pos x="T4" y="T5"/>
                  </a:cxn>
                </a:cxnLst>
                <a:rect l="T9" t="T10" r="T11" b="T12"/>
                <a:pathLst>
                  <a:path w="200" h="244">
                    <a:moveTo>
                      <a:pt x="0" y="0"/>
                    </a:moveTo>
                    <a:lnTo>
                      <a:pt x="0" y="244"/>
                    </a:lnTo>
                    <a:lnTo>
                      <a:pt x="200" y="244"/>
                    </a:lnTo>
                  </a:path>
                </a:pathLst>
              </a:custGeom>
              <a:noFill/>
              <a:ln w="28575" cap="sq">
                <a:solidFill>
                  <a:srgbClr val="000000"/>
                </a:solidFill>
                <a:prstDash val="solid"/>
                <a:miter lim="800000"/>
                <a:headEnd/>
                <a:tailEnd/>
              </a:ln>
            </p:spPr>
            <p:txBody>
              <a:bodyPr/>
              <a:lstStyle/>
              <a:p>
                <a:endParaRPr lang="en-US"/>
              </a:p>
            </p:txBody>
          </p:sp>
          <p:sp>
            <p:nvSpPr>
              <p:cNvPr id="60492" name="Freeform 246"/>
              <p:cNvSpPr>
                <a:spLocks/>
              </p:cNvSpPr>
              <p:nvPr/>
            </p:nvSpPr>
            <p:spPr bwMode="auto">
              <a:xfrm>
                <a:off x="2757488" y="3686176"/>
                <a:ext cx="171450" cy="788988"/>
              </a:xfrm>
              <a:custGeom>
                <a:avLst/>
                <a:gdLst>
                  <a:gd name="T0" fmla="*/ 0 w 108"/>
                  <a:gd name="T1" fmla="*/ 0 h 497"/>
                  <a:gd name="T2" fmla="*/ 0 w 108"/>
                  <a:gd name="T3" fmla="*/ 2147483647 h 497"/>
                  <a:gd name="T4" fmla="*/ 2147483647 w 108"/>
                  <a:gd name="T5" fmla="*/ 2147483647 h 497"/>
                  <a:gd name="T6" fmla="*/ 0 60000 65536"/>
                  <a:gd name="T7" fmla="*/ 0 60000 65536"/>
                  <a:gd name="T8" fmla="*/ 0 60000 65536"/>
                  <a:gd name="T9" fmla="*/ 0 w 108"/>
                  <a:gd name="T10" fmla="*/ 0 h 497"/>
                  <a:gd name="T11" fmla="*/ 108 w 108"/>
                  <a:gd name="T12" fmla="*/ 497 h 497"/>
                </a:gdLst>
                <a:ahLst/>
                <a:cxnLst>
                  <a:cxn ang="T6">
                    <a:pos x="T0" y="T1"/>
                  </a:cxn>
                  <a:cxn ang="T7">
                    <a:pos x="T2" y="T3"/>
                  </a:cxn>
                  <a:cxn ang="T8">
                    <a:pos x="T4" y="T5"/>
                  </a:cxn>
                </a:cxnLst>
                <a:rect l="T9" t="T10" r="T11" b="T12"/>
                <a:pathLst>
                  <a:path w="108" h="497">
                    <a:moveTo>
                      <a:pt x="0" y="0"/>
                    </a:moveTo>
                    <a:lnTo>
                      <a:pt x="0" y="497"/>
                    </a:lnTo>
                    <a:lnTo>
                      <a:pt x="108" y="497"/>
                    </a:lnTo>
                  </a:path>
                </a:pathLst>
              </a:custGeom>
              <a:noFill/>
              <a:ln w="28575" cap="sq">
                <a:solidFill>
                  <a:srgbClr val="000000"/>
                </a:solidFill>
                <a:prstDash val="solid"/>
                <a:miter lim="800000"/>
                <a:headEnd/>
                <a:tailEnd/>
              </a:ln>
            </p:spPr>
            <p:txBody>
              <a:bodyPr/>
              <a:lstStyle/>
              <a:p>
                <a:endParaRPr lang="en-US"/>
              </a:p>
            </p:txBody>
          </p:sp>
          <p:sp>
            <p:nvSpPr>
              <p:cNvPr id="60493" name="Freeform 247"/>
              <p:cNvSpPr>
                <a:spLocks/>
              </p:cNvSpPr>
              <p:nvPr/>
            </p:nvSpPr>
            <p:spPr bwMode="auto">
              <a:xfrm>
                <a:off x="1916113" y="3673476"/>
                <a:ext cx="841375" cy="1193800"/>
              </a:xfrm>
              <a:custGeom>
                <a:avLst/>
                <a:gdLst>
                  <a:gd name="T0" fmla="*/ 0 w 530"/>
                  <a:gd name="T1" fmla="*/ 2147483647 h 752"/>
                  <a:gd name="T2" fmla="*/ 0 w 530"/>
                  <a:gd name="T3" fmla="*/ 0 h 752"/>
                  <a:gd name="T4" fmla="*/ 2147483647 w 530"/>
                  <a:gd name="T5" fmla="*/ 0 h 752"/>
                  <a:gd name="T6" fmla="*/ 0 60000 65536"/>
                  <a:gd name="T7" fmla="*/ 0 60000 65536"/>
                  <a:gd name="T8" fmla="*/ 0 60000 65536"/>
                  <a:gd name="T9" fmla="*/ 0 w 530"/>
                  <a:gd name="T10" fmla="*/ 0 h 752"/>
                  <a:gd name="T11" fmla="*/ 530 w 530"/>
                  <a:gd name="T12" fmla="*/ 752 h 752"/>
                </a:gdLst>
                <a:ahLst/>
                <a:cxnLst>
                  <a:cxn ang="T6">
                    <a:pos x="T0" y="T1"/>
                  </a:cxn>
                  <a:cxn ang="T7">
                    <a:pos x="T2" y="T3"/>
                  </a:cxn>
                  <a:cxn ang="T8">
                    <a:pos x="T4" y="T5"/>
                  </a:cxn>
                </a:cxnLst>
                <a:rect l="T9" t="T10" r="T11" b="T12"/>
                <a:pathLst>
                  <a:path w="530" h="752">
                    <a:moveTo>
                      <a:pt x="0" y="752"/>
                    </a:moveTo>
                    <a:lnTo>
                      <a:pt x="0" y="0"/>
                    </a:lnTo>
                    <a:lnTo>
                      <a:pt x="530" y="0"/>
                    </a:lnTo>
                  </a:path>
                </a:pathLst>
              </a:custGeom>
              <a:noFill/>
              <a:ln w="28575" cap="sq">
                <a:solidFill>
                  <a:srgbClr val="000000"/>
                </a:solidFill>
                <a:prstDash val="solid"/>
                <a:miter lim="800000"/>
                <a:headEnd/>
                <a:tailEnd/>
              </a:ln>
            </p:spPr>
            <p:txBody>
              <a:bodyPr/>
              <a:lstStyle/>
              <a:p>
                <a:endParaRPr lang="en-US"/>
              </a:p>
            </p:txBody>
          </p:sp>
          <p:sp>
            <p:nvSpPr>
              <p:cNvPr id="60494" name="Freeform 249"/>
              <p:cNvSpPr>
                <a:spLocks/>
              </p:cNvSpPr>
              <p:nvPr/>
            </p:nvSpPr>
            <p:spPr bwMode="auto">
              <a:xfrm>
                <a:off x="1916113" y="4892676"/>
                <a:ext cx="1554163" cy="1195388"/>
              </a:xfrm>
              <a:custGeom>
                <a:avLst/>
                <a:gdLst>
                  <a:gd name="T0" fmla="*/ 0 w 979"/>
                  <a:gd name="T1" fmla="*/ 0 h 753"/>
                  <a:gd name="T2" fmla="*/ 0 w 979"/>
                  <a:gd name="T3" fmla="*/ 2147483647 h 753"/>
                  <a:gd name="T4" fmla="*/ 2147483647 w 979"/>
                  <a:gd name="T5" fmla="*/ 2147483647 h 753"/>
                  <a:gd name="T6" fmla="*/ 0 60000 65536"/>
                  <a:gd name="T7" fmla="*/ 0 60000 65536"/>
                  <a:gd name="T8" fmla="*/ 0 60000 65536"/>
                  <a:gd name="T9" fmla="*/ 0 w 979"/>
                  <a:gd name="T10" fmla="*/ 0 h 753"/>
                  <a:gd name="T11" fmla="*/ 979 w 979"/>
                  <a:gd name="T12" fmla="*/ 753 h 753"/>
                </a:gdLst>
                <a:ahLst/>
                <a:cxnLst>
                  <a:cxn ang="T6">
                    <a:pos x="T0" y="T1"/>
                  </a:cxn>
                  <a:cxn ang="T7">
                    <a:pos x="T2" y="T3"/>
                  </a:cxn>
                  <a:cxn ang="T8">
                    <a:pos x="T4" y="T5"/>
                  </a:cxn>
                </a:cxnLst>
                <a:rect l="T9" t="T10" r="T11" b="T12"/>
                <a:pathLst>
                  <a:path w="979" h="753">
                    <a:moveTo>
                      <a:pt x="0" y="0"/>
                    </a:moveTo>
                    <a:lnTo>
                      <a:pt x="0" y="753"/>
                    </a:lnTo>
                    <a:lnTo>
                      <a:pt x="979" y="753"/>
                    </a:lnTo>
                  </a:path>
                </a:pathLst>
              </a:custGeom>
              <a:noFill/>
              <a:ln w="28575" cap="sq">
                <a:solidFill>
                  <a:srgbClr val="000000"/>
                </a:solidFill>
                <a:prstDash val="solid"/>
                <a:miter lim="800000"/>
                <a:headEnd/>
                <a:tailEnd/>
              </a:ln>
            </p:spPr>
            <p:txBody>
              <a:bodyPr/>
              <a:lstStyle/>
              <a:p>
                <a:endParaRPr lang="en-US"/>
              </a:p>
            </p:txBody>
          </p:sp>
          <p:sp>
            <p:nvSpPr>
              <p:cNvPr id="60495" name="Freeform 250"/>
              <p:cNvSpPr>
                <a:spLocks/>
              </p:cNvSpPr>
              <p:nvPr/>
            </p:nvSpPr>
            <p:spPr bwMode="auto">
              <a:xfrm>
                <a:off x="1790701" y="4879976"/>
                <a:ext cx="125413" cy="674688"/>
              </a:xfrm>
              <a:custGeom>
                <a:avLst/>
                <a:gdLst>
                  <a:gd name="T0" fmla="*/ 0 w 79"/>
                  <a:gd name="T1" fmla="*/ 2147483647 h 425"/>
                  <a:gd name="T2" fmla="*/ 0 w 79"/>
                  <a:gd name="T3" fmla="*/ 0 h 425"/>
                  <a:gd name="T4" fmla="*/ 2147483647 w 79"/>
                  <a:gd name="T5" fmla="*/ 0 h 425"/>
                  <a:gd name="T6" fmla="*/ 0 60000 65536"/>
                  <a:gd name="T7" fmla="*/ 0 60000 65536"/>
                  <a:gd name="T8" fmla="*/ 0 60000 65536"/>
                  <a:gd name="T9" fmla="*/ 0 w 79"/>
                  <a:gd name="T10" fmla="*/ 0 h 425"/>
                  <a:gd name="T11" fmla="*/ 79 w 79"/>
                  <a:gd name="T12" fmla="*/ 425 h 425"/>
                </a:gdLst>
                <a:ahLst/>
                <a:cxnLst>
                  <a:cxn ang="T6">
                    <a:pos x="T0" y="T1"/>
                  </a:cxn>
                  <a:cxn ang="T7">
                    <a:pos x="T2" y="T3"/>
                  </a:cxn>
                  <a:cxn ang="T8">
                    <a:pos x="T4" y="T5"/>
                  </a:cxn>
                </a:cxnLst>
                <a:rect l="T9" t="T10" r="T11" b="T12"/>
                <a:pathLst>
                  <a:path w="79" h="425">
                    <a:moveTo>
                      <a:pt x="0" y="425"/>
                    </a:moveTo>
                    <a:lnTo>
                      <a:pt x="0" y="0"/>
                    </a:lnTo>
                    <a:lnTo>
                      <a:pt x="79" y="0"/>
                    </a:lnTo>
                  </a:path>
                </a:pathLst>
              </a:custGeom>
              <a:noFill/>
              <a:ln w="28575" cap="sq">
                <a:solidFill>
                  <a:srgbClr val="000000"/>
                </a:solidFill>
                <a:prstDash val="solid"/>
                <a:miter lim="800000"/>
                <a:headEnd/>
                <a:tailEnd/>
              </a:ln>
            </p:spPr>
            <p:txBody>
              <a:bodyPr/>
              <a:lstStyle/>
              <a:p>
                <a:endParaRPr lang="en-US"/>
              </a:p>
            </p:txBody>
          </p:sp>
          <p:sp>
            <p:nvSpPr>
              <p:cNvPr id="60496" name="Freeform 252"/>
              <p:cNvSpPr>
                <a:spLocks/>
              </p:cNvSpPr>
              <p:nvPr/>
            </p:nvSpPr>
            <p:spPr bwMode="auto">
              <a:xfrm>
                <a:off x="1790701" y="5580063"/>
                <a:ext cx="2376488" cy="674688"/>
              </a:xfrm>
              <a:custGeom>
                <a:avLst/>
                <a:gdLst>
                  <a:gd name="T0" fmla="*/ 0 w 1497"/>
                  <a:gd name="T1" fmla="*/ 0 h 425"/>
                  <a:gd name="T2" fmla="*/ 0 w 1497"/>
                  <a:gd name="T3" fmla="*/ 2147483647 h 425"/>
                  <a:gd name="T4" fmla="*/ 2147483647 w 1497"/>
                  <a:gd name="T5" fmla="*/ 2147483647 h 425"/>
                  <a:gd name="T6" fmla="*/ 0 60000 65536"/>
                  <a:gd name="T7" fmla="*/ 0 60000 65536"/>
                  <a:gd name="T8" fmla="*/ 0 60000 65536"/>
                  <a:gd name="T9" fmla="*/ 0 w 1497"/>
                  <a:gd name="T10" fmla="*/ 0 h 425"/>
                  <a:gd name="T11" fmla="*/ 1497 w 1497"/>
                  <a:gd name="T12" fmla="*/ 425 h 425"/>
                </a:gdLst>
                <a:ahLst/>
                <a:cxnLst>
                  <a:cxn ang="T6">
                    <a:pos x="T0" y="T1"/>
                  </a:cxn>
                  <a:cxn ang="T7">
                    <a:pos x="T2" y="T3"/>
                  </a:cxn>
                  <a:cxn ang="T8">
                    <a:pos x="T4" y="T5"/>
                  </a:cxn>
                </a:cxnLst>
                <a:rect l="T9" t="T10" r="T11" b="T12"/>
                <a:pathLst>
                  <a:path w="1497" h="425">
                    <a:moveTo>
                      <a:pt x="0" y="0"/>
                    </a:moveTo>
                    <a:lnTo>
                      <a:pt x="0" y="425"/>
                    </a:lnTo>
                    <a:lnTo>
                      <a:pt x="1497" y="425"/>
                    </a:lnTo>
                  </a:path>
                </a:pathLst>
              </a:custGeom>
              <a:noFill/>
              <a:ln w="28575" cap="sq">
                <a:solidFill>
                  <a:srgbClr val="000000"/>
                </a:solidFill>
                <a:prstDash val="solid"/>
                <a:miter lim="800000"/>
                <a:headEnd/>
                <a:tailEnd/>
              </a:ln>
            </p:spPr>
            <p:txBody>
              <a:bodyPr/>
              <a:lstStyle/>
              <a:p>
                <a:endParaRPr lang="en-US"/>
              </a:p>
            </p:txBody>
          </p:sp>
          <p:sp>
            <p:nvSpPr>
              <p:cNvPr id="60497" name="Oval 253"/>
              <p:cNvSpPr>
                <a:spLocks noChangeArrowheads="1"/>
              </p:cNvSpPr>
              <p:nvPr/>
            </p:nvSpPr>
            <p:spPr bwMode="auto">
              <a:xfrm>
                <a:off x="4170363" y="146051"/>
                <a:ext cx="101600" cy="100013"/>
              </a:xfrm>
              <a:prstGeom prst="ellipse">
                <a:avLst/>
              </a:prstGeom>
              <a:solidFill>
                <a:schemeClr val="bg1"/>
              </a:solidFill>
              <a:ln w="28575" cap="rnd">
                <a:solidFill>
                  <a:schemeClr val="tx1"/>
                </a:solidFill>
                <a:miter lim="800000"/>
                <a:headEnd/>
                <a:tailEnd/>
              </a:ln>
            </p:spPr>
            <p:txBody>
              <a:bodyPr/>
              <a:lstStyle/>
              <a:p>
                <a:endParaRPr lang="en-US" sz="1200" b="1"/>
              </a:p>
            </p:txBody>
          </p:sp>
          <p:sp>
            <p:nvSpPr>
              <p:cNvPr id="60498" name="Oval 254"/>
              <p:cNvSpPr>
                <a:spLocks noChangeArrowheads="1"/>
              </p:cNvSpPr>
              <p:nvPr/>
            </p:nvSpPr>
            <p:spPr bwMode="auto">
              <a:xfrm>
                <a:off x="4051301" y="513021"/>
                <a:ext cx="100013"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499" name="Oval 255"/>
              <p:cNvSpPr>
                <a:spLocks noChangeArrowheads="1"/>
              </p:cNvSpPr>
              <p:nvPr/>
            </p:nvSpPr>
            <p:spPr bwMode="auto">
              <a:xfrm>
                <a:off x="4038601" y="682090"/>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0" name="Oval 256"/>
              <p:cNvSpPr>
                <a:spLocks noChangeArrowheads="1"/>
              </p:cNvSpPr>
              <p:nvPr/>
            </p:nvSpPr>
            <p:spPr bwMode="auto">
              <a:xfrm>
                <a:off x="4044951" y="849571"/>
                <a:ext cx="100013"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1" name="Oval 258"/>
              <p:cNvSpPr>
                <a:spLocks noChangeArrowheads="1"/>
              </p:cNvSpPr>
              <p:nvPr/>
            </p:nvSpPr>
            <p:spPr bwMode="auto">
              <a:xfrm>
                <a:off x="4033838" y="1152526"/>
                <a:ext cx="101600"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2" name="Oval 259"/>
              <p:cNvSpPr>
                <a:spLocks noChangeArrowheads="1"/>
              </p:cNvSpPr>
              <p:nvPr/>
            </p:nvSpPr>
            <p:spPr bwMode="auto">
              <a:xfrm>
                <a:off x="4032251" y="1320801"/>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3" name="Freeform 185"/>
              <p:cNvSpPr>
                <a:spLocks/>
              </p:cNvSpPr>
              <p:nvPr/>
            </p:nvSpPr>
            <p:spPr bwMode="auto">
              <a:xfrm>
                <a:off x="4195885" y="2563813"/>
                <a:ext cx="223838" cy="71438"/>
              </a:xfrm>
              <a:custGeom>
                <a:avLst/>
                <a:gdLst>
                  <a:gd name="T0" fmla="*/ 0 w 141"/>
                  <a:gd name="T1" fmla="*/ 2147483647 h 45"/>
                  <a:gd name="T2" fmla="*/ 0 w 141"/>
                  <a:gd name="T3" fmla="*/ 0 h 45"/>
                  <a:gd name="T4" fmla="*/ 2147483647 w 141"/>
                  <a:gd name="T5" fmla="*/ 0 h 45"/>
                  <a:gd name="T6" fmla="*/ 0 60000 65536"/>
                  <a:gd name="T7" fmla="*/ 0 60000 65536"/>
                  <a:gd name="T8" fmla="*/ 0 60000 65536"/>
                  <a:gd name="T9" fmla="*/ 0 w 141"/>
                  <a:gd name="T10" fmla="*/ 0 h 45"/>
                  <a:gd name="T11" fmla="*/ 141 w 141"/>
                  <a:gd name="T12" fmla="*/ 45 h 45"/>
                </a:gdLst>
                <a:ahLst/>
                <a:cxnLst>
                  <a:cxn ang="T6">
                    <a:pos x="T0" y="T1"/>
                  </a:cxn>
                  <a:cxn ang="T7">
                    <a:pos x="T2" y="T3"/>
                  </a:cxn>
                  <a:cxn ang="T8">
                    <a:pos x="T4" y="T5"/>
                  </a:cxn>
                </a:cxnLst>
                <a:rect l="T9" t="T10" r="T11" b="T12"/>
                <a:pathLst>
                  <a:path w="141" h="45">
                    <a:moveTo>
                      <a:pt x="0" y="45"/>
                    </a:moveTo>
                    <a:lnTo>
                      <a:pt x="0" y="0"/>
                    </a:lnTo>
                    <a:lnTo>
                      <a:pt x="141" y="0"/>
                    </a:lnTo>
                  </a:path>
                </a:pathLst>
              </a:custGeom>
              <a:noFill/>
              <a:ln w="28575" cap="sq">
                <a:solidFill>
                  <a:srgbClr val="000000"/>
                </a:solidFill>
                <a:prstDash val="solid"/>
                <a:miter lim="800000"/>
                <a:headEnd/>
                <a:tailEnd/>
              </a:ln>
            </p:spPr>
            <p:txBody>
              <a:bodyPr/>
              <a:lstStyle/>
              <a:p>
                <a:endParaRPr lang="en-US"/>
              </a:p>
            </p:txBody>
          </p:sp>
          <p:sp>
            <p:nvSpPr>
              <p:cNvPr id="60504" name="Freeform 187"/>
              <p:cNvSpPr>
                <a:spLocks/>
              </p:cNvSpPr>
              <p:nvPr/>
            </p:nvSpPr>
            <p:spPr bwMode="auto">
              <a:xfrm>
                <a:off x="4195885" y="2660651"/>
                <a:ext cx="325438" cy="71438"/>
              </a:xfrm>
              <a:custGeom>
                <a:avLst/>
                <a:gdLst>
                  <a:gd name="T0" fmla="*/ 0 w 205"/>
                  <a:gd name="T1" fmla="*/ 0 h 45"/>
                  <a:gd name="T2" fmla="*/ 0 w 205"/>
                  <a:gd name="T3" fmla="*/ 2147483647 h 45"/>
                  <a:gd name="T4" fmla="*/ 2147483647 w 205"/>
                  <a:gd name="T5" fmla="*/ 2147483647 h 45"/>
                  <a:gd name="T6" fmla="*/ 0 60000 65536"/>
                  <a:gd name="T7" fmla="*/ 0 60000 65536"/>
                  <a:gd name="T8" fmla="*/ 0 60000 65536"/>
                  <a:gd name="T9" fmla="*/ 0 w 205"/>
                  <a:gd name="T10" fmla="*/ 0 h 45"/>
                  <a:gd name="T11" fmla="*/ 205 w 205"/>
                  <a:gd name="T12" fmla="*/ 45 h 45"/>
                </a:gdLst>
                <a:ahLst/>
                <a:cxnLst>
                  <a:cxn ang="T6">
                    <a:pos x="T0" y="T1"/>
                  </a:cxn>
                  <a:cxn ang="T7">
                    <a:pos x="T2" y="T3"/>
                  </a:cxn>
                  <a:cxn ang="T8">
                    <a:pos x="T4" y="T5"/>
                  </a:cxn>
                </a:cxnLst>
                <a:rect l="T9" t="T10" r="T11" b="T12"/>
                <a:pathLst>
                  <a:path w="205" h="45">
                    <a:moveTo>
                      <a:pt x="0" y="0"/>
                    </a:moveTo>
                    <a:lnTo>
                      <a:pt x="0" y="45"/>
                    </a:lnTo>
                    <a:lnTo>
                      <a:pt x="205" y="45"/>
                    </a:lnTo>
                  </a:path>
                </a:pathLst>
              </a:custGeom>
              <a:noFill/>
              <a:ln w="28575" cap="sq">
                <a:solidFill>
                  <a:srgbClr val="000000"/>
                </a:solidFill>
                <a:prstDash val="solid"/>
                <a:miter lim="800000"/>
                <a:headEnd/>
                <a:tailEnd/>
              </a:ln>
            </p:spPr>
            <p:txBody>
              <a:bodyPr/>
              <a:lstStyle/>
              <a:p>
                <a:endParaRPr lang="en-US"/>
              </a:p>
            </p:txBody>
          </p:sp>
          <p:sp>
            <p:nvSpPr>
              <p:cNvPr id="60505" name="Oval 257"/>
              <p:cNvSpPr>
                <a:spLocks noChangeArrowheads="1"/>
              </p:cNvSpPr>
              <p:nvPr/>
            </p:nvSpPr>
            <p:spPr bwMode="auto">
              <a:xfrm>
                <a:off x="4224337" y="984251"/>
                <a:ext cx="100013" cy="101600"/>
              </a:xfrm>
              <a:prstGeom prst="ellipse">
                <a:avLst/>
              </a:prstGeom>
              <a:solidFill>
                <a:schemeClr val="bg1"/>
              </a:solidFill>
              <a:ln w="28575" cap="rnd">
                <a:solidFill>
                  <a:schemeClr val="tx1"/>
                </a:solidFill>
                <a:miter lim="800000"/>
                <a:headEnd/>
                <a:tailEnd/>
              </a:ln>
            </p:spPr>
            <p:txBody>
              <a:bodyPr/>
              <a:lstStyle/>
              <a:p>
                <a:endParaRPr lang="en-US" sz="1200" b="1"/>
              </a:p>
            </p:txBody>
          </p:sp>
          <p:sp>
            <p:nvSpPr>
              <p:cNvPr id="60506" name="Oval 260"/>
              <p:cNvSpPr>
                <a:spLocks noChangeArrowheads="1"/>
              </p:cNvSpPr>
              <p:nvPr/>
            </p:nvSpPr>
            <p:spPr bwMode="auto">
              <a:xfrm>
                <a:off x="4152901" y="1521084"/>
                <a:ext cx="100013"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7" name="Oval 261"/>
              <p:cNvSpPr>
                <a:spLocks noChangeArrowheads="1"/>
              </p:cNvSpPr>
              <p:nvPr/>
            </p:nvSpPr>
            <p:spPr bwMode="auto">
              <a:xfrm>
                <a:off x="4243387" y="1688565"/>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8" name="Oval 263"/>
              <p:cNvSpPr>
                <a:spLocks noChangeArrowheads="1"/>
              </p:cNvSpPr>
              <p:nvPr/>
            </p:nvSpPr>
            <p:spPr bwMode="auto">
              <a:xfrm>
                <a:off x="4324351" y="2327276"/>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09" name="Freeform 265"/>
              <p:cNvSpPr>
                <a:spLocks/>
              </p:cNvSpPr>
              <p:nvPr/>
            </p:nvSpPr>
            <p:spPr bwMode="auto">
              <a:xfrm>
                <a:off x="4579938" y="2691865"/>
                <a:ext cx="104775" cy="106363"/>
              </a:xfrm>
              <a:custGeom>
                <a:avLst/>
                <a:gdLst>
                  <a:gd name="T0" fmla="*/ 2147483647 w 66"/>
                  <a:gd name="T1" fmla="*/ 0 h 67"/>
                  <a:gd name="T2" fmla="*/ 0 w 66"/>
                  <a:gd name="T3" fmla="*/ 2147483647 h 67"/>
                  <a:gd name="T4" fmla="*/ 2147483647 w 66"/>
                  <a:gd name="T5" fmla="*/ 2147483647 h 67"/>
                  <a:gd name="T6" fmla="*/ 2147483647 w 66"/>
                  <a:gd name="T7" fmla="*/ 2147483647 h 67"/>
                  <a:gd name="T8" fmla="*/ 2147483647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33" y="0"/>
                    </a:moveTo>
                    <a:lnTo>
                      <a:pt x="0" y="34"/>
                    </a:lnTo>
                    <a:lnTo>
                      <a:pt x="33" y="67"/>
                    </a:lnTo>
                    <a:lnTo>
                      <a:pt x="66" y="34"/>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0" name="Freeform 267"/>
              <p:cNvSpPr>
                <a:spLocks/>
              </p:cNvSpPr>
              <p:nvPr/>
            </p:nvSpPr>
            <p:spPr bwMode="auto">
              <a:xfrm>
                <a:off x="4562476" y="3195897"/>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chemeClr val="bg1"/>
              </a:solidFill>
              <a:ln w="28575" cap="rnd">
                <a:solidFill>
                  <a:srgbClr val="FF0000"/>
                </a:solidFill>
                <a:prstDash val="solid"/>
                <a:miter lim="800000"/>
                <a:headEnd/>
                <a:tailEnd/>
              </a:ln>
            </p:spPr>
            <p:txBody>
              <a:bodyPr/>
              <a:lstStyle/>
              <a:p>
                <a:endParaRPr lang="en-US"/>
              </a:p>
            </p:txBody>
          </p:sp>
          <p:sp>
            <p:nvSpPr>
              <p:cNvPr id="60511" name="Freeform 268"/>
              <p:cNvSpPr>
                <a:spLocks/>
              </p:cNvSpPr>
              <p:nvPr/>
            </p:nvSpPr>
            <p:spPr bwMode="auto">
              <a:xfrm>
                <a:off x="4364038" y="3364172"/>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2" name="Oval 269"/>
              <p:cNvSpPr>
                <a:spLocks noChangeArrowheads="1"/>
              </p:cNvSpPr>
              <p:nvPr/>
            </p:nvSpPr>
            <p:spPr bwMode="auto">
              <a:xfrm>
                <a:off x="3744913" y="3534828"/>
                <a:ext cx="100013"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13" name="Oval 270"/>
              <p:cNvSpPr>
                <a:spLocks noChangeArrowheads="1"/>
              </p:cNvSpPr>
              <p:nvPr/>
            </p:nvSpPr>
            <p:spPr bwMode="auto">
              <a:xfrm>
                <a:off x="3830638" y="3702309"/>
                <a:ext cx="101600" cy="101600"/>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14" name="Oval 271"/>
              <p:cNvSpPr>
                <a:spLocks noChangeArrowheads="1"/>
              </p:cNvSpPr>
              <p:nvPr/>
            </p:nvSpPr>
            <p:spPr bwMode="auto">
              <a:xfrm>
                <a:off x="3797301" y="4038065"/>
                <a:ext cx="101600" cy="100013"/>
              </a:xfrm>
              <a:prstGeom prst="ellipse">
                <a:avLst/>
              </a:prstGeom>
              <a:solidFill>
                <a:srgbClr val="009900"/>
              </a:solidFill>
              <a:ln w="28575" cap="rnd">
                <a:solidFill>
                  <a:srgbClr val="009900"/>
                </a:solidFill>
                <a:miter lim="800000"/>
                <a:headEnd/>
                <a:tailEnd/>
              </a:ln>
            </p:spPr>
            <p:txBody>
              <a:bodyPr/>
              <a:lstStyle/>
              <a:p>
                <a:endParaRPr lang="en-US" sz="1200" b="1"/>
              </a:p>
            </p:txBody>
          </p:sp>
          <p:sp>
            <p:nvSpPr>
              <p:cNvPr id="60515" name="Freeform 272"/>
              <p:cNvSpPr>
                <a:spLocks/>
              </p:cNvSpPr>
              <p:nvPr/>
            </p:nvSpPr>
            <p:spPr bwMode="auto">
              <a:xfrm>
                <a:off x="3843338" y="4203959"/>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6" name="Freeform 273"/>
              <p:cNvSpPr>
                <a:spLocks/>
              </p:cNvSpPr>
              <p:nvPr/>
            </p:nvSpPr>
            <p:spPr bwMode="auto">
              <a:xfrm>
                <a:off x="3860801" y="4369853"/>
                <a:ext cx="104775" cy="106363"/>
              </a:xfrm>
              <a:custGeom>
                <a:avLst/>
                <a:gdLst>
                  <a:gd name="T0" fmla="*/ 2147483647 w 66"/>
                  <a:gd name="T1" fmla="*/ 0 h 67"/>
                  <a:gd name="T2" fmla="*/ 0 w 66"/>
                  <a:gd name="T3" fmla="*/ 2147483647 h 67"/>
                  <a:gd name="T4" fmla="*/ 2147483647 w 66"/>
                  <a:gd name="T5" fmla="*/ 2147483647 h 67"/>
                  <a:gd name="T6" fmla="*/ 2147483647 w 66"/>
                  <a:gd name="T7" fmla="*/ 2147483647 h 67"/>
                  <a:gd name="T8" fmla="*/ 2147483647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33" y="0"/>
                    </a:moveTo>
                    <a:lnTo>
                      <a:pt x="0" y="33"/>
                    </a:lnTo>
                    <a:lnTo>
                      <a:pt x="33" y="67"/>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7" name="Freeform 274"/>
              <p:cNvSpPr>
                <a:spLocks/>
              </p:cNvSpPr>
              <p:nvPr/>
            </p:nvSpPr>
            <p:spPr bwMode="auto">
              <a:xfrm>
                <a:off x="3824288" y="4868606"/>
                <a:ext cx="104775" cy="104775"/>
              </a:xfrm>
              <a:custGeom>
                <a:avLst/>
                <a:gdLst>
                  <a:gd name="T0" fmla="*/ 2147483647 w 66"/>
                  <a:gd name="T1" fmla="*/ 0 h 66"/>
                  <a:gd name="T2" fmla="*/ 0 w 66"/>
                  <a:gd name="T3" fmla="*/ 2147483647 h 66"/>
                  <a:gd name="T4" fmla="*/ 2147483647 w 66"/>
                  <a:gd name="T5" fmla="*/ 2147483647 h 66"/>
                  <a:gd name="T6" fmla="*/ 2147483647 w 66"/>
                  <a:gd name="T7" fmla="*/ 2147483647 h 66"/>
                  <a:gd name="T8" fmla="*/ 2147483647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33" y="0"/>
                    </a:moveTo>
                    <a:lnTo>
                      <a:pt x="0" y="33"/>
                    </a:lnTo>
                    <a:lnTo>
                      <a:pt x="33" y="66"/>
                    </a:lnTo>
                    <a:lnTo>
                      <a:pt x="66" y="33"/>
                    </a:lnTo>
                    <a:lnTo>
                      <a:pt x="33" y="0"/>
                    </a:lnTo>
                    <a:close/>
                  </a:path>
                </a:pathLst>
              </a:custGeom>
              <a:solidFill>
                <a:srgbClr val="FF0000"/>
              </a:solidFill>
              <a:ln w="28575" cap="rnd">
                <a:solidFill>
                  <a:srgbClr val="FF0000"/>
                </a:solidFill>
                <a:prstDash val="solid"/>
                <a:miter lim="800000"/>
                <a:headEnd/>
                <a:tailEnd/>
              </a:ln>
            </p:spPr>
            <p:txBody>
              <a:bodyPr/>
              <a:lstStyle/>
              <a:p>
                <a:endParaRPr lang="en-US"/>
              </a:p>
            </p:txBody>
          </p:sp>
          <p:sp>
            <p:nvSpPr>
              <p:cNvPr id="60518" name="Line 276"/>
              <p:cNvSpPr>
                <a:spLocks noChangeShapeType="1"/>
              </p:cNvSpPr>
              <p:nvPr/>
            </p:nvSpPr>
            <p:spPr bwMode="auto">
              <a:xfrm>
                <a:off x="2209801" y="6530976"/>
                <a:ext cx="334963" cy="1588"/>
              </a:xfrm>
              <a:prstGeom prst="line">
                <a:avLst/>
              </a:prstGeom>
              <a:noFill/>
              <a:ln w="28575" cap="sq">
                <a:solidFill>
                  <a:srgbClr val="000000"/>
                </a:solidFill>
                <a:round/>
                <a:headEnd/>
                <a:tailEnd/>
              </a:ln>
            </p:spPr>
            <p:txBody>
              <a:bodyPr/>
              <a:lstStyle/>
              <a:p>
                <a:endParaRPr lang="en-US"/>
              </a:p>
            </p:txBody>
          </p:sp>
          <p:sp>
            <p:nvSpPr>
              <p:cNvPr id="60519" name="Line 277"/>
              <p:cNvSpPr>
                <a:spLocks noChangeShapeType="1"/>
              </p:cNvSpPr>
              <p:nvPr/>
            </p:nvSpPr>
            <p:spPr bwMode="auto">
              <a:xfrm>
                <a:off x="2209801" y="6496051"/>
                <a:ext cx="1588" cy="68263"/>
              </a:xfrm>
              <a:prstGeom prst="line">
                <a:avLst/>
              </a:prstGeom>
              <a:noFill/>
              <a:ln w="28575" cap="sq">
                <a:solidFill>
                  <a:srgbClr val="000000"/>
                </a:solidFill>
                <a:round/>
                <a:headEnd/>
                <a:tailEnd/>
              </a:ln>
            </p:spPr>
            <p:txBody>
              <a:bodyPr/>
              <a:lstStyle/>
              <a:p>
                <a:endParaRPr lang="en-US"/>
              </a:p>
            </p:txBody>
          </p:sp>
          <p:sp>
            <p:nvSpPr>
              <p:cNvPr id="60520" name="Line 278"/>
              <p:cNvSpPr>
                <a:spLocks noChangeShapeType="1"/>
              </p:cNvSpPr>
              <p:nvPr/>
            </p:nvSpPr>
            <p:spPr bwMode="auto">
              <a:xfrm>
                <a:off x="2544763" y="6496051"/>
                <a:ext cx="1588" cy="68263"/>
              </a:xfrm>
              <a:prstGeom prst="line">
                <a:avLst/>
              </a:prstGeom>
              <a:noFill/>
              <a:ln w="28575" cap="sq">
                <a:solidFill>
                  <a:srgbClr val="000000"/>
                </a:solidFill>
                <a:round/>
                <a:headEnd/>
                <a:tailEnd/>
              </a:ln>
            </p:spPr>
            <p:txBody>
              <a:bodyPr/>
              <a:lstStyle/>
              <a:p>
                <a:endParaRPr lang="en-US"/>
              </a:p>
            </p:txBody>
          </p:sp>
          <p:sp>
            <p:nvSpPr>
              <p:cNvPr id="60521" name="Rectangle 279"/>
              <p:cNvSpPr>
                <a:spLocks noChangeArrowheads="1"/>
              </p:cNvSpPr>
              <p:nvPr/>
            </p:nvSpPr>
            <p:spPr bwMode="auto">
              <a:xfrm>
                <a:off x="2230438" y="6556376"/>
                <a:ext cx="298159" cy="184666"/>
              </a:xfrm>
              <a:prstGeom prst="rect">
                <a:avLst/>
              </a:prstGeom>
              <a:noFill/>
              <a:ln w="9525">
                <a:noFill/>
                <a:miter lim="800000"/>
                <a:headEnd/>
                <a:tailEnd/>
              </a:ln>
            </p:spPr>
            <p:txBody>
              <a:bodyPr wrap="none" lIns="0" tIns="0" rIns="0" bIns="0">
                <a:spAutoFit/>
              </a:bodyPr>
              <a:lstStyle/>
              <a:p>
                <a:r>
                  <a:rPr lang="en-US" sz="1200" b="1">
                    <a:solidFill>
                      <a:srgbClr val="000000"/>
                    </a:solidFill>
                    <a:latin typeface="MS Sans Serif"/>
                  </a:rPr>
                  <a:t>0.02</a:t>
                </a:r>
                <a:endParaRPr lang="en-US" sz="1200" b="1"/>
              </a:p>
            </p:txBody>
          </p:sp>
        </p:grpSp>
        <p:sp>
          <p:nvSpPr>
            <p:cNvPr id="60422" name="Oval 271"/>
            <p:cNvSpPr>
              <a:spLocks noChangeArrowheads="1"/>
            </p:cNvSpPr>
            <p:nvPr/>
          </p:nvSpPr>
          <p:spPr bwMode="auto">
            <a:xfrm>
              <a:off x="13813632" y="13431059"/>
              <a:ext cx="101600" cy="100013"/>
            </a:xfrm>
            <a:prstGeom prst="ellipse">
              <a:avLst/>
            </a:prstGeom>
            <a:solidFill>
              <a:schemeClr val="bg1"/>
            </a:solidFill>
            <a:ln w="28575" cap="rnd">
              <a:solidFill>
                <a:srgbClr val="FF0000"/>
              </a:solidFill>
              <a:miter lim="800000"/>
              <a:headEnd/>
              <a:tailEnd/>
            </a:ln>
          </p:spPr>
          <p:txBody>
            <a:bodyPr/>
            <a:lstStyle/>
            <a:p>
              <a:endParaRPr lang="en-US" sz="1200" b="1"/>
            </a:p>
          </p:txBody>
        </p:sp>
        <p:sp>
          <p:nvSpPr>
            <p:cNvPr id="60423" name="AutoShape 763"/>
            <p:cNvSpPr>
              <a:spLocks noChangeAspect="1" noChangeArrowheads="1"/>
            </p:cNvSpPr>
            <p:nvPr/>
          </p:nvSpPr>
          <p:spPr bwMode="auto">
            <a:xfrm flipV="1">
              <a:off x="13672639" y="13748807"/>
              <a:ext cx="119573" cy="119573"/>
            </a:xfrm>
            <a:prstGeom prst="triangle">
              <a:avLst>
                <a:gd name="adj" fmla="val 50000"/>
              </a:avLst>
            </a:prstGeom>
            <a:solidFill>
              <a:srgbClr val="FF0000"/>
            </a:solidFill>
            <a:ln w="9525">
              <a:solidFill>
                <a:srgbClr val="FF0000"/>
              </a:solidFill>
              <a:miter lim="800000"/>
              <a:headEnd/>
              <a:tailEnd/>
            </a:ln>
          </p:spPr>
          <p:txBody>
            <a:bodyPr wrap="none" anchor="ctr"/>
            <a:lstStyle/>
            <a:p>
              <a:endParaRPr lang="en-US"/>
            </a:p>
          </p:txBody>
        </p:sp>
        <p:sp>
          <p:nvSpPr>
            <p:cNvPr id="60424" name="AutoShape 763"/>
            <p:cNvSpPr>
              <a:spLocks noChangeAspect="1" noChangeArrowheads="1"/>
            </p:cNvSpPr>
            <p:nvPr/>
          </p:nvSpPr>
          <p:spPr bwMode="auto">
            <a:xfrm flipV="1">
              <a:off x="13367855" y="12927928"/>
              <a:ext cx="84874" cy="84874"/>
            </a:xfrm>
            <a:prstGeom prst="triangle">
              <a:avLst>
                <a:gd name="adj" fmla="val 50000"/>
              </a:avLst>
            </a:prstGeom>
            <a:solidFill>
              <a:schemeClr val="bg1"/>
            </a:solidFill>
            <a:ln w="28575">
              <a:solidFill>
                <a:srgbClr val="FF0000"/>
              </a:solidFill>
              <a:miter lim="800000"/>
              <a:headEnd/>
              <a:tailEnd/>
            </a:ln>
          </p:spPr>
          <p:txBody>
            <a:bodyPr wrap="none" anchor="ctr"/>
            <a:lstStyle/>
            <a:p>
              <a:endParaRPr lang="en-US"/>
            </a:p>
          </p:txBody>
        </p:sp>
        <p:sp>
          <p:nvSpPr>
            <p:cNvPr id="31" name="5-Point Star 30"/>
            <p:cNvSpPr>
              <a:spLocks noChangeAspect="1"/>
            </p:cNvSpPr>
            <p:nvPr/>
          </p:nvSpPr>
          <p:spPr bwMode="auto">
            <a:xfrm>
              <a:off x="13106335" y="16383417"/>
              <a:ext cx="195256" cy="195278"/>
            </a:xfrm>
            <a:prstGeom prst="star5">
              <a:avLst/>
            </a:prstGeom>
            <a:solidFill>
              <a:srgbClr val="0000FF"/>
            </a:solidFill>
            <a:ln w="9525" cap="flat" cmpd="sng" algn="ctr">
              <a:solidFill>
                <a:schemeClr val="tx1"/>
              </a:solidFill>
              <a:prstDash val="solid"/>
              <a:round/>
              <a:headEnd type="none" w="med" len="med"/>
              <a:tailEnd type="none" w="med" len="med"/>
            </a:ln>
            <a:effectLst/>
          </p:spPr>
          <p:txBody>
            <a:bodyPr/>
            <a:lstStyle/>
            <a:p>
              <a:pPr defTabSz="2820988">
                <a:defRPr/>
              </a:pPr>
              <a:endParaRPr lang="en-US" sz="5600">
                <a:latin typeface="Arial" charset="0"/>
              </a:endParaRPr>
            </a:p>
          </p:txBody>
        </p:sp>
      </p:grpSp>
      <p:sp>
        <p:nvSpPr>
          <p:cNvPr id="60419" name="Rectangle 4"/>
          <p:cNvSpPr>
            <a:spLocks noChangeArrowheads="1"/>
          </p:cNvSpPr>
          <p:nvPr/>
        </p:nvSpPr>
        <p:spPr bwMode="auto">
          <a:xfrm>
            <a:off x="7248525" y="6511428"/>
            <a:ext cx="1895475" cy="276999"/>
          </a:xfrm>
          <a:prstGeom prst="rect">
            <a:avLst/>
          </a:prstGeom>
          <a:solidFill>
            <a:schemeClr val="bg1"/>
          </a:solidFill>
          <a:ln w="9525">
            <a:noFill/>
            <a:miter lim="800000"/>
            <a:headEnd/>
            <a:tailEnd/>
          </a:ln>
        </p:spPr>
        <p:txBody>
          <a:bodyPr wrap="square">
            <a:spAutoFit/>
          </a:bodyPr>
          <a:lstStyle/>
          <a:p>
            <a:pPr algn="ctr"/>
            <a:r>
              <a:rPr lang="en-US" sz="1200" b="1" dirty="0" smtClean="0"/>
              <a:t>Cleared figure, NNSA</a:t>
            </a:r>
            <a:endParaRPr lang="en-US" sz="1200" b="1" dirty="0">
              <a:latin typeface="Charcoal" charset="0"/>
            </a:endParaRPr>
          </a:p>
        </p:txBody>
      </p:sp>
      <p:cxnSp>
        <p:nvCxnSpPr>
          <p:cNvPr id="158" name="Straight Connector 157"/>
          <p:cNvCxnSpPr>
            <a:endCxn id="60546" idx="3"/>
          </p:cNvCxnSpPr>
          <p:nvPr/>
        </p:nvCxnSpPr>
        <p:spPr bwMode="auto">
          <a:xfrm rot="10800000" flipV="1">
            <a:off x="3952909" y="3413684"/>
            <a:ext cx="2291720" cy="85821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bwMode="auto">
          <a:xfrm rot="10800000" flipV="1">
            <a:off x="3972476" y="3457574"/>
            <a:ext cx="2142574" cy="99059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auto">
          <a:xfrm rot="10800000" flipV="1">
            <a:off x="3744393" y="3754154"/>
            <a:ext cx="2361132" cy="118062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auto">
          <a:xfrm rot="10800000" flipV="1">
            <a:off x="3754436" y="3754155"/>
            <a:ext cx="2360615" cy="203187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840706" name="Object 2"/>
          <p:cNvGraphicFramePr>
            <a:graphicFrameLocks noChangeAspect="1"/>
          </p:cNvGraphicFramePr>
          <p:nvPr/>
        </p:nvGraphicFramePr>
        <p:xfrm>
          <a:off x="6117526" y="778867"/>
          <a:ext cx="2645474" cy="3601258"/>
        </p:xfrm>
        <a:graphic>
          <a:graphicData uri="http://schemas.openxmlformats.org/presentationml/2006/ole">
            <p:oleObj spid="_x0000_s840730" name="Acrobat Document" r:id="rId3" imgW="5184000" imgH="6912000" progId="AcroExch.Document.7">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148" name="Picture 147" descr="20_PA_orig_Cropped.jpg"/>
          <p:cNvPicPr>
            <a:picLocks noChangeAspect="1"/>
          </p:cNvPicPr>
          <p:nvPr/>
        </p:nvPicPr>
        <p:blipFill>
          <a:blip r:embed="rId2" cstate="print"/>
          <a:srcRect l="9793" t="12493" r="20219" b="16113"/>
          <a:stretch>
            <a:fillRect/>
          </a:stretch>
        </p:blipFill>
        <p:spPr>
          <a:xfrm>
            <a:off x="0" y="0"/>
            <a:ext cx="9150014" cy="6877050"/>
          </a:xfrm>
          <a:prstGeom prst="rect">
            <a:avLst/>
          </a:prstGeom>
        </p:spPr>
      </p:pic>
      <p:sp>
        <p:nvSpPr>
          <p:cNvPr id="60419" name="Rectangle 4"/>
          <p:cNvSpPr>
            <a:spLocks noChangeArrowheads="1"/>
          </p:cNvSpPr>
          <p:nvPr/>
        </p:nvSpPr>
        <p:spPr bwMode="auto">
          <a:xfrm>
            <a:off x="5334000" y="6534150"/>
            <a:ext cx="3743325" cy="307777"/>
          </a:xfrm>
          <a:prstGeom prst="rect">
            <a:avLst/>
          </a:prstGeom>
          <a:noFill/>
          <a:ln w="9525">
            <a:noFill/>
            <a:miter lim="800000"/>
            <a:headEnd/>
            <a:tailEnd/>
          </a:ln>
        </p:spPr>
        <p:txBody>
          <a:bodyPr wrap="square">
            <a:spAutoFit/>
          </a:bodyPr>
          <a:lstStyle/>
          <a:p>
            <a:pPr algn="ctr"/>
            <a:r>
              <a:rPr lang="en-US" sz="1400" b="1" dirty="0" smtClean="0"/>
              <a:t>Sulfate reducing bacterium from BLM1</a:t>
            </a:r>
            <a:endParaRPr lang="en-US" sz="1400" b="1" dirty="0">
              <a:latin typeface="Charcoal" charset="0"/>
            </a:endParaRPr>
          </a:p>
        </p:txBody>
      </p:sp>
      <p:grpSp>
        <p:nvGrpSpPr>
          <p:cNvPr id="151" name="Group 150"/>
          <p:cNvGrpSpPr/>
          <p:nvPr/>
        </p:nvGrpSpPr>
        <p:grpSpPr>
          <a:xfrm>
            <a:off x="304800" y="6352401"/>
            <a:ext cx="2057400" cy="353199"/>
            <a:chOff x="304800" y="6352401"/>
            <a:chExt cx="2057400" cy="353199"/>
          </a:xfrm>
        </p:grpSpPr>
        <p:sp>
          <p:nvSpPr>
            <p:cNvPr id="149" name="Rectangle 148"/>
            <p:cNvSpPr/>
            <p:nvPr/>
          </p:nvSpPr>
          <p:spPr>
            <a:xfrm>
              <a:off x="304800" y="6629400"/>
              <a:ext cx="20574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4"/>
            <p:cNvSpPr>
              <a:spLocks noChangeArrowheads="1"/>
            </p:cNvSpPr>
            <p:nvPr/>
          </p:nvSpPr>
          <p:spPr bwMode="auto">
            <a:xfrm>
              <a:off x="828674" y="6352401"/>
              <a:ext cx="1104901" cy="307777"/>
            </a:xfrm>
            <a:prstGeom prst="rect">
              <a:avLst/>
            </a:prstGeom>
            <a:noFill/>
            <a:ln w="9525">
              <a:noFill/>
              <a:miter lim="800000"/>
              <a:headEnd/>
              <a:tailEnd/>
            </a:ln>
          </p:spPr>
          <p:txBody>
            <a:bodyPr wrap="square">
              <a:spAutoFit/>
            </a:bodyPr>
            <a:lstStyle/>
            <a:p>
              <a:pPr algn="ctr"/>
              <a:r>
                <a:rPr lang="en-US" sz="1400" b="1" dirty="0" smtClean="0"/>
                <a:t>10 Micron</a:t>
              </a:r>
              <a:endParaRPr lang="en-US" sz="1400" b="1" dirty="0">
                <a:latin typeface="Charcoal" charset="0"/>
              </a:endParaRPr>
            </a:p>
          </p:txBody>
        </p:sp>
      </p:grpSp>
      <p:sp>
        <p:nvSpPr>
          <p:cNvPr id="152" name="Rectangle 4"/>
          <p:cNvSpPr txBox="1">
            <a:spLocks noChangeArrowheads="1"/>
          </p:cNvSpPr>
          <p:nvPr/>
        </p:nvSpPr>
        <p:spPr>
          <a:xfrm>
            <a:off x="363805" y="533400"/>
            <a:ext cx="8399195" cy="5644116"/>
          </a:xfrm>
          <a:prstGeom prst="rect">
            <a:avLst/>
          </a:prstGeom>
          <a:solidFill>
            <a:schemeClr val="tx1">
              <a:alpha val="49000"/>
            </a:schemeClr>
          </a:solidFill>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defRPr/>
            </a:pPr>
            <a:r>
              <a:rPr kumimoji="0" lang="en-US" sz="36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What’s Next</a:t>
            </a:r>
            <a:r>
              <a:rPr kumimoji="0" lang="en-US" sz="36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 </a:t>
            </a:r>
            <a:r>
              <a:rPr kumimoji="0" lang="en-US" sz="36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 </a:t>
            </a:r>
          </a:p>
          <a:p>
            <a:pPr marL="404813" marR="0" lvl="0" indent="-404813" algn="l" defTabSz="914400" rtl="0" eaLnBrk="1" fontAlgn="base" latinLnBrk="0" hangingPunct="1">
              <a:lnSpc>
                <a:spcPct val="200000"/>
              </a:lnSpc>
              <a:spcBef>
                <a:spcPct val="20000"/>
              </a:spcBef>
              <a:spcAft>
                <a:spcPct val="0"/>
              </a:spcAft>
              <a:buClrTx/>
              <a:buSzTx/>
              <a:buFontTx/>
              <a:buChar char="•"/>
              <a:tabLst/>
              <a:defRPr/>
            </a:pPr>
            <a:r>
              <a:rPr lang="en-US" sz="2400" b="1" kern="0" dirty="0" smtClean="0">
                <a:solidFill>
                  <a:schemeClr val="bg1"/>
                </a:solidFill>
                <a:effectLst>
                  <a:outerShdw blurRad="38100" dist="38100" dir="2700000" algn="tl">
                    <a:srgbClr val="000000">
                      <a:alpha val="43137"/>
                    </a:srgbClr>
                  </a:outerShdw>
                </a:effectLst>
              </a:rPr>
              <a:t>Expand culture collection (</a:t>
            </a:r>
            <a:r>
              <a:rPr lang="en-US" sz="2400" b="1" i="1" kern="0" dirty="0" err="1" smtClean="0">
                <a:solidFill>
                  <a:schemeClr val="bg1"/>
                </a:solidFill>
                <a:effectLst>
                  <a:outerShdw blurRad="38100" dist="38100" dir="2700000" algn="tl">
                    <a:srgbClr val="000000">
                      <a:alpha val="43137"/>
                    </a:srgbClr>
                  </a:outerShdw>
                </a:effectLst>
              </a:rPr>
              <a:t>Desulforudis</a:t>
            </a:r>
            <a:r>
              <a:rPr lang="en-US" sz="2400" b="1" i="1" kern="0" dirty="0" smtClean="0">
                <a:solidFill>
                  <a:schemeClr val="bg1"/>
                </a:solidFill>
                <a:effectLst>
                  <a:outerShdw blurRad="38100" dist="38100" dir="2700000" algn="tl">
                    <a:srgbClr val="000000">
                      <a:alpha val="43137"/>
                    </a:srgbClr>
                  </a:outerShdw>
                </a:effectLst>
              </a:rPr>
              <a:t> </a:t>
            </a:r>
            <a:r>
              <a:rPr lang="en-US" sz="2400" b="1" i="1" kern="0" dirty="0" err="1" smtClean="0">
                <a:solidFill>
                  <a:schemeClr val="bg1"/>
                </a:solidFill>
                <a:effectLst>
                  <a:outerShdw blurRad="38100" dist="38100" dir="2700000" algn="tl">
                    <a:srgbClr val="000000">
                      <a:alpha val="43137"/>
                    </a:srgbClr>
                  </a:outerShdw>
                </a:effectLst>
              </a:rPr>
              <a:t>americanus</a:t>
            </a:r>
            <a:r>
              <a:rPr lang="en-US" sz="2400" b="1" kern="0" dirty="0" smtClean="0">
                <a:solidFill>
                  <a:schemeClr val="bg1"/>
                </a:solidFill>
                <a:effectLst>
                  <a:outerShdw blurRad="38100" dist="38100" dir="2700000" algn="tl">
                    <a:srgbClr val="000000">
                      <a:alpha val="43137"/>
                    </a:srgbClr>
                  </a:outerShdw>
                </a:effectLst>
              </a:rPr>
              <a:t>)</a:t>
            </a:r>
          </a:p>
          <a:p>
            <a:pPr marL="404813" lvl="0" indent="-404813">
              <a:lnSpc>
                <a:spcPct val="200000"/>
              </a:lnSpc>
              <a:spcBef>
                <a:spcPct val="20000"/>
              </a:spcBef>
              <a:buFontTx/>
              <a:buChar char="•"/>
              <a:defRPr/>
            </a:pPr>
            <a:r>
              <a:rPr kumimoji="0" lang="en-US" sz="24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Single cell genomics (</a:t>
            </a:r>
            <a:r>
              <a:rPr lang="en-US" sz="2400" b="1" i="1" kern="0" dirty="0" err="1" smtClean="0">
                <a:solidFill>
                  <a:schemeClr val="bg1"/>
                </a:solidFill>
                <a:effectLst>
                  <a:outerShdw blurRad="38100" dist="38100" dir="2700000" algn="tl">
                    <a:srgbClr val="000000">
                      <a:alpha val="43137"/>
                    </a:srgbClr>
                  </a:outerShdw>
                </a:effectLst>
              </a:rPr>
              <a:t>Desulforudis</a:t>
            </a:r>
            <a:r>
              <a:rPr lang="en-US" sz="2400" b="1" i="1" kern="0" dirty="0" smtClean="0">
                <a:solidFill>
                  <a:schemeClr val="bg1"/>
                </a:solidFill>
                <a:effectLst>
                  <a:outerShdw blurRad="38100" dist="38100" dir="2700000" algn="tl">
                    <a:srgbClr val="000000">
                      <a:alpha val="43137"/>
                    </a:srgbClr>
                  </a:outerShdw>
                </a:effectLst>
              </a:rPr>
              <a:t> </a:t>
            </a:r>
            <a:r>
              <a:rPr lang="en-US" sz="2400" b="1" i="1" kern="0" dirty="0" err="1" smtClean="0">
                <a:solidFill>
                  <a:schemeClr val="bg1"/>
                </a:solidFill>
                <a:effectLst>
                  <a:outerShdw blurRad="38100" dist="38100" dir="2700000" algn="tl">
                    <a:srgbClr val="000000">
                      <a:alpha val="43137"/>
                    </a:srgbClr>
                  </a:outerShdw>
                </a:effectLst>
              </a:rPr>
              <a:t>americanus</a:t>
            </a:r>
            <a:r>
              <a:rPr lang="en-US" sz="2400" b="1" kern="0" dirty="0" smtClean="0">
                <a:solidFill>
                  <a:schemeClr val="bg1"/>
                </a:solidFill>
                <a:effectLst>
                  <a:outerShdw blurRad="38100" dist="38100" dir="2700000" algn="tl">
                    <a:srgbClr val="000000">
                      <a:alpha val="43137"/>
                    </a:srgbClr>
                  </a:outerShdw>
                </a:effectLst>
              </a:rPr>
              <a:t>)</a:t>
            </a:r>
            <a:endParaRPr kumimoji="0" lang="en-US" sz="2400" b="1"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endParaRPr>
          </a:p>
          <a:p>
            <a:pPr marL="404813" marR="0" lvl="0" indent="-404813" algn="l" defTabSz="914400" rtl="0" eaLnBrk="1" fontAlgn="base" latinLnBrk="0" hangingPunct="1">
              <a:lnSpc>
                <a:spcPct val="200000"/>
              </a:lnSpc>
              <a:spcBef>
                <a:spcPct val="20000"/>
              </a:spcBef>
              <a:spcAft>
                <a:spcPct val="0"/>
              </a:spcAft>
              <a:buClrTx/>
              <a:buSzTx/>
              <a:buFontTx/>
              <a:buChar char="•"/>
              <a:tabLst/>
              <a:defRPr/>
            </a:pPr>
            <a:r>
              <a:rPr lang="en-US" sz="2400" b="1" kern="0" dirty="0" smtClean="0">
                <a:solidFill>
                  <a:schemeClr val="bg1"/>
                </a:solidFill>
                <a:effectLst>
                  <a:outerShdw blurRad="38100" dist="38100" dir="2700000" algn="tl">
                    <a:srgbClr val="000000">
                      <a:alpha val="43137"/>
                    </a:srgbClr>
                  </a:outerShdw>
                </a:effectLst>
              </a:rPr>
              <a:t>More chemistry and radiochemical modeling</a:t>
            </a:r>
          </a:p>
          <a:p>
            <a:pPr marL="404813" marR="0" lvl="0" indent="-404813" algn="l" defTabSz="914400" rtl="0" eaLnBrk="1" fontAlgn="base" latinLnBrk="0" hangingPunct="1">
              <a:lnSpc>
                <a:spcPct val="200000"/>
              </a:lnSpc>
              <a:spcBef>
                <a:spcPct val="20000"/>
              </a:spcBef>
              <a:spcAft>
                <a:spcPct val="0"/>
              </a:spcAft>
              <a:buClrTx/>
              <a:buSzTx/>
              <a:buFontTx/>
              <a:buChar char="•"/>
              <a:tabLst/>
              <a:defRPr/>
            </a:pPr>
            <a:r>
              <a:rPr lang="en-US" sz="2400" b="1" kern="0" dirty="0" smtClean="0">
                <a:solidFill>
                  <a:schemeClr val="bg1"/>
                </a:solidFill>
                <a:effectLst>
                  <a:outerShdw blurRad="38100" dist="38100" dir="2700000" algn="tl">
                    <a:srgbClr val="000000">
                      <a:alpha val="43137"/>
                    </a:srgbClr>
                  </a:outerShdw>
                </a:effectLst>
              </a:rPr>
              <a:t>Deep sequencing project (DCO/Alfred P. Sloan FDN.)</a:t>
            </a:r>
          </a:p>
          <a:p>
            <a:pPr marL="404813" marR="0" lvl="0" indent="-404813" algn="l" defTabSz="914400" rtl="0" eaLnBrk="1" fontAlgn="base" latinLnBrk="0" hangingPunct="1">
              <a:lnSpc>
                <a:spcPct val="200000"/>
              </a:lnSpc>
              <a:spcBef>
                <a:spcPct val="20000"/>
              </a:spcBef>
              <a:spcAft>
                <a:spcPct val="0"/>
              </a:spcAft>
              <a:buClrTx/>
              <a:buSzTx/>
              <a:buFontTx/>
              <a:buChar char="•"/>
              <a:tabLst/>
              <a:defRPr/>
            </a:pPr>
            <a:r>
              <a:rPr kumimoji="0" lang="en-US" sz="24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Uranium microcosm</a:t>
            </a:r>
          </a:p>
          <a:p>
            <a:pPr marL="404813" marR="0" lvl="0" indent="-404813" algn="l" defTabSz="914400" rtl="0" eaLnBrk="1" fontAlgn="base" latinLnBrk="0" hangingPunct="1">
              <a:lnSpc>
                <a:spcPct val="200000"/>
              </a:lnSpc>
              <a:spcBef>
                <a:spcPct val="20000"/>
              </a:spcBef>
              <a:spcAft>
                <a:spcPct val="0"/>
              </a:spcAft>
              <a:buClrTx/>
              <a:buSzTx/>
              <a:buFontTx/>
              <a:buChar char="•"/>
              <a:tabLst/>
              <a:defRPr/>
            </a:pPr>
            <a:r>
              <a:rPr kumimoji="0" lang="en-US" sz="24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Microbial</a:t>
            </a:r>
            <a:r>
              <a:rPr kumimoji="0" lang="en-US" sz="24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 dissolution of NNSS melt glass exp</a:t>
            </a:r>
            <a:r>
              <a:rPr kumimoji="0" lang="en-US" sz="28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a:t>
            </a:r>
            <a:endParaRPr kumimoji="0" lang="en-US" sz="2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endParaRPr>
          </a:p>
          <a:p>
            <a:pPr marL="404813" marR="0" lvl="0" indent="-404813" algn="l" defTabSz="914400" rtl="0" eaLnBrk="1" fontAlgn="base" latinLnBrk="0" hangingPunct="1">
              <a:lnSpc>
                <a:spcPct val="200000"/>
              </a:lnSpc>
              <a:spcBef>
                <a:spcPct val="20000"/>
              </a:spcBef>
              <a:spcAft>
                <a:spcPct val="0"/>
              </a:spcAft>
              <a:buClrTx/>
              <a:buSzTx/>
              <a:buFontTx/>
              <a:buChar char="•"/>
              <a:tabLst/>
              <a:defRPr/>
            </a:pPr>
            <a:endParaRPr kumimoji="0" 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
                                            <p:bg/>
                                          </p:spTgt>
                                        </p:tgtEl>
                                        <p:attrNameLst>
                                          <p:attrName>style.visibility</p:attrName>
                                        </p:attrNameLst>
                                      </p:cBhvr>
                                      <p:to>
                                        <p:strVal val="visible"/>
                                      </p:to>
                                    </p:set>
                                    <p:animEffect transition="in" filter="fade">
                                      <p:cBhvr>
                                        <p:cTn id="7" dur="1000"/>
                                        <p:tgtEl>
                                          <p:spTgt spid="15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
                                            <p:txEl>
                                              <p:pRg st="0" end="0"/>
                                            </p:txEl>
                                          </p:spTgt>
                                        </p:tgtEl>
                                        <p:attrNameLst>
                                          <p:attrName>style.visibility</p:attrName>
                                        </p:attrNameLst>
                                      </p:cBhvr>
                                      <p:to>
                                        <p:strVal val="visible"/>
                                      </p:to>
                                    </p:set>
                                    <p:animEffect transition="in" filter="fade">
                                      <p:cBhvr>
                                        <p:cTn id="12" dur="1000"/>
                                        <p:tgtEl>
                                          <p:spTgt spid="15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
                                            <p:txEl>
                                              <p:pRg st="1" end="1"/>
                                            </p:txEl>
                                          </p:spTgt>
                                        </p:tgtEl>
                                        <p:attrNameLst>
                                          <p:attrName>style.visibility</p:attrName>
                                        </p:attrNameLst>
                                      </p:cBhvr>
                                      <p:to>
                                        <p:strVal val="visible"/>
                                      </p:to>
                                    </p:set>
                                    <p:animEffect transition="in" filter="fade">
                                      <p:cBhvr>
                                        <p:cTn id="17" dur="1000"/>
                                        <p:tgtEl>
                                          <p:spTgt spid="15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
                                            <p:txEl>
                                              <p:pRg st="2" end="2"/>
                                            </p:txEl>
                                          </p:spTgt>
                                        </p:tgtEl>
                                        <p:attrNameLst>
                                          <p:attrName>style.visibility</p:attrName>
                                        </p:attrNameLst>
                                      </p:cBhvr>
                                      <p:to>
                                        <p:strVal val="visible"/>
                                      </p:to>
                                    </p:set>
                                    <p:animEffect transition="in" filter="fade">
                                      <p:cBhvr>
                                        <p:cTn id="22" dur="1000"/>
                                        <p:tgtEl>
                                          <p:spTgt spid="15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2">
                                            <p:txEl>
                                              <p:pRg st="3" end="3"/>
                                            </p:txEl>
                                          </p:spTgt>
                                        </p:tgtEl>
                                        <p:attrNameLst>
                                          <p:attrName>style.visibility</p:attrName>
                                        </p:attrNameLst>
                                      </p:cBhvr>
                                      <p:to>
                                        <p:strVal val="visible"/>
                                      </p:to>
                                    </p:set>
                                    <p:animEffect transition="in" filter="fade">
                                      <p:cBhvr>
                                        <p:cTn id="27" dur="1000"/>
                                        <p:tgtEl>
                                          <p:spTgt spid="15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2">
                                            <p:txEl>
                                              <p:pRg st="4" end="4"/>
                                            </p:txEl>
                                          </p:spTgt>
                                        </p:tgtEl>
                                        <p:attrNameLst>
                                          <p:attrName>style.visibility</p:attrName>
                                        </p:attrNameLst>
                                      </p:cBhvr>
                                      <p:to>
                                        <p:strVal val="visible"/>
                                      </p:to>
                                    </p:set>
                                    <p:animEffect transition="in" filter="fade">
                                      <p:cBhvr>
                                        <p:cTn id="32" dur="1000"/>
                                        <p:tgtEl>
                                          <p:spTgt spid="15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2">
                                            <p:txEl>
                                              <p:pRg st="5" end="5"/>
                                            </p:txEl>
                                          </p:spTgt>
                                        </p:tgtEl>
                                        <p:attrNameLst>
                                          <p:attrName>style.visibility</p:attrName>
                                        </p:attrNameLst>
                                      </p:cBhvr>
                                      <p:to>
                                        <p:strVal val="visible"/>
                                      </p:to>
                                    </p:set>
                                    <p:animEffect transition="in" filter="fade">
                                      <p:cBhvr>
                                        <p:cTn id="37" dur="1000"/>
                                        <p:tgtEl>
                                          <p:spTgt spid="15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2">
                                            <p:txEl>
                                              <p:pRg st="6" end="6"/>
                                            </p:txEl>
                                          </p:spTgt>
                                        </p:tgtEl>
                                        <p:attrNameLst>
                                          <p:attrName>style.visibility</p:attrName>
                                        </p:attrNameLst>
                                      </p:cBhvr>
                                      <p:to>
                                        <p:strVal val="visible"/>
                                      </p:to>
                                    </p:set>
                                    <p:animEffect transition="in" filter="fade">
                                      <p:cBhvr>
                                        <p:cTn id="42" dur="1000"/>
                                        <p:tgtEl>
                                          <p:spTgt spid="15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56"/>
          <p:cNvSpPr txBox="1">
            <a:spLocks noChangeArrowheads="1"/>
          </p:cNvSpPr>
          <p:nvPr/>
        </p:nvSpPr>
        <p:spPr bwMode="auto">
          <a:xfrm>
            <a:off x="6661150" y="6640512"/>
            <a:ext cx="2211388" cy="369888"/>
          </a:xfrm>
          <a:prstGeom prst="rect">
            <a:avLst/>
          </a:prstGeom>
          <a:noFill/>
          <a:ln w="9525">
            <a:noFill/>
            <a:miter lim="800000"/>
            <a:headEnd/>
            <a:tailEnd/>
          </a:ln>
        </p:spPr>
        <p:txBody>
          <a:bodyPr wrap="none">
            <a:spAutoFit/>
          </a:bodyPr>
          <a:lstStyle/>
          <a:p>
            <a:r>
              <a:rPr lang="en-US" sz="1800" b="1" dirty="0">
                <a:solidFill>
                  <a:schemeClr val="bg1"/>
                </a:solidFill>
                <a:cs typeface="Arial" pitchFamily="34" charset="0"/>
              </a:rPr>
              <a:t>*Recent graduates</a:t>
            </a:r>
          </a:p>
        </p:txBody>
      </p:sp>
      <p:pic>
        <p:nvPicPr>
          <p:cNvPr id="68611" name="Picture 48" descr="goodgrouppic"/>
          <p:cNvPicPr>
            <a:picLocks noChangeAspect="1" noChangeArrowheads="1"/>
          </p:cNvPicPr>
          <p:nvPr/>
        </p:nvPicPr>
        <p:blipFill>
          <a:blip r:embed="rId2" cstate="print"/>
          <a:srcRect/>
          <a:stretch>
            <a:fillRect/>
          </a:stretch>
        </p:blipFill>
        <p:spPr bwMode="auto">
          <a:xfrm>
            <a:off x="368300" y="1570038"/>
            <a:ext cx="5562600" cy="4144962"/>
          </a:xfrm>
          <a:prstGeom prst="rect">
            <a:avLst/>
          </a:prstGeom>
          <a:noFill/>
          <a:ln w="9525">
            <a:noFill/>
            <a:miter lim="800000"/>
            <a:headEnd/>
            <a:tailEnd/>
          </a:ln>
        </p:spPr>
      </p:pic>
      <p:sp>
        <p:nvSpPr>
          <p:cNvPr id="68612" name="Rectangle 44"/>
          <p:cNvSpPr>
            <a:spLocks noChangeArrowheads="1"/>
          </p:cNvSpPr>
          <p:nvPr/>
        </p:nvSpPr>
        <p:spPr bwMode="auto">
          <a:xfrm>
            <a:off x="6154738" y="284163"/>
            <a:ext cx="3065462" cy="7691336"/>
          </a:xfrm>
          <a:prstGeom prst="rect">
            <a:avLst/>
          </a:prstGeom>
          <a:noFill/>
          <a:ln w="9525">
            <a:noFill/>
            <a:miter lim="800000"/>
            <a:headEnd/>
            <a:tailEnd/>
          </a:ln>
        </p:spPr>
        <p:txBody>
          <a:bodyPr>
            <a:spAutoFit/>
          </a:bodyPr>
          <a:lstStyle/>
          <a:p>
            <a:pPr>
              <a:lnSpc>
                <a:spcPts val="1200"/>
              </a:lnSpc>
              <a:spcBef>
                <a:spcPct val="50000"/>
              </a:spcBef>
              <a:buFont typeface="Arial" pitchFamily="34" charset="0"/>
              <a:buChar char="•"/>
            </a:pPr>
            <a:r>
              <a:rPr lang="en-US" sz="1800" b="1" dirty="0" err="1">
                <a:solidFill>
                  <a:schemeClr val="bg1"/>
                </a:solidFill>
                <a:cs typeface="Arial" pitchFamily="34" charset="0"/>
              </a:rPr>
              <a:t>Postdocs</a:t>
            </a:r>
            <a:endParaRPr lang="en-US" sz="1800" b="1" dirty="0">
              <a:solidFill>
                <a:schemeClr val="bg1"/>
              </a:solidFill>
              <a:cs typeface="Arial" pitchFamily="34" charset="0"/>
            </a:endParaRPr>
          </a:p>
          <a:p>
            <a:pPr>
              <a:lnSpc>
                <a:spcPts val="1200"/>
              </a:lnSpc>
              <a:spcBef>
                <a:spcPct val="50000"/>
              </a:spcBef>
            </a:pPr>
            <a:r>
              <a:rPr lang="en-US" sz="1800" b="1" dirty="0">
                <a:solidFill>
                  <a:schemeClr val="bg1"/>
                </a:solidFill>
                <a:cs typeface="Arial" pitchFamily="34" charset="0"/>
              </a:rPr>
              <a:t>    Jim Bruckner (JPL)</a:t>
            </a:r>
          </a:p>
          <a:p>
            <a:pPr>
              <a:lnSpc>
                <a:spcPts val="1200"/>
              </a:lnSpc>
              <a:spcBef>
                <a:spcPct val="50000"/>
              </a:spcBef>
            </a:pPr>
            <a:r>
              <a:rPr lang="en-US" sz="1800" b="1" dirty="0">
                <a:solidFill>
                  <a:schemeClr val="bg1"/>
                </a:solidFill>
                <a:cs typeface="Arial" pitchFamily="34" charset="0"/>
              </a:rPr>
              <a:t>    Jen Fisher (UGA)</a:t>
            </a:r>
          </a:p>
          <a:p>
            <a:pPr>
              <a:lnSpc>
                <a:spcPts val="1200"/>
              </a:lnSpc>
              <a:spcBef>
                <a:spcPct val="50000"/>
              </a:spcBef>
            </a:pPr>
            <a:r>
              <a:rPr lang="en-US" sz="1800" b="1" dirty="0">
                <a:solidFill>
                  <a:schemeClr val="bg1"/>
                </a:solidFill>
                <a:cs typeface="Arial" pitchFamily="34" charset="0"/>
              </a:rPr>
              <a:t>    </a:t>
            </a:r>
            <a:r>
              <a:rPr lang="en-US" sz="1800" b="1" dirty="0" err="1">
                <a:solidFill>
                  <a:schemeClr val="bg1"/>
                </a:solidFill>
                <a:cs typeface="Arial" pitchFamily="34" charset="0"/>
              </a:rPr>
              <a:t>Gaosen</a:t>
            </a:r>
            <a:r>
              <a:rPr lang="en-US" sz="1800" b="1" dirty="0">
                <a:solidFill>
                  <a:schemeClr val="bg1"/>
                </a:solidFill>
                <a:cs typeface="Arial" pitchFamily="34" charset="0"/>
              </a:rPr>
              <a:t> Zhang (CAS)</a:t>
            </a:r>
          </a:p>
          <a:p>
            <a:pPr>
              <a:lnSpc>
                <a:spcPts val="1200"/>
              </a:lnSpc>
              <a:spcBef>
                <a:spcPct val="50000"/>
              </a:spcBef>
              <a:buFont typeface="Arial" pitchFamily="34" charset="0"/>
              <a:buChar char="•"/>
            </a:pPr>
            <a:r>
              <a:rPr lang="en-US" sz="1800" b="1" dirty="0">
                <a:solidFill>
                  <a:schemeClr val="bg1"/>
                </a:solidFill>
                <a:cs typeface="Arial" pitchFamily="34" charset="0"/>
              </a:rPr>
              <a:t>Grad Students </a:t>
            </a:r>
          </a:p>
          <a:p>
            <a:pPr>
              <a:lnSpc>
                <a:spcPts val="1200"/>
              </a:lnSpc>
              <a:spcBef>
                <a:spcPct val="50000"/>
              </a:spcBef>
            </a:pPr>
            <a:r>
              <a:rPr lang="en-US" sz="1800" b="1" dirty="0">
                <a:solidFill>
                  <a:schemeClr val="bg1"/>
                </a:solidFill>
                <a:cs typeface="Arial" pitchFamily="34" charset="0"/>
              </a:rPr>
              <a:t>     Susanna Blunt</a:t>
            </a:r>
          </a:p>
          <a:p>
            <a:pPr>
              <a:lnSpc>
                <a:spcPts val="1200"/>
              </a:lnSpc>
              <a:spcBef>
                <a:spcPct val="50000"/>
              </a:spcBef>
            </a:pPr>
            <a:r>
              <a:rPr lang="en-US" sz="1800" b="1" dirty="0">
                <a:solidFill>
                  <a:schemeClr val="bg1"/>
                </a:solidFill>
                <a:cs typeface="Arial" pitchFamily="34" charset="0"/>
              </a:rPr>
              <a:t>     *Stephanie </a:t>
            </a:r>
            <a:r>
              <a:rPr lang="en-US" sz="1800" b="1" dirty="0" err="1">
                <a:solidFill>
                  <a:schemeClr val="bg1"/>
                </a:solidFill>
                <a:cs typeface="Arial" pitchFamily="34" charset="0"/>
              </a:rPr>
              <a:t>Labahn</a:t>
            </a:r>
            <a:endParaRPr lang="en-US" sz="1800" b="1" dirty="0">
              <a:solidFill>
                <a:schemeClr val="bg1"/>
              </a:solidFill>
              <a:cs typeface="Arial" pitchFamily="34" charset="0"/>
            </a:endParaRPr>
          </a:p>
          <a:p>
            <a:pPr>
              <a:lnSpc>
                <a:spcPts val="1200"/>
              </a:lnSpc>
              <a:spcBef>
                <a:spcPct val="50000"/>
              </a:spcBef>
              <a:buFont typeface="Arial" pitchFamily="34" charset="0"/>
              <a:buChar char="•"/>
            </a:pPr>
            <a:r>
              <a:rPr lang="en-US" sz="1800" b="1" dirty="0">
                <a:solidFill>
                  <a:schemeClr val="bg1"/>
                </a:solidFill>
                <a:cs typeface="Arial" pitchFamily="34" charset="0"/>
              </a:rPr>
              <a:t>Undergraduates </a:t>
            </a:r>
          </a:p>
          <a:p>
            <a:pPr>
              <a:lnSpc>
                <a:spcPts val="1200"/>
              </a:lnSpc>
              <a:spcBef>
                <a:spcPct val="50000"/>
              </a:spcBef>
            </a:pPr>
            <a:r>
              <a:rPr lang="en-US" sz="1800" b="1" dirty="0">
                <a:solidFill>
                  <a:schemeClr val="bg1"/>
                </a:solidFill>
                <a:cs typeface="Arial" pitchFamily="34" charset="0"/>
              </a:rPr>
              <a:t>   *Mary </a:t>
            </a:r>
            <a:r>
              <a:rPr lang="en-US" sz="1800" b="1" dirty="0" err="1">
                <a:solidFill>
                  <a:schemeClr val="bg1"/>
                </a:solidFill>
                <a:cs typeface="Arial" pitchFamily="34" charset="0"/>
              </a:rPr>
              <a:t>Ehrsam</a:t>
            </a:r>
            <a:endParaRPr lang="en-US" sz="1800" b="1" dirty="0">
              <a:solidFill>
                <a:schemeClr val="bg1"/>
              </a:solidFill>
              <a:cs typeface="Arial" pitchFamily="34" charset="0"/>
            </a:endParaRPr>
          </a:p>
          <a:p>
            <a:pPr>
              <a:lnSpc>
                <a:spcPts val="1200"/>
              </a:lnSpc>
              <a:spcBef>
                <a:spcPct val="50000"/>
              </a:spcBef>
            </a:pPr>
            <a:r>
              <a:rPr lang="en-US" sz="1800" b="1" dirty="0">
                <a:solidFill>
                  <a:schemeClr val="bg1"/>
                </a:solidFill>
                <a:cs typeface="Arial" pitchFamily="34" charset="0"/>
              </a:rPr>
              <a:t>   *Juan Plata</a:t>
            </a:r>
          </a:p>
          <a:p>
            <a:pPr>
              <a:lnSpc>
                <a:spcPts val="1200"/>
              </a:lnSpc>
              <a:spcBef>
                <a:spcPct val="50000"/>
              </a:spcBef>
            </a:pPr>
            <a:r>
              <a:rPr lang="en-US" sz="1800" b="1" dirty="0">
                <a:solidFill>
                  <a:schemeClr val="bg1"/>
                </a:solidFill>
                <a:cs typeface="Arial" pitchFamily="34" charset="0"/>
              </a:rPr>
              <a:t>   </a:t>
            </a:r>
            <a:r>
              <a:rPr lang="en-US" sz="1800" b="1" dirty="0" smtClean="0">
                <a:solidFill>
                  <a:schemeClr val="bg1"/>
                </a:solidFill>
                <a:cs typeface="Arial" pitchFamily="34" charset="0"/>
              </a:rPr>
              <a:t>*Jessica </a:t>
            </a:r>
            <a:r>
              <a:rPr lang="en-US" sz="1800" b="1" dirty="0" err="1">
                <a:solidFill>
                  <a:schemeClr val="bg1"/>
                </a:solidFill>
                <a:cs typeface="Arial" pitchFamily="34" charset="0"/>
              </a:rPr>
              <a:t>Newburn</a:t>
            </a:r>
            <a:endParaRPr lang="en-US" sz="1800" b="1" dirty="0">
              <a:solidFill>
                <a:schemeClr val="bg1"/>
              </a:solidFill>
              <a:cs typeface="Arial" pitchFamily="34" charset="0"/>
            </a:endParaRPr>
          </a:p>
          <a:p>
            <a:pPr>
              <a:lnSpc>
                <a:spcPts val="1200"/>
              </a:lnSpc>
              <a:spcBef>
                <a:spcPct val="50000"/>
              </a:spcBef>
            </a:pPr>
            <a:r>
              <a:rPr lang="en-US" sz="1800" b="1" dirty="0">
                <a:solidFill>
                  <a:schemeClr val="bg1"/>
                </a:solidFill>
                <a:cs typeface="Arial" pitchFamily="34" charset="0"/>
              </a:rPr>
              <a:t>    Patty </a:t>
            </a:r>
            <a:r>
              <a:rPr lang="en-US" sz="1800" b="1" dirty="0" err="1" smtClean="0">
                <a:solidFill>
                  <a:schemeClr val="bg1"/>
                </a:solidFill>
                <a:cs typeface="Arial" pitchFamily="34" charset="0"/>
              </a:rPr>
              <a:t>Edmiston</a:t>
            </a:r>
            <a:endParaRPr lang="en-US" sz="1800" b="1" dirty="0">
              <a:solidFill>
                <a:schemeClr val="bg1"/>
              </a:solidFill>
              <a:cs typeface="Arial" pitchFamily="34" charset="0"/>
            </a:endParaRPr>
          </a:p>
          <a:p>
            <a:pPr>
              <a:lnSpc>
                <a:spcPts val="1200"/>
              </a:lnSpc>
              <a:spcBef>
                <a:spcPct val="50000"/>
              </a:spcBef>
              <a:buFont typeface="Arial" pitchFamily="34" charset="0"/>
              <a:buChar char="•"/>
            </a:pPr>
            <a:r>
              <a:rPr lang="en-US" sz="1800" b="1" dirty="0">
                <a:solidFill>
                  <a:schemeClr val="bg1"/>
                </a:solidFill>
                <a:cs typeface="Arial" pitchFamily="34" charset="0"/>
              </a:rPr>
              <a:t>Summer students</a:t>
            </a:r>
          </a:p>
          <a:p>
            <a:pPr>
              <a:lnSpc>
                <a:spcPts val="1200"/>
              </a:lnSpc>
              <a:spcBef>
                <a:spcPct val="50000"/>
              </a:spcBef>
            </a:pPr>
            <a:r>
              <a:rPr lang="en-US" sz="1800" b="1" dirty="0">
                <a:solidFill>
                  <a:schemeClr val="bg1"/>
                </a:solidFill>
                <a:cs typeface="Arial" pitchFamily="34" charset="0"/>
              </a:rPr>
              <a:t>    Christina </a:t>
            </a:r>
            <a:r>
              <a:rPr lang="en-US" sz="1800" b="1" dirty="0" err="1">
                <a:solidFill>
                  <a:schemeClr val="bg1"/>
                </a:solidFill>
                <a:cs typeface="Arial" pitchFamily="34" charset="0"/>
              </a:rPr>
              <a:t>Jocovides</a:t>
            </a:r>
            <a:endParaRPr lang="en-US" sz="1800" b="1" dirty="0">
              <a:solidFill>
                <a:schemeClr val="bg1"/>
              </a:solidFill>
              <a:cs typeface="Arial" pitchFamily="34" charset="0"/>
            </a:endParaRPr>
          </a:p>
          <a:p>
            <a:pPr>
              <a:lnSpc>
                <a:spcPts val="1200"/>
              </a:lnSpc>
              <a:spcBef>
                <a:spcPct val="50000"/>
              </a:spcBef>
            </a:pPr>
            <a:r>
              <a:rPr lang="en-US" sz="1800" b="1" dirty="0">
                <a:solidFill>
                  <a:schemeClr val="bg1"/>
                </a:solidFill>
                <a:cs typeface="Arial" pitchFamily="34" charset="0"/>
              </a:rPr>
              <a:t>    Alex </a:t>
            </a:r>
            <a:r>
              <a:rPr lang="en-US" sz="1800" b="1" dirty="0" smtClean="0">
                <a:solidFill>
                  <a:schemeClr val="bg1"/>
                </a:solidFill>
                <a:cs typeface="Arial" pitchFamily="34" charset="0"/>
              </a:rPr>
              <a:t>Michaud</a:t>
            </a:r>
          </a:p>
          <a:p>
            <a:pPr>
              <a:lnSpc>
                <a:spcPts val="1200"/>
              </a:lnSpc>
              <a:spcBef>
                <a:spcPct val="50000"/>
              </a:spcBef>
            </a:pPr>
            <a:r>
              <a:rPr lang="en-US" sz="1800" b="1" dirty="0" smtClean="0">
                <a:solidFill>
                  <a:schemeClr val="bg1"/>
                </a:solidFill>
                <a:cs typeface="Arial" pitchFamily="34" charset="0"/>
              </a:rPr>
              <a:t>    </a:t>
            </a:r>
            <a:r>
              <a:rPr lang="en-US" sz="1800" b="1" dirty="0" err="1" smtClean="0">
                <a:solidFill>
                  <a:schemeClr val="bg1"/>
                </a:solidFill>
                <a:cs typeface="Arial" pitchFamily="34" charset="0"/>
              </a:rPr>
              <a:t>Chelsey</a:t>
            </a:r>
            <a:r>
              <a:rPr lang="en-US" sz="1800" b="1" dirty="0" smtClean="0">
                <a:solidFill>
                  <a:schemeClr val="bg1"/>
                </a:solidFill>
                <a:cs typeface="Arial" pitchFamily="34" charset="0"/>
              </a:rPr>
              <a:t> </a:t>
            </a:r>
            <a:r>
              <a:rPr lang="en-US" sz="1800" b="1" dirty="0" err="1" smtClean="0">
                <a:solidFill>
                  <a:schemeClr val="bg1"/>
                </a:solidFill>
                <a:cs typeface="Arial" pitchFamily="34" charset="0"/>
              </a:rPr>
              <a:t>VanDrisse</a:t>
            </a:r>
            <a:endParaRPr lang="en-US" sz="1800" b="1" dirty="0">
              <a:solidFill>
                <a:schemeClr val="bg1"/>
              </a:solidFill>
              <a:cs typeface="Arial" pitchFamily="34" charset="0"/>
            </a:endParaRPr>
          </a:p>
          <a:p>
            <a:pPr>
              <a:lnSpc>
                <a:spcPts val="1200"/>
              </a:lnSpc>
              <a:spcBef>
                <a:spcPct val="50000"/>
              </a:spcBef>
              <a:buFont typeface="Arial" pitchFamily="34" charset="0"/>
              <a:buChar char="•"/>
            </a:pPr>
            <a:r>
              <a:rPr lang="en-US" sz="1800" b="1" dirty="0" smtClean="0">
                <a:solidFill>
                  <a:schemeClr val="bg1"/>
                </a:solidFill>
                <a:cs typeface="Arial" pitchFamily="34" charset="0"/>
              </a:rPr>
              <a:t>High </a:t>
            </a:r>
            <a:r>
              <a:rPr lang="en-US" sz="1800" b="1" dirty="0">
                <a:solidFill>
                  <a:schemeClr val="bg1"/>
                </a:solidFill>
                <a:cs typeface="Arial" pitchFamily="34" charset="0"/>
              </a:rPr>
              <a:t>School</a:t>
            </a:r>
          </a:p>
          <a:p>
            <a:pPr>
              <a:lnSpc>
                <a:spcPts val="1200"/>
              </a:lnSpc>
              <a:spcBef>
                <a:spcPct val="50000"/>
              </a:spcBef>
            </a:pPr>
            <a:r>
              <a:rPr lang="en-US" sz="1800" b="1" dirty="0">
                <a:solidFill>
                  <a:schemeClr val="bg1"/>
                </a:solidFill>
                <a:cs typeface="Arial" pitchFamily="34" charset="0"/>
              </a:rPr>
              <a:t>    Alexandra </a:t>
            </a:r>
            <a:r>
              <a:rPr lang="en-US" sz="1800" b="1" dirty="0" smtClean="0">
                <a:solidFill>
                  <a:schemeClr val="bg1"/>
                </a:solidFill>
                <a:cs typeface="Arial" pitchFamily="34" charset="0"/>
              </a:rPr>
              <a:t>Wheatley</a:t>
            </a:r>
          </a:p>
          <a:p>
            <a:pPr>
              <a:lnSpc>
                <a:spcPts val="1200"/>
              </a:lnSpc>
              <a:spcBef>
                <a:spcPct val="50000"/>
              </a:spcBef>
            </a:pPr>
            <a:r>
              <a:rPr lang="en-US" sz="1800" b="1" dirty="0" smtClean="0">
                <a:solidFill>
                  <a:schemeClr val="bg1"/>
                </a:solidFill>
                <a:cs typeface="Arial" pitchFamily="34" charset="0"/>
              </a:rPr>
              <a:t>    Joseph </a:t>
            </a:r>
            <a:r>
              <a:rPr lang="en-US" sz="1800" b="1" dirty="0" err="1" smtClean="0">
                <a:solidFill>
                  <a:schemeClr val="bg1"/>
                </a:solidFill>
                <a:cs typeface="Arial" pitchFamily="34" charset="0"/>
              </a:rPr>
              <a:t>knue</a:t>
            </a:r>
            <a:endParaRPr lang="en-US" sz="1800" b="1" dirty="0" smtClean="0">
              <a:solidFill>
                <a:schemeClr val="bg1"/>
              </a:solidFill>
              <a:cs typeface="Arial" pitchFamily="34" charset="0"/>
            </a:endParaRPr>
          </a:p>
          <a:p>
            <a:pPr>
              <a:lnSpc>
                <a:spcPts val="1200"/>
              </a:lnSpc>
              <a:spcBef>
                <a:spcPct val="50000"/>
              </a:spcBef>
            </a:pPr>
            <a:r>
              <a:rPr lang="en-US" sz="1800" b="1" dirty="0" smtClean="0">
                <a:solidFill>
                  <a:schemeClr val="bg1"/>
                </a:solidFill>
                <a:cs typeface="Arial" pitchFamily="34" charset="0"/>
              </a:rPr>
              <a:t>    Chance </a:t>
            </a:r>
            <a:r>
              <a:rPr lang="en-US" sz="1800" b="1" dirty="0" err="1" smtClean="0">
                <a:solidFill>
                  <a:schemeClr val="bg1"/>
                </a:solidFill>
                <a:cs typeface="Arial" pitchFamily="34" charset="0"/>
              </a:rPr>
              <a:t>Creigh</a:t>
            </a:r>
            <a:endParaRPr lang="en-US" sz="1800" b="1" dirty="0">
              <a:solidFill>
                <a:schemeClr val="bg1"/>
              </a:solidFill>
              <a:cs typeface="Arial" pitchFamily="34" charset="0"/>
            </a:endParaRPr>
          </a:p>
          <a:p>
            <a:pPr>
              <a:lnSpc>
                <a:spcPts val="1200"/>
              </a:lnSpc>
              <a:spcBef>
                <a:spcPct val="50000"/>
              </a:spcBef>
              <a:buFont typeface="Arial" pitchFamily="34" charset="0"/>
              <a:buChar char="•"/>
            </a:pPr>
            <a:r>
              <a:rPr lang="en-US" sz="1800" b="1" dirty="0">
                <a:solidFill>
                  <a:schemeClr val="bg1"/>
                </a:solidFill>
                <a:cs typeface="Arial" pitchFamily="34" charset="0"/>
              </a:rPr>
              <a:t>Visiting Scientists</a:t>
            </a:r>
          </a:p>
          <a:p>
            <a:pPr>
              <a:lnSpc>
                <a:spcPts val="1200"/>
              </a:lnSpc>
              <a:spcBef>
                <a:spcPct val="50000"/>
              </a:spcBef>
            </a:pPr>
            <a:r>
              <a:rPr lang="en-US" sz="1800" b="1" dirty="0">
                <a:solidFill>
                  <a:schemeClr val="bg1"/>
                </a:solidFill>
                <a:cs typeface="Arial" pitchFamily="34" charset="0"/>
              </a:rPr>
              <a:t>   </a:t>
            </a:r>
            <a:r>
              <a:rPr lang="en-US" sz="1800" b="1" dirty="0" smtClean="0">
                <a:solidFill>
                  <a:schemeClr val="bg1"/>
                </a:solidFill>
                <a:cs typeface="Arial" pitchFamily="34" charset="0"/>
              </a:rPr>
              <a:t> Michael Leonardo</a:t>
            </a:r>
          </a:p>
          <a:p>
            <a:pPr>
              <a:lnSpc>
                <a:spcPts val="1200"/>
              </a:lnSpc>
              <a:spcBef>
                <a:spcPct val="50000"/>
              </a:spcBef>
            </a:pPr>
            <a:endParaRPr lang="en-US" sz="1800" b="1" dirty="0">
              <a:solidFill>
                <a:schemeClr val="bg1"/>
              </a:solidFill>
              <a:cs typeface="Arial" pitchFamily="34" charset="0"/>
            </a:endParaRPr>
          </a:p>
          <a:p>
            <a:pPr>
              <a:lnSpc>
                <a:spcPts val="1200"/>
              </a:lnSpc>
              <a:spcBef>
                <a:spcPct val="50000"/>
              </a:spcBef>
            </a:pPr>
            <a:r>
              <a:rPr lang="en-US" sz="1800" b="1" dirty="0">
                <a:solidFill>
                  <a:schemeClr val="bg1"/>
                </a:solidFill>
                <a:cs typeface="Arial" pitchFamily="34" charset="0"/>
              </a:rPr>
              <a:t>    </a:t>
            </a:r>
          </a:p>
          <a:p>
            <a:pPr>
              <a:lnSpc>
                <a:spcPct val="80000"/>
              </a:lnSpc>
              <a:spcBef>
                <a:spcPct val="50000"/>
              </a:spcBef>
            </a:pPr>
            <a:endParaRPr lang="en-US" sz="1800" b="1" dirty="0">
              <a:solidFill>
                <a:schemeClr val="bg1"/>
              </a:solidFill>
              <a:cs typeface="Arial" pitchFamily="34" charset="0"/>
            </a:endParaRPr>
          </a:p>
          <a:p>
            <a:pPr>
              <a:lnSpc>
                <a:spcPct val="80000"/>
              </a:lnSpc>
              <a:spcBef>
                <a:spcPct val="50000"/>
              </a:spcBef>
            </a:pPr>
            <a:endParaRPr lang="en-US" sz="1800" b="1" dirty="0">
              <a:solidFill>
                <a:schemeClr val="bg1"/>
              </a:solidFill>
              <a:cs typeface="Arial" pitchFamily="34" charset="0"/>
            </a:endParaRPr>
          </a:p>
        </p:txBody>
      </p:sp>
      <p:sp>
        <p:nvSpPr>
          <p:cNvPr id="68613" name="TextBox 7"/>
          <p:cNvSpPr txBox="1">
            <a:spLocks noChangeArrowheads="1"/>
          </p:cNvSpPr>
          <p:nvPr/>
        </p:nvSpPr>
        <p:spPr bwMode="auto">
          <a:xfrm>
            <a:off x="685800" y="955675"/>
            <a:ext cx="5002213" cy="461963"/>
          </a:xfrm>
          <a:prstGeom prst="rect">
            <a:avLst/>
          </a:prstGeom>
          <a:noFill/>
          <a:ln w="9525">
            <a:noFill/>
            <a:miter lim="800000"/>
            <a:headEnd/>
            <a:tailEnd/>
          </a:ln>
        </p:spPr>
        <p:txBody>
          <a:bodyPr wrap="none">
            <a:spAutoFit/>
          </a:bodyPr>
          <a:lstStyle/>
          <a:p>
            <a:r>
              <a:rPr lang="en-US" sz="2400" b="1">
                <a:solidFill>
                  <a:schemeClr val="bg1"/>
                </a:solidFill>
              </a:rPr>
              <a:t>The People Who Make it Happen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shadeToTitle="1">
        <a:solidFill>
          <a:schemeClr val="bg1"/>
        </a:solidFill>
        <a:effectLst/>
      </p:bgPr>
    </p:bg>
    <p:spTree>
      <p:nvGrpSpPr>
        <p:cNvPr id="1" name=""/>
        <p:cNvGrpSpPr/>
        <p:nvPr/>
      </p:nvGrpSpPr>
      <p:grpSpPr>
        <a:xfrm>
          <a:off x="0" y="0"/>
          <a:ext cx="0" cy="0"/>
          <a:chOff x="0" y="0"/>
          <a:chExt cx="0" cy="0"/>
        </a:xfrm>
      </p:grpSpPr>
      <p:pic>
        <p:nvPicPr>
          <p:cNvPr id="728066" name="Picture 2" descr="F:\Ash Meadows Workshop 2010\Images\Point.jpg"/>
          <p:cNvPicPr>
            <a:picLocks noChangeAspect="1" noChangeArrowheads="1"/>
          </p:cNvPicPr>
          <p:nvPr/>
        </p:nvPicPr>
        <p:blipFill>
          <a:blip r:embed="rId2" cstate="print"/>
          <a:srcRect l="21328" t="24241" r="16690" b="14033"/>
          <a:stretch>
            <a:fillRect/>
          </a:stretch>
        </p:blipFill>
        <p:spPr bwMode="auto">
          <a:xfrm>
            <a:off x="0" y="0"/>
            <a:ext cx="9144000" cy="6858000"/>
          </a:xfrm>
          <a:prstGeom prst="rect">
            <a:avLst/>
          </a:prstGeom>
          <a:noFill/>
        </p:spPr>
      </p:pic>
      <p:sp>
        <p:nvSpPr>
          <p:cNvPr id="3" name="Rectangle 5"/>
          <p:cNvSpPr txBox="1">
            <a:spLocks noChangeArrowheads="1"/>
          </p:cNvSpPr>
          <p:nvPr/>
        </p:nvSpPr>
        <p:spPr bwMode="auto">
          <a:xfrm>
            <a:off x="457200" y="762000"/>
            <a:ext cx="82296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bg1"/>
              </a:solidFill>
              <a:effectLst/>
              <a:uLnTx/>
              <a:uFillTx/>
              <a:latin typeface="Arial" pitchFamily="34" charset="0"/>
              <a:ea typeface="+mn-ea"/>
              <a:cs typeface="+mn-cs"/>
            </a:endParaRPr>
          </a:p>
        </p:txBody>
      </p:sp>
      <p:sp>
        <p:nvSpPr>
          <p:cNvPr id="4" name="Rectangle 6"/>
          <p:cNvSpPr txBox="1">
            <a:spLocks noChangeArrowheads="1"/>
          </p:cNvSpPr>
          <p:nvPr/>
        </p:nvSpPr>
        <p:spPr>
          <a:xfrm>
            <a:off x="457200" y="495300"/>
            <a:ext cx="8229600" cy="6057900"/>
          </a:xfrm>
          <a:prstGeom prst="rect">
            <a:avLst/>
          </a:prstGeom>
          <a:solidFill>
            <a:schemeClr val="tx1">
              <a:lumMod val="50000"/>
              <a:lumOff val="50000"/>
              <a:alpha val="73000"/>
            </a:schemeClr>
          </a:solidFill>
          <a:ln/>
        </p:spPr>
        <p:txBody>
          <a:bodyPr/>
          <a:lstStyle/>
          <a:p>
            <a:pPr marL="342900" indent="-342900" algn="ctr">
              <a:spcBef>
                <a:spcPct val="20000"/>
              </a:spcBef>
            </a:pPr>
            <a:r>
              <a:rPr kumimoji="0" lang="en-US" sz="2400" b="1" i="0" u="none" strike="noStrike" kern="0" cap="none" spc="0" normalizeH="0" baseline="0" noProof="0" dirty="0" smtClean="0">
                <a:ln>
                  <a:noFill/>
                </a:ln>
                <a:solidFill>
                  <a:schemeClr val="bg1"/>
                </a:solidFill>
                <a:effectLst/>
                <a:uLnTx/>
                <a:uFillTx/>
                <a:latin typeface="Arial" pitchFamily="34" charset="0"/>
                <a:ea typeface="+mn-ea"/>
                <a:cs typeface="+mn-cs"/>
              </a:rPr>
              <a:t>	</a:t>
            </a:r>
            <a:r>
              <a:rPr lang="en-US" sz="4000" b="1" kern="0" dirty="0" smtClean="0">
                <a:solidFill>
                  <a:schemeClr val="bg1"/>
                </a:solidFill>
              </a:rPr>
              <a:t>Acknowledgements</a:t>
            </a:r>
          </a:p>
          <a:p>
            <a:pPr marL="342900" indent="-342900">
              <a:spcBef>
                <a:spcPct val="20000"/>
              </a:spcBef>
            </a:pPr>
            <a:endParaRPr lang="en-US" b="1" kern="0" dirty="0" smtClean="0">
              <a:solidFill>
                <a:schemeClr val="bg1"/>
              </a:solidFill>
            </a:endParaRPr>
          </a:p>
          <a:p>
            <a:pPr marL="342900" lvl="0" indent="-342900">
              <a:spcBef>
                <a:spcPct val="20000"/>
              </a:spcBef>
            </a:pPr>
            <a:r>
              <a:rPr kumimoji="0" lang="en-US" sz="2000" b="1" i="0" u="none" strike="noStrike" kern="0" cap="none" spc="0" normalizeH="0" baseline="0" noProof="0" dirty="0" smtClean="0">
                <a:ln>
                  <a:noFill/>
                </a:ln>
                <a:solidFill>
                  <a:schemeClr val="bg1"/>
                </a:solidFill>
                <a:effectLst/>
                <a:uLnTx/>
                <a:uFillTx/>
                <a:latin typeface="Arial" pitchFamily="34" charset="0"/>
                <a:ea typeface="+mn-ea"/>
                <a:cs typeface="+mn-cs"/>
              </a:rPr>
              <a:t>	Special </a:t>
            </a:r>
            <a:r>
              <a:rPr lang="en-US" b="1" kern="0" dirty="0" smtClean="0">
                <a:solidFill>
                  <a:schemeClr val="bg1"/>
                </a:solidFill>
              </a:rPr>
              <a:t>thanks to Bill </a:t>
            </a:r>
            <a:r>
              <a:rPr lang="en-US" b="1" kern="0" dirty="0" err="1" smtClean="0">
                <a:solidFill>
                  <a:schemeClr val="bg1"/>
                </a:solidFill>
              </a:rPr>
              <a:t>Wilborn</a:t>
            </a:r>
            <a:r>
              <a:rPr lang="en-US" b="1" kern="0" dirty="0" smtClean="0">
                <a:solidFill>
                  <a:schemeClr val="bg1"/>
                </a:solidFill>
              </a:rPr>
              <a:t> for enabling site access at UGTA wells. Thanks to Russell Sheldon, Jeff </a:t>
            </a:r>
            <a:r>
              <a:rPr lang="en-US" b="1" kern="0" dirty="0" err="1" smtClean="0">
                <a:solidFill>
                  <a:schemeClr val="bg1"/>
                </a:solidFill>
              </a:rPr>
              <a:t>Wutz</a:t>
            </a:r>
            <a:r>
              <a:rPr lang="en-US" b="1" kern="0" dirty="0" smtClean="0">
                <a:solidFill>
                  <a:schemeClr val="bg1"/>
                </a:solidFill>
              </a:rPr>
              <a:t>, Jeff Sanchez, Robert Goodwin and many others who have worked with us at the NNSS. </a:t>
            </a:r>
            <a:r>
              <a:rPr kumimoji="0" lang="en-US" sz="2000" b="1" i="0" u="none" strike="noStrike" kern="0" cap="none" spc="0" normalizeH="0" baseline="0" noProof="0" dirty="0" smtClean="0">
                <a:ln>
                  <a:noFill/>
                </a:ln>
                <a:solidFill>
                  <a:schemeClr val="bg1"/>
                </a:solidFill>
                <a:effectLst/>
                <a:uLnTx/>
                <a:uFillTx/>
                <a:latin typeface="Arial" pitchFamily="34" charset="0"/>
                <a:ea typeface="+mn-ea"/>
                <a:cs typeface="+mn-cs"/>
              </a:rPr>
              <a:t>Thanks also to Mike Bower, Terry Fisk, Kevin Wilson, Richard </a:t>
            </a:r>
            <a:r>
              <a:rPr kumimoji="0" lang="en-US" sz="2000" b="1" i="0" u="none" strike="noStrike" kern="0" cap="none" spc="0" normalizeH="0" baseline="0" noProof="0" dirty="0" err="1" smtClean="0">
                <a:ln>
                  <a:noFill/>
                </a:ln>
                <a:solidFill>
                  <a:schemeClr val="bg1"/>
                </a:solidFill>
                <a:effectLst/>
                <a:uLnTx/>
                <a:uFillTx/>
                <a:latin typeface="Arial" pitchFamily="34" charset="0"/>
                <a:ea typeface="+mn-ea"/>
                <a:cs typeface="+mn-cs"/>
              </a:rPr>
              <a:t>Friese</a:t>
            </a:r>
            <a:r>
              <a:rPr kumimoji="0" lang="en-US" sz="2000" b="1" i="0" u="none" strike="noStrike" kern="0" cap="none" spc="0" normalizeH="0" baseline="0" noProof="0" dirty="0" smtClean="0">
                <a:ln>
                  <a:noFill/>
                </a:ln>
                <a:solidFill>
                  <a:schemeClr val="bg1"/>
                </a:solidFill>
                <a:effectLst/>
                <a:uLnTx/>
                <a:uFillTx/>
                <a:latin typeface="Arial" pitchFamily="34" charset="0"/>
                <a:ea typeface="+mn-ea"/>
                <a:cs typeface="+mn-cs"/>
              </a:rPr>
              <a:t>, David </a:t>
            </a:r>
            <a:r>
              <a:rPr kumimoji="0" lang="en-US" sz="2000" b="1" i="0" u="none" strike="noStrike" kern="0" cap="none" spc="0" normalizeH="0" baseline="0" noProof="0" dirty="0" err="1" smtClean="0">
                <a:ln>
                  <a:noFill/>
                </a:ln>
                <a:solidFill>
                  <a:schemeClr val="bg1"/>
                </a:solidFill>
                <a:effectLst/>
                <a:uLnTx/>
                <a:uFillTx/>
                <a:latin typeface="Arial" pitchFamily="34" charset="0"/>
                <a:ea typeface="+mn-ea"/>
                <a:cs typeface="+mn-cs"/>
              </a:rPr>
              <a:t>Ek</a:t>
            </a:r>
            <a:r>
              <a:rPr kumimoji="0" lang="en-US" sz="2000" b="1" i="0" u="none" strike="noStrike" kern="0" cap="none" spc="0" normalizeH="0" baseline="0" noProof="0" dirty="0" smtClean="0">
                <a:ln>
                  <a:noFill/>
                </a:ln>
                <a:solidFill>
                  <a:schemeClr val="bg1"/>
                </a:solidFill>
                <a:effectLst/>
                <a:uLnTx/>
                <a:uFillTx/>
                <a:latin typeface="Arial" pitchFamily="34" charset="0"/>
                <a:ea typeface="+mn-ea"/>
                <a:cs typeface="+mn-cs"/>
              </a:rPr>
              <a:t>, Linda Manning and others from the NPS for assistance and guidance that enabled sampling at </a:t>
            </a:r>
            <a:r>
              <a:rPr kumimoji="0" lang="en-US" sz="2000" b="1" i="0" u="none" strike="noStrike" kern="0" cap="none" spc="0" normalizeH="0" baseline="0" noProof="0" dirty="0" err="1" smtClean="0">
                <a:ln>
                  <a:noFill/>
                </a:ln>
                <a:solidFill>
                  <a:schemeClr val="bg1"/>
                </a:solidFill>
                <a:effectLst/>
                <a:uLnTx/>
                <a:uFillTx/>
                <a:latin typeface="Arial" pitchFamily="34" charset="0"/>
                <a:ea typeface="+mn-ea"/>
                <a:cs typeface="+mn-cs"/>
              </a:rPr>
              <a:t>Nevares</a:t>
            </a:r>
            <a:r>
              <a:rPr kumimoji="0" lang="en-US" sz="2000" b="1" i="0" u="none" strike="noStrike" kern="0" cap="none" spc="0" normalizeH="0" baseline="0" noProof="0" dirty="0" smtClean="0">
                <a:ln>
                  <a:noFill/>
                </a:ln>
                <a:solidFill>
                  <a:schemeClr val="bg1"/>
                </a:solidFill>
                <a:effectLst/>
                <a:uLnTx/>
                <a:uFillTx/>
                <a:latin typeface="Arial" pitchFamily="34" charset="0"/>
                <a:ea typeface="+mn-ea"/>
                <a:cs typeface="+mn-cs"/>
              </a:rPr>
              <a:t> deep well and Devils Hole. Thanks to Michael King and Walter Slack for funding and sampling assistance at </a:t>
            </a:r>
            <a:r>
              <a:rPr kumimoji="0" lang="en-US" sz="2000" b="1" i="0" u="none" strike="noStrike" kern="0" cap="none" spc="0" normalizeH="0" baseline="0" noProof="0" dirty="0" err="1" smtClean="0">
                <a:ln>
                  <a:noFill/>
                </a:ln>
                <a:solidFill>
                  <a:schemeClr val="bg1"/>
                </a:solidFill>
                <a:effectLst/>
                <a:uLnTx/>
                <a:uFillTx/>
                <a:latin typeface="Arial" pitchFamily="34" charset="0"/>
                <a:ea typeface="+mn-ea"/>
                <a:cs typeface="+mn-cs"/>
              </a:rPr>
              <a:t>Nevares</a:t>
            </a:r>
            <a:r>
              <a:rPr kumimoji="0" lang="en-US" sz="2000" b="1" i="0" u="none" strike="noStrike" kern="0" cap="none" spc="0" normalizeH="0" baseline="0" noProof="0" dirty="0" smtClean="0">
                <a:ln>
                  <a:noFill/>
                </a:ln>
                <a:solidFill>
                  <a:schemeClr val="bg1"/>
                </a:solidFill>
                <a:effectLst/>
                <a:uLnTx/>
                <a:uFillTx/>
                <a:latin typeface="Arial" pitchFamily="34" charset="0"/>
                <a:ea typeface="+mn-ea"/>
                <a:cs typeface="+mn-cs"/>
              </a:rPr>
              <a:t>. Thanks to Levi </a:t>
            </a:r>
            <a:r>
              <a:rPr kumimoji="0" lang="en-US" sz="2000" b="1" i="0" u="none" strike="noStrike" kern="0" cap="none" spc="0" normalizeH="0" baseline="0" noProof="0" dirty="0" err="1" smtClean="0">
                <a:ln>
                  <a:noFill/>
                </a:ln>
                <a:solidFill>
                  <a:schemeClr val="bg1"/>
                </a:solidFill>
                <a:effectLst/>
                <a:uLnTx/>
                <a:uFillTx/>
                <a:latin typeface="Arial" pitchFamily="34" charset="0"/>
                <a:ea typeface="+mn-ea"/>
                <a:cs typeface="+mn-cs"/>
              </a:rPr>
              <a:t>Kryder</a:t>
            </a:r>
            <a:r>
              <a:rPr kumimoji="0" lang="en-US" sz="2000" b="1" i="0" u="none" strike="noStrike" kern="0" cap="none" spc="0" normalizeH="0" baseline="0" noProof="0" dirty="0" smtClean="0">
                <a:ln>
                  <a:noFill/>
                </a:ln>
                <a:solidFill>
                  <a:schemeClr val="bg1"/>
                </a:solidFill>
                <a:effectLst/>
                <a:uLnTx/>
                <a:uFillTx/>
                <a:latin typeface="Arial" pitchFamily="34" charset="0"/>
                <a:ea typeface="+mn-ea"/>
                <a:cs typeface="+mn-cs"/>
              </a:rPr>
              <a:t>, Roger McRae, Bill Howard, Jamie Walker and the rest of the team at Nye County for funding and deep well sampling opportunities, and many others who have followed this unusual project for several years</a:t>
            </a:r>
            <a:r>
              <a:rPr lang="en-US" b="1" kern="0" dirty="0" smtClean="0">
                <a:solidFill>
                  <a:schemeClr val="bg1"/>
                </a:solidFill>
              </a:rPr>
              <a:t>. This work has been funded primarily by DOE ERSP, DOE SBR, DOE EPSCOR, the Hydrodynamics Group, LLC, the Nuclear Waste Repository Project Office, . </a:t>
            </a:r>
            <a:endParaRPr kumimoji="0" lang="en-US" sz="2000" b="1" i="0" u="none" strike="noStrike" kern="0" cap="none" spc="0" normalizeH="0" baseline="0" noProof="0" dirty="0">
              <a:ln>
                <a:noFill/>
              </a:ln>
              <a:solidFill>
                <a:schemeClr val="bg1"/>
              </a:solidFill>
              <a:effectLst/>
              <a:uLnTx/>
              <a:uFillTx/>
              <a:latin typeface="Arial"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861190" name="Picture 6" descr="DH_EndolithicBoring_SEM_USGS_0123"/>
          <p:cNvPicPr>
            <a:picLocks noChangeAspect="1" noChangeArrowheads="1"/>
          </p:cNvPicPr>
          <p:nvPr/>
        </p:nvPicPr>
        <p:blipFill>
          <a:blip r:embed="rId2" cstate="print"/>
          <a:srcRect b="2229"/>
          <a:stretch>
            <a:fillRect/>
          </a:stretch>
        </p:blipFill>
        <p:spPr bwMode="auto">
          <a:xfrm>
            <a:off x="0" y="-2"/>
            <a:ext cx="9144000" cy="6864461"/>
          </a:xfrm>
          <a:prstGeom prst="rect">
            <a:avLst/>
          </a:prstGeom>
          <a:noFill/>
        </p:spPr>
      </p:pic>
      <p:sp>
        <p:nvSpPr>
          <p:cNvPr id="861192" name="Rectangle 8"/>
          <p:cNvSpPr>
            <a:spLocks noChangeArrowheads="1"/>
          </p:cNvSpPr>
          <p:nvPr/>
        </p:nvSpPr>
        <p:spPr bwMode="auto">
          <a:xfrm>
            <a:off x="4267200" y="6477000"/>
            <a:ext cx="4648200" cy="307777"/>
          </a:xfrm>
          <a:prstGeom prst="rect">
            <a:avLst/>
          </a:prstGeom>
          <a:solidFill>
            <a:schemeClr val="tx1">
              <a:alpha val="73000"/>
            </a:schemeClr>
          </a:solidFill>
          <a:ln w="9525">
            <a:noFill/>
            <a:miter lim="800000"/>
            <a:headEnd/>
            <a:tailEnd/>
          </a:ln>
          <a:effectLst/>
        </p:spPr>
        <p:txBody>
          <a:bodyPr wrap="square">
            <a:spAutoFit/>
          </a:bodyPr>
          <a:lstStyle/>
          <a:p>
            <a:pPr>
              <a:spcBef>
                <a:spcPct val="50000"/>
              </a:spcBef>
            </a:pPr>
            <a:r>
              <a:rPr lang="en-US" sz="1400" b="1" dirty="0" smtClean="0">
                <a:solidFill>
                  <a:schemeClr val="bg1"/>
                </a:solidFill>
              </a:rPr>
              <a:t>Devils Hole rock-boring bacteria, Alan </a:t>
            </a:r>
            <a:r>
              <a:rPr lang="en-US" sz="1400" b="1" dirty="0">
                <a:solidFill>
                  <a:schemeClr val="bg1"/>
                </a:solidFill>
              </a:rPr>
              <a:t>Riggs, </a:t>
            </a:r>
            <a:r>
              <a:rPr lang="en-US" sz="1400" b="1" dirty="0" smtClean="0">
                <a:solidFill>
                  <a:schemeClr val="bg1"/>
                </a:solidFill>
              </a:rPr>
              <a:t>USGS</a:t>
            </a:r>
            <a:endParaRPr lang="en-US" sz="1400" b="1" i="1" dirty="0">
              <a:solidFill>
                <a:schemeClr val="bg1"/>
              </a:solidFill>
            </a:endParaRPr>
          </a:p>
        </p:txBody>
      </p:sp>
      <p:sp>
        <p:nvSpPr>
          <p:cNvPr id="7" name="Rectangle 4"/>
          <p:cNvSpPr txBox="1">
            <a:spLocks noChangeArrowheads="1"/>
          </p:cNvSpPr>
          <p:nvPr/>
        </p:nvSpPr>
        <p:spPr>
          <a:xfrm>
            <a:off x="744805" y="533400"/>
            <a:ext cx="7637195" cy="5644116"/>
          </a:xfrm>
          <a:prstGeom prst="rect">
            <a:avLst/>
          </a:prstGeom>
          <a:solidFill>
            <a:schemeClr val="tx1">
              <a:alpha val="49000"/>
            </a:schemeClr>
          </a:solidFill>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Deep Life:</a:t>
            </a:r>
            <a:r>
              <a:rPr kumimoji="0" lang="en-US" sz="36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 important? </a:t>
            </a:r>
            <a:r>
              <a:rPr kumimoji="0" lang="en-US" sz="36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 </a:t>
            </a:r>
          </a:p>
          <a:p>
            <a:pPr marL="404813" marR="0" lvl="0" indent="-404813" algn="l" defTabSz="914400" rtl="0" eaLnBrk="1" fontAlgn="base" latinLnBrk="0" hangingPunct="1">
              <a:lnSpc>
                <a:spcPct val="200000"/>
              </a:lnSpc>
              <a:spcBef>
                <a:spcPct val="20000"/>
              </a:spcBef>
              <a:spcAft>
                <a:spcPct val="0"/>
              </a:spcAft>
              <a:buClrTx/>
              <a:buSzTx/>
              <a:buFontTx/>
              <a:buChar char="•"/>
              <a:tabLst/>
              <a:defRPr/>
            </a:pPr>
            <a:r>
              <a:rPr lang="en-US" sz="2800" b="1" kern="0" dirty="0" smtClean="0">
                <a:solidFill>
                  <a:schemeClr val="bg1"/>
                </a:solidFill>
                <a:effectLst>
                  <a:outerShdw blurRad="38100" dist="38100" dir="2700000" algn="tl">
                    <a:srgbClr val="000000">
                      <a:alpha val="43137"/>
                    </a:srgbClr>
                  </a:outerShdw>
                </a:effectLst>
              </a:rPr>
              <a:t>Exploration: Earth’s last new (?) </a:t>
            </a:r>
            <a:r>
              <a:rPr lang="en-US" sz="2800" b="1" kern="0" baseline="0" dirty="0" smtClean="0">
                <a:solidFill>
                  <a:schemeClr val="bg1"/>
                </a:solidFill>
                <a:effectLst>
                  <a:outerShdw blurRad="38100" dist="38100" dir="2700000" algn="tl">
                    <a:srgbClr val="000000">
                      <a:alpha val="43137"/>
                    </a:srgbClr>
                  </a:outerShdw>
                </a:effectLst>
              </a:rPr>
              <a:t>biome </a:t>
            </a:r>
          </a:p>
          <a:p>
            <a:pPr marL="404813" marR="0" lvl="0" indent="-404813" algn="l" defTabSz="914400" rtl="0" eaLnBrk="1" fontAlgn="base" latinLnBrk="0" hangingPunct="1">
              <a:lnSpc>
                <a:spcPct val="2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Exobiology: model for life off</a:t>
            </a:r>
            <a:r>
              <a:rPr kumimoji="0" lang="en-US" sz="28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 the Earth</a:t>
            </a:r>
          </a:p>
          <a:p>
            <a:pPr marL="404813" marR="0" lvl="0" indent="-404813" algn="l" defTabSz="914400" rtl="0" eaLnBrk="1" fontAlgn="base" latinLnBrk="0" hangingPunct="1">
              <a:lnSpc>
                <a:spcPct val="200000"/>
              </a:lnSpc>
              <a:spcBef>
                <a:spcPct val="20000"/>
              </a:spcBef>
              <a:spcAft>
                <a:spcPct val="0"/>
              </a:spcAft>
              <a:buClrTx/>
              <a:buSzTx/>
              <a:buFontTx/>
              <a:buChar char="•"/>
              <a:tabLst/>
              <a:defRPr/>
            </a:pPr>
            <a:r>
              <a:rPr lang="en-US" sz="2800" b="1" kern="0" noProof="0" dirty="0" smtClean="0">
                <a:solidFill>
                  <a:schemeClr val="bg1"/>
                </a:solidFill>
                <a:effectLst>
                  <a:outerShdw blurRad="38100" dist="38100" dir="2700000" algn="tl">
                    <a:srgbClr val="000000">
                      <a:alpha val="43137"/>
                    </a:srgbClr>
                  </a:outerShdw>
                </a:effectLst>
              </a:rPr>
              <a:t>Extremophiles: origins and limits of life</a:t>
            </a:r>
          </a:p>
          <a:p>
            <a:pPr marL="404813" marR="0" lvl="0" indent="-404813" algn="l" defTabSz="914400" rtl="0" eaLnBrk="1" fontAlgn="base" latinLnBrk="0" hangingPunct="1">
              <a:lnSpc>
                <a:spcPct val="200000"/>
              </a:lnSpc>
              <a:spcBef>
                <a:spcPct val="20000"/>
              </a:spcBef>
              <a:spcAft>
                <a:spcPct val="0"/>
              </a:spcAft>
              <a:buClrTx/>
              <a:buSzTx/>
              <a:buFontTx/>
              <a:buChar char="•"/>
              <a:tabLst/>
              <a:defRPr/>
            </a:pPr>
            <a:r>
              <a:rPr lang="en-US" sz="2800" b="1" kern="0" dirty="0">
                <a:solidFill>
                  <a:schemeClr val="bg1"/>
                </a:solidFill>
                <a:effectLst>
                  <a:outerShdw blurRad="38100" dist="38100" dir="2700000" algn="tl">
                    <a:srgbClr val="000000">
                      <a:alpha val="43137"/>
                    </a:srgbClr>
                  </a:outerShdw>
                </a:effectLst>
              </a:rPr>
              <a:t>E</a:t>
            </a:r>
            <a:r>
              <a:rPr lang="en-US" sz="2800" b="1" kern="0" noProof="0" dirty="0" err="1" smtClean="0">
                <a:solidFill>
                  <a:schemeClr val="bg1"/>
                </a:solidFill>
                <a:effectLst>
                  <a:outerShdw blurRad="38100" dist="38100" dir="2700000" algn="tl">
                    <a:srgbClr val="000000">
                      <a:alpha val="43137"/>
                    </a:srgbClr>
                  </a:outerShdw>
                </a:effectLst>
              </a:rPr>
              <a:t>lemental</a:t>
            </a:r>
            <a:r>
              <a:rPr lang="en-US" sz="2800" b="1" kern="0" noProof="0" dirty="0" smtClean="0">
                <a:solidFill>
                  <a:schemeClr val="bg1"/>
                </a:solidFill>
                <a:effectLst>
                  <a:outerShdw blurRad="38100" dist="38100" dir="2700000" algn="tl">
                    <a:srgbClr val="000000">
                      <a:alpha val="43137"/>
                    </a:srgbClr>
                  </a:outerShdw>
                </a:effectLst>
              </a:rPr>
              <a:t> cycles (e.g. C)</a:t>
            </a:r>
          </a:p>
          <a:p>
            <a:pPr marL="404813" indent="-404813">
              <a:lnSpc>
                <a:spcPct val="200000"/>
              </a:lnSpc>
              <a:spcBef>
                <a:spcPct val="20000"/>
              </a:spcBef>
              <a:buFontTx/>
              <a:buChar char="•"/>
              <a:defRPr/>
            </a:pPr>
            <a:r>
              <a:rPr lang="en-US" sz="2800" b="1" kern="0" dirty="0">
                <a:solidFill>
                  <a:schemeClr val="bg1"/>
                </a:solidFill>
                <a:effectLst>
                  <a:outerShdw blurRad="38100" dist="38100" dir="2700000" algn="tl">
                    <a:srgbClr val="000000">
                      <a:alpha val="43137"/>
                    </a:srgbClr>
                  </a:outerShdw>
                </a:effectLst>
              </a:rPr>
              <a:t>Radionuclide mobility? (NNSS)</a:t>
            </a:r>
          </a:p>
          <a:p>
            <a:pPr marL="404813" marR="0" lvl="0" indent="-404813" algn="l" defTabSz="914400" rtl="0" eaLnBrk="1" fontAlgn="base" latinLnBrk="0" hangingPunct="1">
              <a:lnSpc>
                <a:spcPct val="200000"/>
              </a:lnSpc>
              <a:spcBef>
                <a:spcPct val="20000"/>
              </a:spcBef>
              <a:spcAft>
                <a:spcPct val="0"/>
              </a:spcAft>
              <a:buClrTx/>
              <a:buSzTx/>
              <a:buFontTx/>
              <a:buChar char="•"/>
              <a:tabLst/>
              <a:defRPr/>
            </a:pPr>
            <a:endParaRPr kumimoji="0" lang="en-US" sz="2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endParaRPr>
          </a:p>
          <a:p>
            <a:pPr marL="404813" marR="0" lvl="0" indent="-404813" algn="l" defTabSz="914400" rtl="0" eaLnBrk="1" fontAlgn="base" latinLnBrk="0" hangingPunct="1">
              <a:lnSpc>
                <a:spcPct val="200000"/>
              </a:lnSpc>
              <a:spcBef>
                <a:spcPct val="20000"/>
              </a:spcBef>
              <a:spcAft>
                <a:spcPct val="0"/>
              </a:spcAft>
              <a:buClrTx/>
              <a:buSzTx/>
              <a:buFontTx/>
              <a:buChar char="•"/>
              <a:tabLst/>
              <a:defRPr/>
            </a:pPr>
            <a:endParaRPr kumimoji="0" 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10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10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Text Box 2"/>
          <p:cNvSpPr txBox="1">
            <a:spLocks noChangeArrowheads="1"/>
          </p:cNvSpPr>
          <p:nvPr/>
        </p:nvSpPr>
        <p:spPr bwMode="auto">
          <a:xfrm>
            <a:off x="914400" y="304800"/>
            <a:ext cx="7086600" cy="1077218"/>
          </a:xfrm>
          <a:prstGeom prst="rect">
            <a:avLst/>
          </a:prstGeom>
          <a:noFill/>
          <a:ln w="9525">
            <a:noFill/>
            <a:miter lim="800000"/>
            <a:headEnd/>
            <a:tailEnd/>
          </a:ln>
          <a:effectLst/>
        </p:spPr>
        <p:txBody>
          <a:bodyPr wrap="square">
            <a:spAutoFit/>
          </a:bodyPr>
          <a:lstStyle/>
          <a:p>
            <a:pPr algn="ctr"/>
            <a:r>
              <a:rPr lang="en-US" sz="3200" b="1" dirty="0" smtClean="0">
                <a:solidFill>
                  <a:schemeClr val="bg1"/>
                </a:solidFill>
              </a:rPr>
              <a:t>Deep Biosphere Research: Challenges</a:t>
            </a:r>
            <a:endParaRPr lang="en-US" sz="3200" b="1" dirty="0">
              <a:solidFill>
                <a:schemeClr val="bg1"/>
              </a:solidFill>
            </a:endParaRPr>
          </a:p>
        </p:txBody>
      </p:sp>
      <p:sp>
        <p:nvSpPr>
          <p:cNvPr id="688131" name="Rectangle 3"/>
          <p:cNvSpPr>
            <a:spLocks noChangeArrowheads="1"/>
          </p:cNvSpPr>
          <p:nvPr/>
        </p:nvSpPr>
        <p:spPr bwMode="auto">
          <a:xfrm>
            <a:off x="2590800" y="6477000"/>
            <a:ext cx="3733801" cy="276999"/>
          </a:xfrm>
          <a:prstGeom prst="rect">
            <a:avLst/>
          </a:prstGeom>
          <a:noFill/>
          <a:ln w="9525">
            <a:noFill/>
            <a:miter lim="800000"/>
            <a:headEnd/>
            <a:tailEnd/>
          </a:ln>
          <a:effectLst/>
        </p:spPr>
        <p:txBody>
          <a:bodyPr wrap="square">
            <a:spAutoFit/>
          </a:bodyPr>
          <a:lstStyle/>
          <a:p>
            <a:r>
              <a:rPr lang="en-US" sz="1200" b="1" dirty="0">
                <a:solidFill>
                  <a:schemeClr val="bg1"/>
                </a:solidFill>
              </a:rPr>
              <a:t>From </a:t>
            </a:r>
            <a:r>
              <a:rPr lang="en-US" sz="1200" b="1" dirty="0" smtClean="0">
                <a:solidFill>
                  <a:schemeClr val="bg1"/>
                </a:solidFill>
              </a:rPr>
              <a:t>Michael </a:t>
            </a:r>
            <a:r>
              <a:rPr lang="en-US" sz="1200" b="1" dirty="0">
                <a:solidFill>
                  <a:schemeClr val="bg1"/>
                </a:solidFill>
              </a:rPr>
              <a:t>King, Devils Hole workshop, 2007</a:t>
            </a:r>
            <a:endParaRPr lang="en-US" sz="1200" b="1" dirty="0">
              <a:solidFill>
                <a:schemeClr val="bg1"/>
              </a:solidFill>
              <a:latin typeface="Charcoal" charset="0"/>
            </a:endParaRPr>
          </a:p>
        </p:txBody>
      </p:sp>
      <p:pic>
        <p:nvPicPr>
          <p:cNvPr id="4" name="Picture 3" descr="IMG_0201.jpg"/>
          <p:cNvPicPr>
            <a:picLocks noChangeAspect="1"/>
          </p:cNvPicPr>
          <p:nvPr/>
        </p:nvPicPr>
        <p:blipFill>
          <a:blip r:embed="rId2" cstate="print"/>
          <a:srcRect l="13483" t="29744" r="44321" b="26742"/>
          <a:stretch>
            <a:fillRect/>
          </a:stretch>
        </p:blipFill>
        <p:spPr>
          <a:xfrm rot="5400000">
            <a:off x="1195000" y="-1195001"/>
            <a:ext cx="6754000" cy="9144000"/>
          </a:xfrm>
          <a:prstGeom prst="rect">
            <a:avLst/>
          </a:prstGeom>
        </p:spPr>
      </p:pic>
      <p:sp>
        <p:nvSpPr>
          <p:cNvPr id="5" name="Rectangle 4"/>
          <p:cNvSpPr txBox="1">
            <a:spLocks noChangeArrowheads="1"/>
          </p:cNvSpPr>
          <p:nvPr/>
        </p:nvSpPr>
        <p:spPr>
          <a:xfrm>
            <a:off x="668605" y="935940"/>
            <a:ext cx="7713395" cy="5007659"/>
          </a:xfrm>
          <a:prstGeom prst="rect">
            <a:avLst/>
          </a:prstGeom>
          <a:solidFill>
            <a:schemeClr val="tx1">
              <a:alpha val="49000"/>
            </a:schemeClr>
          </a:solidFill>
          <a:ln/>
        </p:spPr>
        <p:txBody>
          <a:bodyPr/>
          <a:lstStyle/>
          <a:p>
            <a:pPr algn="ctr"/>
            <a:endParaRPr lang="en-US" sz="3600" b="1" dirty="0" smtClean="0">
              <a:solidFill>
                <a:schemeClr val="bg1"/>
              </a:solidFill>
            </a:endParaRPr>
          </a:p>
          <a:p>
            <a:pPr algn="ctr"/>
            <a:r>
              <a:rPr lang="en-US" sz="3600" b="1" dirty="0" smtClean="0">
                <a:solidFill>
                  <a:schemeClr val="bg1"/>
                </a:solidFill>
              </a:rPr>
              <a:t>Deep Biosphere Research: </a:t>
            </a:r>
            <a:r>
              <a:rPr lang="en-US" sz="3600" b="1" i="1" dirty="0" smtClean="0">
                <a:solidFill>
                  <a:schemeClr val="bg1"/>
                </a:solidFill>
              </a:rPr>
              <a:t>Persistent Challenges</a:t>
            </a:r>
          </a:p>
          <a:p>
            <a:pPr marL="404813" marR="0" lvl="0" indent="-404813" algn="l" defTabSz="914400" rtl="0" eaLnBrk="1" fontAlgn="base" latinLnBrk="0" hangingPunct="1">
              <a:lnSpc>
                <a:spcPct val="200000"/>
              </a:lnSpc>
              <a:spcBef>
                <a:spcPct val="20000"/>
              </a:spcBef>
              <a:spcAft>
                <a:spcPct val="0"/>
              </a:spcAft>
              <a:buClrTx/>
              <a:buSzTx/>
              <a:buFontTx/>
              <a:buChar char="•"/>
              <a:tabLst/>
              <a:defRPr/>
            </a:pPr>
            <a:r>
              <a:rPr lang="en-US" sz="2800" b="1" kern="0" noProof="0" dirty="0" smtClean="0">
                <a:solidFill>
                  <a:schemeClr val="bg1"/>
                </a:solidFill>
                <a:effectLst>
                  <a:outerShdw blurRad="38100" dist="38100" dir="2700000" algn="tl">
                    <a:srgbClr val="000000">
                      <a:alpha val="43137"/>
                    </a:srgbClr>
                  </a:outerShdw>
                </a:effectLst>
              </a:rPr>
              <a:t>Getting samples in the first place</a:t>
            </a:r>
          </a:p>
          <a:p>
            <a:pPr marL="404813" marR="0" lvl="0" indent="-404813" algn="l" defTabSz="914400" rtl="0" eaLnBrk="1" fontAlgn="base" latinLnBrk="0" hangingPunct="1">
              <a:lnSpc>
                <a:spcPct val="200000"/>
              </a:lnSpc>
              <a:spcBef>
                <a:spcPct val="20000"/>
              </a:spcBef>
              <a:spcAft>
                <a:spcPct val="0"/>
              </a:spcAft>
              <a:buClrTx/>
              <a:buSzTx/>
              <a:buFontTx/>
              <a:buChar char="•"/>
              <a:tabLst/>
              <a:defRPr/>
            </a:pPr>
            <a:r>
              <a:rPr lang="en-US" sz="2800" b="1" kern="0" dirty="0" smtClean="0">
                <a:solidFill>
                  <a:schemeClr val="bg1"/>
                </a:solidFill>
                <a:effectLst>
                  <a:outerShdw blurRad="38100" dist="38100" dir="2700000" algn="tl">
                    <a:srgbClr val="000000">
                      <a:alpha val="43137"/>
                    </a:srgbClr>
                  </a:outerShdw>
                </a:effectLst>
              </a:rPr>
              <a:t>M</a:t>
            </a:r>
            <a:r>
              <a:rPr lang="en-US" sz="2800" b="1" kern="0" noProof="0" dirty="0" err="1" smtClean="0">
                <a:solidFill>
                  <a:schemeClr val="bg1"/>
                </a:solidFill>
                <a:effectLst>
                  <a:outerShdw blurRad="38100" dist="38100" dir="2700000" algn="tl">
                    <a:srgbClr val="000000">
                      <a:alpha val="43137"/>
                    </a:srgbClr>
                  </a:outerShdw>
                </a:effectLst>
              </a:rPr>
              <a:t>icrobial</a:t>
            </a:r>
            <a:r>
              <a:rPr lang="en-US" sz="2800" b="1" kern="0" noProof="0" dirty="0" smtClean="0">
                <a:solidFill>
                  <a:schemeClr val="bg1"/>
                </a:solidFill>
                <a:effectLst>
                  <a:outerShdw blurRad="38100" dist="38100" dir="2700000" algn="tl">
                    <a:srgbClr val="000000">
                      <a:alpha val="43137"/>
                    </a:srgbClr>
                  </a:outerShdw>
                </a:effectLst>
              </a:rPr>
              <a:t> and chemical contamination</a:t>
            </a:r>
          </a:p>
          <a:p>
            <a:pPr marL="404813" marR="0" lvl="0" indent="-404813" algn="l" defTabSz="914400" rtl="0" eaLnBrk="1" fontAlgn="base" latinLnBrk="0" hangingPunct="1">
              <a:lnSpc>
                <a:spcPct val="200000"/>
              </a:lnSpc>
              <a:spcBef>
                <a:spcPct val="20000"/>
              </a:spcBef>
              <a:spcAft>
                <a:spcPct val="0"/>
              </a:spcAft>
              <a:buClrTx/>
              <a:buSzTx/>
              <a:buFontTx/>
              <a:buChar char="•"/>
              <a:tabLst/>
              <a:defRPr/>
            </a:pPr>
            <a:r>
              <a:rPr lang="en-US" sz="2800" b="1" kern="0" noProof="0" dirty="0" smtClean="0">
                <a:solidFill>
                  <a:schemeClr val="bg1"/>
                </a:solidFill>
                <a:effectLst>
                  <a:outerShdw blurRad="38100" dist="38100" dir="2700000" algn="tl">
                    <a:srgbClr val="000000">
                      <a:alpha val="43137"/>
                    </a:srgbClr>
                  </a:outerShdw>
                </a:effectLst>
              </a:rPr>
              <a:t>Introduction of oxygen</a:t>
            </a:r>
          </a:p>
          <a:p>
            <a:pPr marL="404813" marR="0" lvl="0" indent="-404813" algn="l" defTabSz="914400" rtl="0" eaLnBrk="1" fontAlgn="base" latinLnBrk="0" hangingPunct="1">
              <a:lnSpc>
                <a:spcPct val="200000"/>
              </a:lnSpc>
              <a:spcBef>
                <a:spcPct val="20000"/>
              </a:spcBef>
              <a:spcAft>
                <a:spcPct val="0"/>
              </a:spcAft>
              <a:buClrTx/>
              <a:buSzTx/>
              <a:buFontTx/>
              <a:buChar char="•"/>
              <a:tabLst/>
              <a:defRPr/>
            </a:pPr>
            <a:endParaRPr lang="en-US" sz="2800" b="1" kern="0" noProof="0" dirty="0" smtClean="0">
              <a:solidFill>
                <a:schemeClr val="bg1"/>
              </a:solidFill>
              <a:effectLst>
                <a:outerShdw blurRad="38100" dist="38100" dir="2700000" algn="tl">
                  <a:srgbClr val="000000">
                    <a:alpha val="43137"/>
                  </a:srgbClr>
                </a:outerShdw>
              </a:effectLst>
            </a:endParaRPr>
          </a:p>
          <a:p>
            <a:pPr marL="404813" marR="0" lvl="0" indent="-404813" algn="l" defTabSz="914400" rtl="0" eaLnBrk="1" fontAlgn="base" latinLnBrk="0" hangingPunct="1">
              <a:lnSpc>
                <a:spcPct val="200000"/>
              </a:lnSpc>
              <a:spcBef>
                <a:spcPct val="20000"/>
              </a:spcBef>
              <a:spcAft>
                <a:spcPct val="0"/>
              </a:spcAft>
              <a:buClrTx/>
              <a:buSzTx/>
              <a:buFontTx/>
              <a:buChar char="•"/>
              <a:tabLst/>
              <a:defRPr/>
            </a:pPr>
            <a:endParaRPr kumimoji="0" 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endParaRPr>
          </a:p>
        </p:txBody>
      </p:sp>
    </p:spTree>
    <p:extLst>
      <p:ext uri="{BB962C8B-B14F-4D97-AF65-F5344CB8AC3E}">
        <p14:creationId xmlns:p14="http://schemas.microsoft.com/office/powerpoint/2010/main" xmlns="" val="334507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6" name="Rectangle 4"/>
          <p:cNvSpPr txBox="1">
            <a:spLocks noChangeArrowheads="1"/>
          </p:cNvSpPr>
          <p:nvPr/>
        </p:nvSpPr>
        <p:spPr>
          <a:xfrm>
            <a:off x="440005" y="381000"/>
            <a:ext cx="8170595" cy="6030372"/>
          </a:xfrm>
          <a:prstGeom prst="rect">
            <a:avLst/>
          </a:prstGeom>
          <a:solidFill>
            <a:schemeClr val="tx1">
              <a:alpha val="49000"/>
            </a:schemeClr>
          </a:solidFill>
          <a:ln/>
        </p:spPr>
        <p:txBody>
          <a:bodyPr/>
          <a:lstStyle/>
          <a:p>
            <a:pPr algn="ctr"/>
            <a:endParaRPr lang="en-US" sz="1000" b="1" dirty="0" smtClean="0">
              <a:solidFill>
                <a:schemeClr val="bg1"/>
              </a:solidFill>
            </a:endParaRPr>
          </a:p>
          <a:p>
            <a:pPr algn="ctr"/>
            <a:r>
              <a:rPr lang="en-US" sz="3600" b="1" dirty="0" smtClean="0">
                <a:solidFill>
                  <a:schemeClr val="bg1"/>
                </a:solidFill>
              </a:rPr>
              <a:t>Our Projects in NNSS Area</a:t>
            </a:r>
          </a:p>
          <a:p>
            <a:pPr marL="404813" marR="0" lvl="0" indent="-404813" algn="l" defTabSz="914400" rtl="0" eaLnBrk="1" fontAlgn="base" latinLnBrk="0" hangingPunct="1">
              <a:lnSpc>
                <a:spcPct val="200000"/>
              </a:lnSpc>
              <a:spcBef>
                <a:spcPct val="20000"/>
              </a:spcBef>
              <a:spcAft>
                <a:spcPct val="0"/>
              </a:spcAft>
              <a:buClrTx/>
              <a:buSzTx/>
              <a:buFontTx/>
              <a:buChar char="•"/>
              <a:tabLst/>
              <a:defRPr/>
            </a:pPr>
            <a:r>
              <a:rPr lang="en-US" sz="2800" b="1" kern="0" dirty="0" smtClean="0">
                <a:solidFill>
                  <a:schemeClr val="bg1"/>
                </a:solidFill>
                <a:effectLst>
                  <a:outerShdw blurRad="38100" dist="38100" dir="2700000" algn="tl">
                    <a:srgbClr val="000000">
                      <a:alpha val="43137"/>
                    </a:srgbClr>
                  </a:outerShdw>
                </a:effectLst>
              </a:rPr>
              <a:t>LLNL: sorption/desorption of actinides</a:t>
            </a:r>
          </a:p>
          <a:p>
            <a:pPr marL="404813" marR="0" lvl="0" indent="-404813" algn="l" defTabSz="914400" rtl="0" eaLnBrk="1" fontAlgn="base" latinLnBrk="0" hangingPunct="1">
              <a:lnSpc>
                <a:spcPct val="200000"/>
              </a:lnSpc>
              <a:spcBef>
                <a:spcPct val="20000"/>
              </a:spcBef>
              <a:spcAft>
                <a:spcPct val="0"/>
              </a:spcAft>
              <a:buClrTx/>
              <a:buSzTx/>
              <a:buFontTx/>
              <a:buChar char="•"/>
              <a:tabLst/>
              <a:defRPr/>
            </a:pPr>
            <a:r>
              <a:rPr lang="en-US" sz="2800" b="1" kern="0" noProof="0" dirty="0" smtClean="0">
                <a:solidFill>
                  <a:schemeClr val="bg1"/>
                </a:solidFill>
                <a:effectLst>
                  <a:outerShdw blurRad="38100" dist="38100" dir="2700000" algn="tl">
                    <a:srgbClr val="000000">
                      <a:alpha val="43137"/>
                    </a:srgbClr>
                  </a:outerShdw>
                </a:effectLst>
              </a:rPr>
              <a:t>Sampling</a:t>
            </a:r>
          </a:p>
          <a:p>
            <a:pPr marL="862013" lvl="1" indent="-404813">
              <a:spcBef>
                <a:spcPct val="20000"/>
              </a:spcBef>
              <a:buFontTx/>
              <a:buChar char="•"/>
              <a:defRPr/>
            </a:pPr>
            <a:r>
              <a:rPr lang="en-US" sz="2800" b="1" kern="0" dirty="0">
                <a:solidFill>
                  <a:schemeClr val="bg1"/>
                </a:solidFill>
                <a:effectLst>
                  <a:outerShdw blurRad="38100" dist="38100" dir="2700000" algn="tl">
                    <a:srgbClr val="000000">
                      <a:alpha val="43137"/>
                    </a:srgbClr>
                  </a:outerShdw>
                </a:effectLst>
              </a:rPr>
              <a:t>UGTA (wells)</a:t>
            </a:r>
          </a:p>
          <a:p>
            <a:pPr marL="862013" lvl="1" indent="-404813">
              <a:spcBef>
                <a:spcPct val="20000"/>
              </a:spcBef>
              <a:buFontTx/>
              <a:buChar char="•"/>
              <a:defRPr/>
            </a:pPr>
            <a:r>
              <a:rPr lang="en-US" sz="2800" b="1" kern="0" noProof="0" dirty="0" smtClean="0">
                <a:solidFill>
                  <a:schemeClr val="bg1"/>
                </a:solidFill>
                <a:effectLst>
                  <a:outerShdw blurRad="38100" dist="38100" dir="2700000" algn="tl">
                    <a:srgbClr val="000000">
                      <a:alpha val="43137"/>
                    </a:srgbClr>
                  </a:outerShdw>
                </a:effectLst>
              </a:rPr>
              <a:t>Navarro </a:t>
            </a:r>
            <a:r>
              <a:rPr lang="en-US" sz="2800" b="1" kern="0" noProof="0" dirty="0" err="1" smtClean="0">
                <a:solidFill>
                  <a:schemeClr val="bg1"/>
                </a:solidFill>
                <a:effectLst>
                  <a:outerShdw blurRad="38100" dist="38100" dir="2700000" algn="tl">
                    <a:srgbClr val="000000">
                      <a:alpha val="43137"/>
                    </a:srgbClr>
                  </a:outerShdw>
                </a:effectLst>
              </a:rPr>
              <a:t>Interra</a:t>
            </a:r>
            <a:r>
              <a:rPr lang="en-US" sz="2800" b="1" kern="0" noProof="0" dirty="0" smtClean="0">
                <a:solidFill>
                  <a:schemeClr val="bg1"/>
                </a:solidFill>
                <a:effectLst>
                  <a:outerShdw blurRad="38100" dist="38100" dir="2700000" algn="tl">
                    <a:srgbClr val="000000">
                      <a:alpha val="43137"/>
                    </a:srgbClr>
                  </a:outerShdw>
                </a:effectLst>
              </a:rPr>
              <a:t> (wells)</a:t>
            </a:r>
            <a:endParaRPr lang="en-US" sz="2800" b="1" kern="0" dirty="0">
              <a:solidFill>
                <a:schemeClr val="bg1"/>
              </a:solidFill>
              <a:effectLst>
                <a:outerShdw blurRad="38100" dist="38100" dir="2700000" algn="tl">
                  <a:srgbClr val="000000">
                    <a:alpha val="43137"/>
                  </a:srgbClr>
                </a:outerShdw>
              </a:effectLst>
            </a:endParaRPr>
          </a:p>
          <a:p>
            <a:pPr marL="862013" lvl="1" indent="-404813">
              <a:spcBef>
                <a:spcPct val="20000"/>
              </a:spcBef>
              <a:buFontTx/>
              <a:buChar char="•"/>
              <a:defRPr/>
            </a:pPr>
            <a:r>
              <a:rPr lang="en-US" sz="2800" b="1" kern="0" dirty="0" smtClean="0">
                <a:solidFill>
                  <a:schemeClr val="bg1"/>
                </a:solidFill>
                <a:effectLst>
                  <a:outerShdw blurRad="38100" dist="38100" dir="2700000" algn="tl">
                    <a:srgbClr val="000000">
                      <a:alpha val="43137"/>
                    </a:srgbClr>
                  </a:outerShdw>
                </a:effectLst>
              </a:rPr>
              <a:t>Nye County NWRPO (wells)</a:t>
            </a:r>
          </a:p>
          <a:p>
            <a:pPr marL="862013" lvl="1" indent="-404813">
              <a:spcBef>
                <a:spcPct val="20000"/>
              </a:spcBef>
              <a:buFontTx/>
              <a:buChar char="•"/>
              <a:defRPr/>
            </a:pPr>
            <a:r>
              <a:rPr lang="en-US" sz="2800" b="1" kern="0" dirty="0" smtClean="0">
                <a:solidFill>
                  <a:schemeClr val="bg1"/>
                </a:solidFill>
                <a:effectLst>
                  <a:outerShdw blurRad="38100" dist="38100" dir="2700000" algn="tl">
                    <a:srgbClr val="000000">
                      <a:alpha val="43137"/>
                    </a:srgbClr>
                  </a:outerShdw>
                </a:effectLst>
              </a:rPr>
              <a:t>The Hydrodynamics Group (wells)</a:t>
            </a:r>
          </a:p>
          <a:p>
            <a:pPr marL="862013" lvl="1" indent="-404813">
              <a:spcBef>
                <a:spcPct val="20000"/>
              </a:spcBef>
              <a:buFontTx/>
              <a:buChar char="•"/>
              <a:defRPr/>
            </a:pPr>
            <a:r>
              <a:rPr kumimoji="0" lang="en-US" sz="2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Ash</a:t>
            </a:r>
            <a:r>
              <a:rPr kumimoji="0" lang="en-US" sz="2800" b="1"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 Meadows (springs)</a:t>
            </a:r>
          </a:p>
          <a:p>
            <a:pPr marL="862013" lvl="1" indent="-404813">
              <a:spcBef>
                <a:spcPct val="20000"/>
              </a:spcBef>
              <a:buFontTx/>
              <a:buChar char="•"/>
              <a:defRPr/>
            </a:pPr>
            <a:r>
              <a:rPr lang="en-US" sz="2800" b="1" kern="0" dirty="0" smtClean="0">
                <a:solidFill>
                  <a:schemeClr val="bg1"/>
                </a:solidFill>
                <a:effectLst>
                  <a:outerShdw blurRad="38100" dist="38100" dir="2700000" algn="tl">
                    <a:srgbClr val="000000">
                      <a:alpha val="43137"/>
                    </a:srgbClr>
                  </a:outerShdw>
                </a:effectLst>
              </a:rPr>
              <a:t>Devils Hole</a:t>
            </a:r>
            <a:endParaRPr kumimoji="0" lang="en-US" sz="2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9" name="Rectangle 3"/>
          <p:cNvSpPr>
            <a:spLocks noChangeArrowheads="1"/>
          </p:cNvSpPr>
          <p:nvPr/>
        </p:nvSpPr>
        <p:spPr bwMode="auto">
          <a:xfrm>
            <a:off x="6838950" y="6477000"/>
            <a:ext cx="2228850" cy="336550"/>
          </a:xfrm>
          <a:prstGeom prst="rect">
            <a:avLst/>
          </a:prstGeom>
          <a:noFill/>
          <a:ln w="9525">
            <a:noFill/>
            <a:miter lim="800000"/>
            <a:headEnd/>
            <a:tailEnd/>
          </a:ln>
        </p:spPr>
        <p:txBody>
          <a:bodyPr wrap="square">
            <a:spAutoFit/>
          </a:bodyPr>
          <a:lstStyle/>
          <a:p>
            <a:pPr algn="ctr"/>
            <a:r>
              <a:rPr lang="en-US" sz="1600" b="1" dirty="0" smtClean="0">
                <a:solidFill>
                  <a:schemeClr val="bg1"/>
                </a:solidFill>
              </a:rPr>
              <a:t>NNSA-cleared photo</a:t>
            </a:r>
            <a:endParaRPr lang="en-US" sz="1600" b="1" dirty="0">
              <a:solidFill>
                <a:schemeClr val="bg1"/>
              </a:solidFill>
              <a:latin typeface="Charco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1000"/>
                                        <p:tgtEl>
                                          <p:spTgt spid="6">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1000"/>
                                        <p:tgtEl>
                                          <p:spTgt spid="6">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1000"/>
                                        <p:tgtEl>
                                          <p:spTgt spid="6">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fade">
                                      <p:cBhvr>
                                        <p:cTn id="34" dur="1000"/>
                                        <p:tgtEl>
                                          <p:spTgt spid="6">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fade">
                                      <p:cBhvr>
                                        <p:cTn id="37" dur="1000"/>
                                        <p:tgtEl>
                                          <p:spTgt spid="6">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xEl>
                                              <p:pRg st="9" end="9"/>
                                            </p:txEl>
                                          </p:spTgt>
                                        </p:tgtEl>
                                        <p:attrNameLst>
                                          <p:attrName>style.visibility</p:attrName>
                                        </p:attrNameLst>
                                      </p:cBhvr>
                                      <p:to>
                                        <p:strVal val="visible"/>
                                      </p:to>
                                    </p:set>
                                    <p:animEffect transition="in" filter="fade">
                                      <p:cBhvr>
                                        <p:cTn id="40" dur="1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2"/>
          <p:cNvPicPr>
            <a:picLocks noChangeAspect="1" noChangeArrowheads="1"/>
          </p:cNvPicPr>
          <p:nvPr/>
        </p:nvPicPr>
        <p:blipFill>
          <a:blip r:embed="rId2" cstate="print"/>
          <a:srcRect/>
          <a:stretch>
            <a:fillRect/>
          </a:stretch>
        </p:blipFill>
        <p:spPr bwMode="auto">
          <a:xfrm>
            <a:off x="2019300" y="1901666"/>
            <a:ext cx="5067300" cy="3737134"/>
          </a:xfrm>
          <a:prstGeom prst="rect">
            <a:avLst/>
          </a:prstGeom>
          <a:noFill/>
          <a:ln w="9525">
            <a:noFill/>
            <a:miter lim="800000"/>
            <a:headEnd/>
            <a:tailEnd/>
          </a:ln>
        </p:spPr>
      </p:pic>
      <p:sp>
        <p:nvSpPr>
          <p:cNvPr id="32771" name="Rectangle 13"/>
          <p:cNvSpPr>
            <a:spLocks noChangeArrowheads="1"/>
          </p:cNvSpPr>
          <p:nvPr/>
        </p:nvSpPr>
        <p:spPr bwMode="auto">
          <a:xfrm>
            <a:off x="5906814" y="6389618"/>
            <a:ext cx="3084786" cy="338554"/>
          </a:xfrm>
          <a:prstGeom prst="rect">
            <a:avLst/>
          </a:prstGeom>
          <a:noFill/>
          <a:ln w="9525">
            <a:noFill/>
            <a:miter lim="800000"/>
            <a:headEnd/>
            <a:tailEnd/>
          </a:ln>
        </p:spPr>
        <p:txBody>
          <a:bodyPr wrap="square">
            <a:spAutoFit/>
          </a:bodyPr>
          <a:lstStyle/>
          <a:p>
            <a:r>
              <a:rPr lang="en-US" sz="1600" b="1" dirty="0" smtClean="0">
                <a:solidFill>
                  <a:schemeClr val="bg1"/>
                </a:solidFill>
                <a:cs typeface="Arial" pitchFamily="34" charset="0"/>
              </a:rPr>
              <a:t>Image from Steve </a:t>
            </a:r>
            <a:r>
              <a:rPr lang="en-US" sz="1600" b="1" dirty="0" err="1" smtClean="0">
                <a:solidFill>
                  <a:schemeClr val="bg1"/>
                </a:solidFill>
                <a:cs typeface="Arial" pitchFamily="34" charset="0"/>
              </a:rPr>
              <a:t>Giovannoni</a:t>
            </a:r>
            <a:endParaRPr lang="en-US" sz="1600" b="1" dirty="0">
              <a:solidFill>
                <a:schemeClr val="bg1"/>
              </a:solidFill>
              <a:cs typeface="Arial" pitchFamily="34" charset="0"/>
            </a:endParaRPr>
          </a:p>
        </p:txBody>
      </p:sp>
      <p:sp>
        <p:nvSpPr>
          <p:cNvPr id="2" name="Rectangle 1"/>
          <p:cNvSpPr/>
          <p:nvPr/>
        </p:nvSpPr>
        <p:spPr>
          <a:xfrm>
            <a:off x="1656740" y="304800"/>
            <a:ext cx="5563831" cy="1200329"/>
          </a:xfrm>
          <a:prstGeom prst="rect">
            <a:avLst/>
          </a:prstGeom>
        </p:spPr>
        <p:txBody>
          <a:bodyPr wrap="none">
            <a:spAutoFit/>
          </a:bodyPr>
          <a:lstStyle/>
          <a:p>
            <a:pPr algn="ctr"/>
            <a:r>
              <a:rPr lang="en-US" sz="3600" b="1" dirty="0" smtClean="0">
                <a:solidFill>
                  <a:schemeClr val="bg1"/>
                </a:solidFill>
              </a:rPr>
              <a:t>Methods: </a:t>
            </a:r>
          </a:p>
          <a:p>
            <a:pPr algn="ctr"/>
            <a:endParaRPr lang="en-US" sz="800" b="1" dirty="0" smtClean="0">
              <a:solidFill>
                <a:schemeClr val="bg1"/>
              </a:solidFill>
            </a:endParaRPr>
          </a:p>
          <a:p>
            <a:pPr algn="ctr"/>
            <a:r>
              <a:rPr lang="en-US" sz="2800" b="1" i="1" dirty="0" smtClean="0">
                <a:solidFill>
                  <a:schemeClr val="bg1"/>
                </a:solidFill>
              </a:rPr>
              <a:t>The Great Plate Count Anomaly</a:t>
            </a:r>
            <a:endParaRPr lang="en-US" sz="2800" b="1" i="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819400" y="457200"/>
            <a:ext cx="3810000" cy="609600"/>
          </a:xfrm>
          <a:prstGeom prst="rect">
            <a:avLst/>
          </a:prstGeom>
          <a:noFill/>
          <a:ln w="9525">
            <a:noFill/>
            <a:miter lim="800000"/>
            <a:headEnd/>
            <a:tailEnd/>
          </a:ln>
        </p:spPr>
        <p:txBody>
          <a:bodyPr/>
          <a:lstStyle/>
          <a:p>
            <a:pPr marL="342900" indent="-342900">
              <a:spcBef>
                <a:spcPct val="20000"/>
              </a:spcBef>
            </a:pPr>
            <a:r>
              <a:rPr lang="en-US" sz="3200" b="1" dirty="0" smtClean="0">
                <a:solidFill>
                  <a:schemeClr val="bg1"/>
                </a:solidFill>
              </a:rPr>
              <a:t>Molecular Ecology</a:t>
            </a:r>
            <a:endParaRPr lang="en-US" sz="3200" b="1" dirty="0">
              <a:solidFill>
                <a:schemeClr val="bg1"/>
              </a:solidFill>
            </a:endParaRPr>
          </a:p>
          <a:p>
            <a:pPr marL="342900" indent="-342900">
              <a:spcBef>
                <a:spcPct val="20000"/>
              </a:spcBef>
              <a:buFontTx/>
              <a:buChar char="•"/>
            </a:pPr>
            <a:endParaRPr lang="en-US" sz="2800" b="1" dirty="0">
              <a:solidFill>
                <a:schemeClr val="bg1"/>
              </a:solidFill>
            </a:endParaRPr>
          </a:p>
        </p:txBody>
      </p:sp>
      <p:pic>
        <p:nvPicPr>
          <p:cNvPr id="28675" name="Picture 3"/>
          <p:cNvPicPr>
            <a:picLocks noChangeAspect="1" noChangeArrowheads="1"/>
          </p:cNvPicPr>
          <p:nvPr/>
        </p:nvPicPr>
        <p:blipFill>
          <a:blip r:embed="rId2" cstate="print"/>
          <a:srcRect/>
          <a:stretch>
            <a:fillRect/>
          </a:stretch>
        </p:blipFill>
        <p:spPr bwMode="auto">
          <a:xfrm>
            <a:off x="1295400" y="1371600"/>
            <a:ext cx="6705600" cy="4884738"/>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930166" y="5489028"/>
            <a:ext cx="2286000" cy="9952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grpSp>
        <p:nvGrpSpPr>
          <p:cNvPr id="2" name="Group 8"/>
          <p:cNvGrpSpPr>
            <a:grpSpLocks/>
          </p:cNvGrpSpPr>
          <p:nvPr/>
        </p:nvGrpSpPr>
        <p:grpSpPr bwMode="auto">
          <a:xfrm>
            <a:off x="58738" y="0"/>
            <a:ext cx="9085262" cy="6858000"/>
            <a:chOff x="59417" y="0"/>
            <a:chExt cx="9084583" cy="6858001"/>
          </a:xfrm>
        </p:grpSpPr>
        <p:pic>
          <p:nvPicPr>
            <p:cNvPr id="45059" name="Picture 7" descr="WitsMap.jpg"/>
            <p:cNvPicPr>
              <a:picLocks noChangeAspect="1"/>
            </p:cNvPicPr>
            <p:nvPr/>
          </p:nvPicPr>
          <p:blipFill>
            <a:blip r:embed="rId2" cstate="print"/>
            <a:srcRect/>
            <a:stretch>
              <a:fillRect/>
            </a:stretch>
          </p:blipFill>
          <p:spPr bwMode="auto">
            <a:xfrm>
              <a:off x="59417" y="0"/>
              <a:ext cx="9025166" cy="6858000"/>
            </a:xfrm>
            <a:prstGeom prst="rect">
              <a:avLst/>
            </a:prstGeom>
            <a:noFill/>
            <a:ln w="9525">
              <a:noFill/>
              <a:miter lim="800000"/>
              <a:headEnd/>
              <a:tailEnd/>
            </a:ln>
          </p:spPr>
        </p:pic>
        <p:grpSp>
          <p:nvGrpSpPr>
            <p:cNvPr id="3" name="Group 10"/>
            <p:cNvGrpSpPr>
              <a:grpSpLocks/>
            </p:cNvGrpSpPr>
            <p:nvPr/>
          </p:nvGrpSpPr>
          <p:grpSpPr bwMode="auto">
            <a:xfrm>
              <a:off x="4572000" y="2895601"/>
              <a:ext cx="4572000" cy="3962400"/>
              <a:chOff x="2880" y="1824"/>
              <a:chExt cx="2880" cy="2547"/>
            </a:xfrm>
          </p:grpSpPr>
          <p:sp>
            <p:nvSpPr>
              <p:cNvPr id="45063" name="Rectangle 7"/>
              <p:cNvSpPr>
                <a:spLocks noChangeArrowheads="1"/>
              </p:cNvSpPr>
              <p:nvPr/>
            </p:nvSpPr>
            <p:spPr bwMode="auto">
              <a:xfrm>
                <a:off x="2880" y="2064"/>
                <a:ext cx="2880" cy="2307"/>
              </a:xfrm>
              <a:prstGeom prst="rect">
                <a:avLst/>
              </a:prstGeom>
              <a:solidFill>
                <a:schemeClr val="bg1"/>
              </a:solidFill>
              <a:ln w="9525">
                <a:noFill/>
                <a:miter lim="800000"/>
                <a:headEnd/>
                <a:tailEnd/>
              </a:ln>
            </p:spPr>
            <p:txBody>
              <a:bodyPr wrap="none" anchor="ctr"/>
              <a:lstStyle/>
              <a:p>
                <a:endParaRPr lang="en-US"/>
              </a:p>
            </p:txBody>
          </p:sp>
          <p:sp>
            <p:nvSpPr>
              <p:cNvPr id="45064" name="Rectangle 8"/>
              <p:cNvSpPr>
                <a:spLocks noChangeArrowheads="1"/>
              </p:cNvSpPr>
              <p:nvPr/>
            </p:nvSpPr>
            <p:spPr bwMode="auto">
              <a:xfrm>
                <a:off x="3504" y="1824"/>
                <a:ext cx="2160" cy="240"/>
              </a:xfrm>
              <a:prstGeom prst="rect">
                <a:avLst/>
              </a:prstGeom>
              <a:solidFill>
                <a:schemeClr val="bg1"/>
              </a:solidFill>
              <a:ln w="9525">
                <a:noFill/>
                <a:miter lim="800000"/>
                <a:headEnd/>
                <a:tailEnd/>
              </a:ln>
            </p:spPr>
            <p:txBody>
              <a:bodyPr wrap="none" anchor="ctr"/>
              <a:lstStyle/>
              <a:p>
                <a:endParaRPr lang="en-US"/>
              </a:p>
            </p:txBody>
          </p:sp>
        </p:grpSp>
        <p:pic>
          <p:nvPicPr>
            <p:cNvPr id="45061" name="Picture 6"/>
            <p:cNvPicPr>
              <a:picLocks noChangeAspect="1" noChangeArrowheads="1"/>
            </p:cNvPicPr>
            <p:nvPr/>
          </p:nvPicPr>
          <p:blipFill>
            <a:blip r:embed="rId3" cstate="print"/>
            <a:srcRect l="23109" t="12105" r="23669" b="12105"/>
            <a:stretch>
              <a:fillRect/>
            </a:stretch>
          </p:blipFill>
          <p:spPr bwMode="auto">
            <a:xfrm>
              <a:off x="5410200" y="3657600"/>
              <a:ext cx="3200400" cy="3032125"/>
            </a:xfrm>
            <a:prstGeom prst="rect">
              <a:avLst/>
            </a:prstGeom>
            <a:noFill/>
            <a:ln w="9525">
              <a:noFill/>
              <a:miter lim="800000"/>
              <a:headEnd/>
              <a:tailEnd/>
            </a:ln>
          </p:spPr>
        </p:pic>
        <p:sp>
          <p:nvSpPr>
            <p:cNvPr id="45062" name="Rectangle 12"/>
            <p:cNvSpPr>
              <a:spLocks noChangeArrowheads="1"/>
            </p:cNvSpPr>
            <p:nvPr/>
          </p:nvSpPr>
          <p:spPr bwMode="auto">
            <a:xfrm>
              <a:off x="7239000" y="4857750"/>
              <a:ext cx="152400" cy="152400"/>
            </a:xfrm>
            <a:prstGeom prst="rect">
              <a:avLst/>
            </a:prstGeom>
            <a:noFill/>
            <a:ln w="38100">
              <a:solidFill>
                <a:srgbClr val="F5EE1B"/>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5791200" y="6310313"/>
            <a:ext cx="3257550" cy="369887"/>
          </a:xfrm>
          <a:prstGeom prst="rect">
            <a:avLst/>
          </a:prstGeom>
          <a:gradFill rotWithShape="1">
            <a:gsLst>
              <a:gs pos="0">
                <a:srgbClr val="008000">
                  <a:alpha val="37999"/>
                </a:srgbClr>
              </a:gs>
              <a:gs pos="100000">
                <a:srgbClr val="003B00">
                  <a:alpha val="87000"/>
                </a:srgbClr>
              </a:gs>
            </a:gsLst>
            <a:lin ang="5400000" scaled="1"/>
          </a:gradFill>
          <a:ln w="9525">
            <a:noFill/>
            <a:miter lim="800000"/>
            <a:headEnd/>
            <a:tailEnd/>
          </a:ln>
        </p:spPr>
        <p:txBody>
          <a:bodyPr wrap="none">
            <a:spAutoFit/>
          </a:bodyPr>
          <a:lstStyle/>
          <a:p>
            <a:r>
              <a:rPr lang="en-US" sz="1800" b="1">
                <a:solidFill>
                  <a:schemeClr val="bg1"/>
                </a:solidFill>
              </a:rPr>
              <a:t>Tau Tona Mine, South Africa</a:t>
            </a:r>
            <a:endParaRPr lang="en-US" sz="2400" b="1">
              <a:solidFill>
                <a:schemeClr val="bg1"/>
              </a:solidFill>
            </a:endParaRPr>
          </a:p>
        </p:txBody>
      </p:sp>
      <p:pic>
        <p:nvPicPr>
          <p:cNvPr id="41987" name="Picture 3"/>
          <p:cNvPicPr>
            <a:picLocks noChangeAspect="1" noChangeArrowheads="1"/>
          </p:cNvPicPr>
          <p:nvPr/>
        </p:nvPicPr>
        <p:blipFill>
          <a:blip r:embed="rId2" cstate="print"/>
          <a:srcRect/>
          <a:stretch>
            <a:fillRect/>
          </a:stretch>
        </p:blipFill>
        <p:spPr bwMode="auto">
          <a:xfrm>
            <a:off x="114300" y="519113"/>
            <a:ext cx="897255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29129</TotalTime>
  <Words>3089</Words>
  <Application>Microsoft Office PowerPoint</Application>
  <PresentationFormat>On-screen Show (4:3)</PresentationFormat>
  <Paragraphs>752</Paragraphs>
  <Slides>28</Slides>
  <Notes>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31" baseType="lpstr">
      <vt:lpstr>Default Design</vt:lpstr>
      <vt:lpstr>Document</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Pacific Northwest National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Staff</dc:creator>
  <cp:lastModifiedBy>Lynn Karr</cp:lastModifiedBy>
  <cp:revision>1929</cp:revision>
  <dcterms:created xsi:type="dcterms:W3CDTF">2003-03-27T20:08:51Z</dcterms:created>
  <dcterms:modified xsi:type="dcterms:W3CDTF">2011-07-26T23:18:40Z</dcterms:modified>
</cp:coreProperties>
</file>